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2" r:id="rId4"/>
    <p:sldId id="259" r:id="rId5"/>
    <p:sldId id="275" r:id="rId6"/>
    <p:sldId id="276" r:id="rId7"/>
    <p:sldId id="269" r:id="rId8"/>
    <p:sldId id="261" r:id="rId9"/>
    <p:sldId id="260" r:id="rId10"/>
    <p:sldId id="263" r:id="rId11"/>
    <p:sldId id="264" r:id="rId12"/>
    <p:sldId id="262" r:id="rId13"/>
    <p:sldId id="265" r:id="rId14"/>
    <p:sldId id="266" r:id="rId15"/>
    <p:sldId id="267" r:id="rId16"/>
    <p:sldId id="268" r:id="rId17"/>
    <p:sldId id="277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017D5-6C0D-4E37-8B9C-44A5C3ACB38C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FE12-216E-496C-83CF-8AD7F3605DD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1907704" y="5229200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grpSp>
        <p:nvGrpSpPr>
          <p:cNvPr id="2" name="Group 12"/>
          <p:cNvGrpSpPr/>
          <p:nvPr/>
        </p:nvGrpSpPr>
        <p:grpSpPr>
          <a:xfrm>
            <a:off x="3491880" y="3933056"/>
            <a:ext cx="1440160" cy="576064"/>
            <a:chOff x="3635896" y="2132856"/>
            <a:chExt cx="1440160" cy="576064"/>
          </a:xfrm>
        </p:grpSpPr>
        <p:sp>
          <p:nvSpPr>
            <p:cNvPr id="4" name="Rectangle 3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3635896" y="5229200"/>
            <a:ext cx="1440160" cy="576064"/>
            <a:chOff x="3635896" y="2132856"/>
            <a:chExt cx="1440160" cy="576064"/>
          </a:xfrm>
        </p:grpSpPr>
        <p:sp>
          <p:nvSpPr>
            <p:cNvPr id="25" name="Rectangle 2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5436096" y="5229200"/>
            <a:ext cx="1440160" cy="576064"/>
            <a:chOff x="3635896" y="2132856"/>
            <a:chExt cx="1440160" cy="576064"/>
          </a:xfrm>
        </p:grpSpPr>
        <p:sp>
          <p:nvSpPr>
            <p:cNvPr id="35" name="Rectangle 3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201767" y="404664"/>
            <a:ext cx="3855544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err="1" smtClean="0">
                <a:latin typeface="Blackadder ITC" pitchFamily="82" charset="0"/>
              </a:rPr>
              <a:t>MTree</a:t>
            </a:r>
            <a:endParaRPr lang="en-GB" sz="4000" b="1" dirty="0">
              <a:latin typeface="Blackadder ITC" pitchFamily="82" charset="0"/>
            </a:endParaRPr>
          </a:p>
          <a:p>
            <a:pPr algn="ctr"/>
            <a:r>
              <a:rPr lang="en-GB" sz="4000" b="1" dirty="0" smtClean="0">
                <a:latin typeface="Blackadder ITC" pitchFamily="82" charset="0"/>
              </a:rPr>
              <a:t>An implementation</a:t>
            </a:r>
          </a:p>
          <a:p>
            <a:pPr algn="ctr"/>
            <a:r>
              <a:rPr lang="en-GB" sz="4000" b="1" dirty="0">
                <a:latin typeface="Blackadder ITC" pitchFamily="82" charset="0"/>
              </a:rPr>
              <a:t>a</a:t>
            </a:r>
            <a:r>
              <a:rPr lang="en-GB" sz="4000" b="1" dirty="0" smtClean="0">
                <a:latin typeface="Blackadder ITC" pitchFamily="82" charset="0"/>
              </a:rPr>
              <a:t>nd </a:t>
            </a:r>
          </a:p>
          <a:p>
            <a:pPr algn="ctr"/>
            <a:r>
              <a:rPr lang="en-GB" sz="4000" b="1" dirty="0" smtClean="0">
                <a:latin typeface="Blackadder ITC" pitchFamily="82" charset="0"/>
              </a:rPr>
              <a:t>An example with m=3</a:t>
            </a:r>
            <a:endParaRPr lang="en-GB" sz="4000" b="1" dirty="0">
              <a:latin typeface="Blackadder ITC" pitchFamily="82" charset="0"/>
            </a:endParaRPr>
          </a:p>
        </p:txBody>
      </p:sp>
      <p:cxnSp>
        <p:nvCxnSpPr>
          <p:cNvPr id="54" name="Straight Arrow Connector 53"/>
          <p:cNvCxnSpPr>
            <a:stCxn id="9" idx="2"/>
          </p:cNvCxnSpPr>
          <p:nvPr/>
        </p:nvCxnSpPr>
        <p:spPr>
          <a:xfrm flipH="1">
            <a:off x="2483768" y="4437112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2"/>
            <a:endCxn id="26" idx="0"/>
          </p:cNvCxnSpPr>
          <p:nvPr/>
        </p:nvCxnSpPr>
        <p:spPr>
          <a:xfrm>
            <a:off x="3959932" y="4437112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2"/>
            <a:endCxn id="36" idx="0"/>
          </p:cNvCxnSpPr>
          <p:nvPr/>
        </p:nvCxnSpPr>
        <p:spPr>
          <a:xfrm>
            <a:off x="4680012" y="4437112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987824" y="5517232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051720" y="5301208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2267744" y="5301208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483768" y="5301208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2051720" y="5517232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267744" y="5517232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2483768" y="5517232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/>
          <p:cNvSpPr txBox="1"/>
          <p:nvPr/>
        </p:nvSpPr>
        <p:spPr>
          <a:xfrm>
            <a:off x="4499992" y="393305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44208" y="5229200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644008" y="52292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915816" y="5229200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915816" y="2924944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00392" y="116632"/>
            <a:ext cx="9412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9593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059832" y="299695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275856" y="29969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491880" y="2996952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059832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7585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491880" y="321297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>
            <a:off x="3275856" y="4221088"/>
            <a:ext cx="1440160" cy="576064"/>
            <a:chOff x="3635896" y="2132856"/>
            <a:chExt cx="1440160" cy="576064"/>
          </a:xfrm>
        </p:grpSpPr>
        <p:sp>
          <p:nvSpPr>
            <p:cNvPr id="106" name="Rectangle 105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860032" y="4221088"/>
            <a:ext cx="1440160" cy="576064"/>
            <a:chOff x="3635896" y="2132856"/>
            <a:chExt cx="1440160" cy="576064"/>
          </a:xfrm>
        </p:grpSpPr>
        <p:sp>
          <p:nvSpPr>
            <p:cNvPr id="115" name="Rectangle 11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3" name="Straight Arrow Connector 122"/>
          <p:cNvCxnSpPr>
            <a:stCxn id="102" idx="2"/>
            <a:endCxn id="135" idx="0"/>
          </p:cNvCxnSpPr>
          <p:nvPr/>
        </p:nvCxnSpPr>
        <p:spPr>
          <a:xfrm flipH="1">
            <a:off x="827584" y="3429000"/>
            <a:ext cx="234026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7" idx="2"/>
            <a:endCxn id="116" idx="0"/>
          </p:cNvCxnSpPr>
          <p:nvPr/>
        </p:nvCxnSpPr>
        <p:spPr>
          <a:xfrm>
            <a:off x="4103948" y="3429000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19672" y="4221088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69979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76368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1979712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2195736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76368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7971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195736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107504" y="4221088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51520" y="4293096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67544" y="42930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8356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51520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754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8356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03" idx="2"/>
            <a:endCxn id="107" idx="0"/>
          </p:cNvCxnSpPr>
          <p:nvPr/>
        </p:nvCxnSpPr>
        <p:spPr>
          <a:xfrm>
            <a:off x="3383868" y="3429000"/>
            <a:ext cx="61206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716016" y="2420888"/>
            <a:ext cx="4100844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Create a new node </a:t>
            </a:r>
            <a:r>
              <a:rPr lang="en-GB" sz="1600" b="1" dirty="0" smtClean="0">
                <a:latin typeface="Comic Sans MS" pitchFamily="66" charset="0"/>
              </a:rPr>
              <a:t>A’</a:t>
            </a:r>
            <a:r>
              <a:rPr lang="en-GB" sz="1600" dirty="0" smtClean="0"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insert </a:t>
            </a:r>
            <a:r>
              <a:rPr lang="en-GB" sz="1600" dirty="0" smtClean="0">
                <a:solidFill>
                  <a:srgbClr val="00B050"/>
                </a:solidFill>
                <a:latin typeface="Comic Sans MS" pitchFamily="66" charset="0"/>
              </a:rPr>
              <a:t>largest element</a:t>
            </a:r>
            <a:r>
              <a:rPr lang="en-GB" sz="1600" dirty="0" smtClean="0">
                <a:latin typeface="Comic Sans MS" pitchFamily="66" charset="0"/>
              </a:rPr>
              <a:t> in </a:t>
            </a:r>
            <a:r>
              <a:rPr lang="en-GB" sz="1600" b="1" dirty="0" smtClean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into </a:t>
            </a:r>
            <a:r>
              <a:rPr lang="en-GB" sz="1600" b="1" dirty="0" smtClean="0">
                <a:latin typeface="Comic Sans MS" pitchFamily="66" charset="0"/>
              </a:rPr>
              <a:t>A’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923928" y="29249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83968" y="42210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27784" y="42210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A’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5616" y="42210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868144" y="422108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149" name="Rectangle 148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158" name="Rectangle 157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167" name="Rectangle 16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54" idx="2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5" idx="2"/>
            <a:endCxn id="159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49" idx="2"/>
            <a:endCxn id="168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915816" y="2924944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00392" y="116632"/>
            <a:ext cx="9412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9593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059832" y="299695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275856" y="29969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491880" y="2996952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059832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7585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491880" y="321297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>
            <a:off x="3275856" y="4221088"/>
            <a:ext cx="1440160" cy="576064"/>
            <a:chOff x="3635896" y="2132856"/>
            <a:chExt cx="1440160" cy="576064"/>
          </a:xfrm>
        </p:grpSpPr>
        <p:sp>
          <p:nvSpPr>
            <p:cNvPr id="106" name="Rectangle 105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860032" y="4221088"/>
            <a:ext cx="1440160" cy="576064"/>
            <a:chOff x="3635896" y="2132856"/>
            <a:chExt cx="1440160" cy="576064"/>
          </a:xfrm>
        </p:grpSpPr>
        <p:sp>
          <p:nvSpPr>
            <p:cNvPr id="115" name="Rectangle 11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3" name="Straight Arrow Connector 122"/>
          <p:cNvCxnSpPr>
            <a:stCxn id="102" idx="2"/>
            <a:endCxn id="135" idx="0"/>
          </p:cNvCxnSpPr>
          <p:nvPr/>
        </p:nvCxnSpPr>
        <p:spPr>
          <a:xfrm flipH="1">
            <a:off x="827584" y="3429000"/>
            <a:ext cx="234026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7" idx="2"/>
            <a:endCxn id="116" idx="0"/>
          </p:cNvCxnSpPr>
          <p:nvPr/>
        </p:nvCxnSpPr>
        <p:spPr>
          <a:xfrm>
            <a:off x="4103948" y="3429000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19672" y="4221088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69979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76368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1979712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2195736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76368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7971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195736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107504" y="4221088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51520" y="4293096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67544" y="42930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83568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51520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754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8356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03" idx="2"/>
            <a:endCxn id="107" idx="0"/>
          </p:cNvCxnSpPr>
          <p:nvPr/>
        </p:nvCxnSpPr>
        <p:spPr>
          <a:xfrm>
            <a:off x="3383868" y="3429000"/>
            <a:ext cx="61206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716016" y="2420888"/>
            <a:ext cx="4100844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Create a new node </a:t>
            </a:r>
            <a:r>
              <a:rPr lang="en-GB" sz="1600" b="1" dirty="0" smtClean="0">
                <a:latin typeface="Comic Sans MS" pitchFamily="66" charset="0"/>
              </a:rPr>
              <a:t>A’</a:t>
            </a:r>
            <a:r>
              <a:rPr lang="en-GB" sz="1600" dirty="0" smtClean="0"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insert </a:t>
            </a:r>
            <a:r>
              <a:rPr lang="en-GB" sz="1600" dirty="0" smtClean="0">
                <a:solidFill>
                  <a:srgbClr val="00B050"/>
                </a:solidFill>
                <a:latin typeface="Comic Sans MS" pitchFamily="66" charset="0"/>
              </a:rPr>
              <a:t>largest element</a:t>
            </a:r>
            <a:r>
              <a:rPr lang="en-GB" sz="1600" dirty="0" smtClean="0">
                <a:latin typeface="Comic Sans MS" pitchFamily="66" charset="0"/>
              </a:rPr>
              <a:t> in </a:t>
            </a:r>
            <a:r>
              <a:rPr lang="en-GB" sz="1600" b="1" dirty="0" smtClean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into </a:t>
            </a:r>
            <a:r>
              <a:rPr lang="en-GB" sz="1600" b="1" dirty="0" smtClean="0">
                <a:latin typeface="Comic Sans MS" pitchFamily="66" charset="0"/>
              </a:rPr>
              <a:t>A’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remove </a:t>
            </a:r>
            <a:r>
              <a:rPr lang="en-GB" sz="1600" dirty="0" smtClean="0">
                <a:solidFill>
                  <a:srgbClr val="00B050"/>
                </a:solidFill>
                <a:latin typeface="Comic Sans MS" pitchFamily="66" charset="0"/>
              </a:rPr>
              <a:t>that element</a:t>
            </a:r>
            <a:r>
              <a:rPr lang="en-GB" sz="1600" dirty="0" smtClean="0">
                <a:latin typeface="Comic Sans MS" pitchFamily="66" charset="0"/>
              </a:rPr>
              <a:t> from </a:t>
            </a:r>
            <a:r>
              <a:rPr lang="en-GB" sz="1600" b="1" dirty="0" smtClean="0">
                <a:latin typeface="Comic Sans MS" pitchFamily="66" charset="0"/>
              </a:rPr>
              <a:t>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923928" y="29249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83968" y="42210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27784" y="42210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A’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5616" y="42210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868144" y="422108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149" name="Rectangle 148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158" name="Rectangle 157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167" name="Rectangle 16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54" idx="2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5" idx="2"/>
            <a:endCxn id="159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49" idx="2"/>
            <a:endCxn id="168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915816" y="2924944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00392" y="116632"/>
            <a:ext cx="9412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9593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059832" y="2996952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275856" y="29969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491880" y="299695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059832" y="321297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7585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491880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>
            <a:off x="3275856" y="4221088"/>
            <a:ext cx="1440160" cy="576064"/>
            <a:chOff x="3635896" y="2132856"/>
            <a:chExt cx="1440160" cy="576064"/>
          </a:xfrm>
        </p:grpSpPr>
        <p:sp>
          <p:nvSpPr>
            <p:cNvPr id="106" name="Rectangle 105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860032" y="4221088"/>
            <a:ext cx="1440160" cy="576064"/>
            <a:chOff x="3635896" y="2132856"/>
            <a:chExt cx="1440160" cy="576064"/>
          </a:xfrm>
        </p:grpSpPr>
        <p:sp>
          <p:nvSpPr>
            <p:cNvPr id="115" name="Rectangle 11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3" name="Straight Arrow Connector 122"/>
          <p:cNvCxnSpPr>
            <a:stCxn id="103" idx="2"/>
            <a:endCxn id="135" idx="0"/>
          </p:cNvCxnSpPr>
          <p:nvPr/>
        </p:nvCxnSpPr>
        <p:spPr>
          <a:xfrm flipH="1">
            <a:off x="827584" y="3429000"/>
            <a:ext cx="255628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7" idx="2"/>
            <a:endCxn id="116" idx="0"/>
          </p:cNvCxnSpPr>
          <p:nvPr/>
        </p:nvCxnSpPr>
        <p:spPr>
          <a:xfrm>
            <a:off x="4103948" y="3429000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19672" y="4221088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69979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76368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1979712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2195736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76368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7971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195736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107504" y="4221088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51520" y="4293096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67544" y="42930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83568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51520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754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8356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04" idx="2"/>
            <a:endCxn id="107" idx="0"/>
          </p:cNvCxnSpPr>
          <p:nvPr/>
        </p:nvCxnSpPr>
        <p:spPr>
          <a:xfrm>
            <a:off x="3599892" y="3429000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716016" y="2420888"/>
            <a:ext cx="41008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Add/Insert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largest element</a:t>
            </a:r>
            <a:r>
              <a:rPr lang="en-GB" sz="1600" dirty="0" smtClean="0">
                <a:latin typeface="Comic Sans MS" pitchFamily="66" charset="0"/>
              </a:rPr>
              <a:t> in </a:t>
            </a:r>
            <a:r>
              <a:rPr lang="en-GB" sz="1600" b="1" dirty="0" smtClean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into </a:t>
            </a:r>
            <a:r>
              <a:rPr lang="en-GB" sz="1600" b="1" dirty="0" smtClean="0">
                <a:latin typeface="Comic Sans MS" pitchFamily="66" charset="0"/>
              </a:rPr>
              <a:t>X</a:t>
            </a:r>
            <a:r>
              <a:rPr lang="en-GB" sz="1600" dirty="0" smtClean="0">
                <a:latin typeface="Comic Sans MS" pitchFamily="66" charset="0"/>
              </a:rPr>
              <a:t> </a:t>
            </a:r>
            <a:endParaRPr lang="en-GB" sz="1600" b="1" dirty="0" smtClean="0">
              <a:latin typeface="Comic Sans MS" pitchFamily="66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923928" y="29249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83968" y="42210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27784" y="42210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A’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5616" y="42210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868144" y="422108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149" name="Rectangle 148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158" name="Rectangle 157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167" name="Rectangle 16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54" idx="2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5" idx="2"/>
            <a:endCxn id="159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49" idx="2"/>
            <a:endCxn id="168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915816" y="2924944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00392" y="116632"/>
            <a:ext cx="9412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9593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059832" y="2996952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275856" y="29969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491880" y="299695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059832" y="321297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7585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491880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>
            <a:off x="3275856" y="4221088"/>
            <a:ext cx="1440160" cy="576064"/>
            <a:chOff x="3635896" y="2132856"/>
            <a:chExt cx="1440160" cy="576064"/>
          </a:xfrm>
        </p:grpSpPr>
        <p:sp>
          <p:nvSpPr>
            <p:cNvPr id="106" name="Rectangle 105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860032" y="4221088"/>
            <a:ext cx="1440160" cy="576064"/>
            <a:chOff x="3635896" y="2132856"/>
            <a:chExt cx="1440160" cy="576064"/>
          </a:xfrm>
        </p:grpSpPr>
        <p:sp>
          <p:nvSpPr>
            <p:cNvPr id="115" name="Rectangle 11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3" name="Straight Arrow Connector 122"/>
          <p:cNvCxnSpPr>
            <a:stCxn id="103" idx="2"/>
            <a:endCxn id="135" idx="0"/>
          </p:cNvCxnSpPr>
          <p:nvPr/>
        </p:nvCxnSpPr>
        <p:spPr>
          <a:xfrm flipH="1">
            <a:off x="827584" y="3429000"/>
            <a:ext cx="255628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7" idx="2"/>
            <a:endCxn id="116" idx="0"/>
          </p:cNvCxnSpPr>
          <p:nvPr/>
        </p:nvCxnSpPr>
        <p:spPr>
          <a:xfrm>
            <a:off x="4103948" y="3429000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19672" y="4221088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69979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76368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1979712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2195736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76368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7971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195736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107504" y="4221088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51520" y="4293096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67544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83568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51520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754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8356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04" idx="2"/>
            <a:endCxn id="107" idx="0"/>
          </p:cNvCxnSpPr>
          <p:nvPr/>
        </p:nvCxnSpPr>
        <p:spPr>
          <a:xfrm>
            <a:off x="3599892" y="3429000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716016" y="2420888"/>
            <a:ext cx="4100844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Add/Insert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largest element</a:t>
            </a:r>
            <a:r>
              <a:rPr lang="en-GB" sz="1600" dirty="0" smtClean="0">
                <a:latin typeface="Comic Sans MS" pitchFamily="66" charset="0"/>
              </a:rPr>
              <a:t> in </a:t>
            </a:r>
            <a:r>
              <a:rPr lang="en-GB" sz="1600" b="1" dirty="0" smtClean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into </a:t>
            </a:r>
            <a:r>
              <a:rPr lang="en-GB" sz="1600" b="1" dirty="0" smtClean="0">
                <a:latin typeface="Comic Sans MS" pitchFamily="66" charset="0"/>
              </a:rPr>
              <a:t>X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Remove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that element</a:t>
            </a:r>
            <a:r>
              <a:rPr lang="en-GB" sz="1600" dirty="0" smtClean="0">
                <a:latin typeface="Comic Sans MS" pitchFamily="66" charset="0"/>
              </a:rPr>
              <a:t> from </a:t>
            </a:r>
            <a:r>
              <a:rPr lang="en-GB" sz="1600" b="1" dirty="0" smtClean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</a:t>
            </a:r>
            <a:endParaRPr lang="en-GB" sz="1600" b="1" dirty="0" smtClean="0">
              <a:latin typeface="Comic Sans MS" pitchFamily="66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923928" y="29249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83968" y="42210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27784" y="42210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A’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5616" y="42210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868144" y="422108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149" name="Rectangle 148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158" name="Rectangle 157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167" name="Rectangle 16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54" idx="2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5" idx="2"/>
            <a:endCxn id="159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49" idx="2"/>
            <a:endCxn id="168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915816" y="2924944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00392" y="116632"/>
            <a:ext cx="9412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9593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059832" y="2996952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275856" y="29969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491880" y="299695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059832" y="321297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7585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491880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>
            <a:off x="3275856" y="4221088"/>
            <a:ext cx="1440160" cy="576064"/>
            <a:chOff x="3635896" y="2132856"/>
            <a:chExt cx="1440160" cy="576064"/>
          </a:xfrm>
        </p:grpSpPr>
        <p:sp>
          <p:nvSpPr>
            <p:cNvPr id="106" name="Rectangle 105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860032" y="4221088"/>
            <a:ext cx="1440160" cy="576064"/>
            <a:chOff x="3635896" y="2132856"/>
            <a:chExt cx="1440160" cy="576064"/>
          </a:xfrm>
        </p:grpSpPr>
        <p:sp>
          <p:nvSpPr>
            <p:cNvPr id="115" name="Rectangle 11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3" name="Straight Arrow Connector 122"/>
          <p:cNvCxnSpPr>
            <a:stCxn id="103" idx="2"/>
            <a:endCxn id="95" idx="0"/>
          </p:cNvCxnSpPr>
          <p:nvPr/>
        </p:nvCxnSpPr>
        <p:spPr>
          <a:xfrm flipH="1">
            <a:off x="2339752" y="3429000"/>
            <a:ext cx="1044116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7" idx="2"/>
            <a:endCxn id="116" idx="0"/>
          </p:cNvCxnSpPr>
          <p:nvPr/>
        </p:nvCxnSpPr>
        <p:spPr>
          <a:xfrm>
            <a:off x="4103948" y="3429000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19672" y="4221088"/>
            <a:ext cx="144016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69979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76368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1979712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2195736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76368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7971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195736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107504" y="4221088"/>
            <a:ext cx="1440160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51520" y="4293096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67544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83568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51520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754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8356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04" idx="2"/>
            <a:endCxn id="107" idx="0"/>
          </p:cNvCxnSpPr>
          <p:nvPr/>
        </p:nvCxnSpPr>
        <p:spPr>
          <a:xfrm>
            <a:off x="3599892" y="3429000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716016" y="2420888"/>
            <a:ext cx="4100844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Add/Insert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largest element</a:t>
            </a:r>
            <a:r>
              <a:rPr lang="en-GB" sz="1600" dirty="0" smtClean="0">
                <a:latin typeface="Comic Sans MS" pitchFamily="66" charset="0"/>
              </a:rPr>
              <a:t> in </a:t>
            </a:r>
            <a:r>
              <a:rPr lang="en-GB" sz="1600" b="1" dirty="0" smtClean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into </a:t>
            </a:r>
            <a:r>
              <a:rPr lang="en-GB" sz="1600" b="1" dirty="0" smtClean="0">
                <a:latin typeface="Comic Sans MS" pitchFamily="66" charset="0"/>
              </a:rPr>
              <a:t>X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Remove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that element</a:t>
            </a:r>
            <a:r>
              <a:rPr lang="en-GB" sz="1600" dirty="0" smtClean="0">
                <a:latin typeface="Comic Sans MS" pitchFamily="66" charset="0"/>
              </a:rPr>
              <a:t> from </a:t>
            </a:r>
            <a:r>
              <a:rPr lang="en-GB" sz="1600" b="1" dirty="0" smtClean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Update pointer to </a:t>
            </a:r>
            <a:r>
              <a:rPr lang="en-GB" sz="1600" b="1" dirty="0" smtClean="0">
                <a:latin typeface="Comic Sans MS" pitchFamily="66" charset="0"/>
              </a:rPr>
              <a:t>A’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923928" y="29249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83968" y="42210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27784" y="42210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A’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5616" y="42210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868144" y="422108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149" name="Rectangle 148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158" name="Rectangle 157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167" name="Rectangle 16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54" idx="2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5" idx="2"/>
            <a:endCxn id="159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49" idx="2"/>
            <a:endCxn id="168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915816" y="2924944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00392" y="116632"/>
            <a:ext cx="9412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9593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059832" y="2996952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275856" y="29969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491880" y="299695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059832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7585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491880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>
            <a:off x="3275856" y="4221088"/>
            <a:ext cx="1440160" cy="576064"/>
            <a:chOff x="3635896" y="2132856"/>
            <a:chExt cx="1440160" cy="576064"/>
          </a:xfrm>
        </p:grpSpPr>
        <p:sp>
          <p:nvSpPr>
            <p:cNvPr id="106" name="Rectangle 105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860032" y="4221088"/>
            <a:ext cx="1440160" cy="576064"/>
            <a:chOff x="3635896" y="2132856"/>
            <a:chExt cx="1440160" cy="576064"/>
          </a:xfrm>
        </p:grpSpPr>
        <p:sp>
          <p:nvSpPr>
            <p:cNvPr id="115" name="Rectangle 11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3" name="Straight Arrow Connector 122"/>
          <p:cNvCxnSpPr>
            <a:stCxn id="103" idx="2"/>
            <a:endCxn id="95" idx="0"/>
          </p:cNvCxnSpPr>
          <p:nvPr/>
        </p:nvCxnSpPr>
        <p:spPr>
          <a:xfrm flipH="1">
            <a:off x="2339752" y="3429000"/>
            <a:ext cx="1044116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7" idx="2"/>
            <a:endCxn id="116" idx="0"/>
          </p:cNvCxnSpPr>
          <p:nvPr/>
        </p:nvCxnSpPr>
        <p:spPr>
          <a:xfrm>
            <a:off x="4103948" y="3429000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19672" y="4221088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69979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76368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1979712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2195736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76368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7971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195736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107504" y="4221088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51520" y="4293096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67544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83568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51520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754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8356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04" idx="2"/>
            <a:endCxn id="107" idx="0"/>
          </p:cNvCxnSpPr>
          <p:nvPr/>
        </p:nvCxnSpPr>
        <p:spPr>
          <a:xfrm>
            <a:off x="3599892" y="3429000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716016" y="2420888"/>
            <a:ext cx="410084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Add/Insert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largest element</a:t>
            </a:r>
            <a:r>
              <a:rPr lang="en-GB" sz="1600" dirty="0" smtClean="0">
                <a:latin typeface="Comic Sans MS" pitchFamily="66" charset="0"/>
              </a:rPr>
              <a:t> in </a:t>
            </a:r>
            <a:r>
              <a:rPr lang="en-GB" sz="1600" b="1" dirty="0" smtClean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into </a:t>
            </a:r>
            <a:r>
              <a:rPr lang="en-GB" sz="1600" b="1" dirty="0" smtClean="0">
                <a:latin typeface="Comic Sans MS" pitchFamily="66" charset="0"/>
              </a:rPr>
              <a:t>X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Remove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that element</a:t>
            </a:r>
            <a:r>
              <a:rPr lang="en-GB" sz="1600" dirty="0" smtClean="0">
                <a:latin typeface="Comic Sans MS" pitchFamily="66" charset="0"/>
              </a:rPr>
              <a:t> from </a:t>
            </a:r>
            <a:r>
              <a:rPr lang="en-GB" sz="1600" b="1" dirty="0" smtClean="0">
                <a:latin typeface="Comic Sans MS" pitchFamily="66" charset="0"/>
              </a:rPr>
              <a:t>A</a:t>
            </a:r>
            <a:r>
              <a:rPr lang="en-GB" sz="1600" dirty="0" smtClean="0"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Update pointer to </a:t>
            </a:r>
            <a:r>
              <a:rPr lang="en-GB" sz="1600" b="1" dirty="0" smtClean="0">
                <a:latin typeface="Comic Sans MS" pitchFamily="66" charset="0"/>
              </a:rPr>
              <a:t>A’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Update pointer to </a:t>
            </a:r>
            <a:r>
              <a:rPr lang="en-GB" sz="1600" b="1" dirty="0" smtClean="0">
                <a:latin typeface="Comic Sans MS" pitchFamily="66" charset="0"/>
              </a:rPr>
              <a:t>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923928" y="29249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83968" y="42210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27784" y="42210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A’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5616" y="42210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868144" y="422108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149" name="Rectangle 148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158" name="Rectangle 157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167" name="Rectangle 16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54" idx="2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5" idx="2"/>
            <a:endCxn id="159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49" idx="2"/>
            <a:endCxn id="168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cxnSp>
        <p:nvCxnSpPr>
          <p:cNvPr id="96" name="Straight Arrow Connector 95"/>
          <p:cNvCxnSpPr>
            <a:stCxn id="102" idx="2"/>
            <a:endCxn id="135" idx="0"/>
          </p:cNvCxnSpPr>
          <p:nvPr/>
        </p:nvCxnSpPr>
        <p:spPr>
          <a:xfrm flipH="1">
            <a:off x="827584" y="3429000"/>
            <a:ext cx="234026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915816" y="2924944"/>
            <a:ext cx="144016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00392" y="116632"/>
            <a:ext cx="9396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X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9593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059832" y="2996952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275856" y="29969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491880" y="299695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059832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7585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491880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>
            <a:off x="3275856" y="4221088"/>
            <a:ext cx="1440160" cy="576064"/>
            <a:chOff x="3635896" y="2132856"/>
            <a:chExt cx="1440160" cy="576064"/>
          </a:xfrm>
        </p:grpSpPr>
        <p:sp>
          <p:nvSpPr>
            <p:cNvPr id="106" name="Rectangle 105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860032" y="4221088"/>
            <a:ext cx="1440160" cy="576064"/>
            <a:chOff x="3635896" y="2132856"/>
            <a:chExt cx="1440160" cy="576064"/>
          </a:xfrm>
        </p:grpSpPr>
        <p:sp>
          <p:nvSpPr>
            <p:cNvPr id="115" name="Rectangle 11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3" name="Straight Arrow Connector 122"/>
          <p:cNvCxnSpPr>
            <a:stCxn id="103" idx="2"/>
            <a:endCxn id="95" idx="0"/>
          </p:cNvCxnSpPr>
          <p:nvPr/>
        </p:nvCxnSpPr>
        <p:spPr>
          <a:xfrm flipH="1">
            <a:off x="2339752" y="3429000"/>
            <a:ext cx="1044116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7" idx="2"/>
            <a:endCxn id="116" idx="0"/>
          </p:cNvCxnSpPr>
          <p:nvPr/>
        </p:nvCxnSpPr>
        <p:spPr>
          <a:xfrm>
            <a:off x="4103948" y="3429000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19672" y="4221088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69979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76368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1979712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2195736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76368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7971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195736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107504" y="4221088"/>
            <a:ext cx="1440160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51520" y="4293096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67544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83568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51520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754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8356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04" idx="2"/>
            <a:endCxn id="107" idx="0"/>
          </p:cNvCxnSpPr>
          <p:nvPr/>
        </p:nvCxnSpPr>
        <p:spPr>
          <a:xfrm>
            <a:off x="3599892" y="3429000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716016" y="242088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1600" b="1" dirty="0" smtClean="0">
                <a:latin typeface="Comic Sans MS" pitchFamily="66" charset="0"/>
              </a:rPr>
              <a:t>X</a:t>
            </a:r>
            <a:r>
              <a:rPr lang="en-GB" sz="1600" dirty="0" smtClean="0">
                <a:latin typeface="Comic Sans MS" pitchFamily="66" charset="0"/>
              </a:rPr>
              <a:t> now splits</a:t>
            </a:r>
            <a:endParaRPr lang="en-GB" sz="1600" b="1" dirty="0" smtClean="0">
              <a:latin typeface="Comic Sans MS" pitchFamily="66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923928" y="29249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83968" y="42210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27784" y="42210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A’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5616" y="42210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868144" y="422108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149" name="Rectangle 148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158" name="Rectangle 157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167" name="Rectangle 16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54" idx="2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5" idx="2"/>
            <a:endCxn id="159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49" idx="2"/>
            <a:endCxn id="168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cxnSp>
        <p:nvCxnSpPr>
          <p:cNvPr id="96" name="Straight Arrow Connector 95"/>
          <p:cNvCxnSpPr>
            <a:stCxn id="102" idx="2"/>
            <a:endCxn id="135" idx="0"/>
          </p:cNvCxnSpPr>
          <p:nvPr/>
        </p:nvCxnSpPr>
        <p:spPr>
          <a:xfrm flipH="1">
            <a:off x="827584" y="3429000"/>
            <a:ext cx="234026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915816" y="2924944"/>
            <a:ext cx="144016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00392" y="116632"/>
            <a:ext cx="9396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X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9593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059832" y="2996952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275856" y="29969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491880" y="299695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059832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7585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491880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3"/>
          <p:cNvGrpSpPr/>
          <p:nvPr/>
        </p:nvGrpSpPr>
        <p:grpSpPr>
          <a:xfrm>
            <a:off x="3275856" y="4221088"/>
            <a:ext cx="1440160" cy="576064"/>
            <a:chOff x="3635896" y="2132856"/>
            <a:chExt cx="1440160" cy="576064"/>
          </a:xfrm>
        </p:grpSpPr>
        <p:sp>
          <p:nvSpPr>
            <p:cNvPr id="106" name="Rectangle 105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860032" y="4221088"/>
            <a:ext cx="1440160" cy="576064"/>
            <a:chOff x="3635896" y="2132856"/>
            <a:chExt cx="1440160" cy="576064"/>
          </a:xfrm>
        </p:grpSpPr>
        <p:sp>
          <p:nvSpPr>
            <p:cNvPr id="115" name="Rectangle 11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3" name="Straight Arrow Connector 122"/>
          <p:cNvCxnSpPr>
            <a:stCxn id="103" idx="2"/>
            <a:endCxn id="95" idx="0"/>
          </p:cNvCxnSpPr>
          <p:nvPr/>
        </p:nvCxnSpPr>
        <p:spPr>
          <a:xfrm flipH="1">
            <a:off x="2339752" y="3429000"/>
            <a:ext cx="1044116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7" idx="2"/>
            <a:endCxn id="116" idx="0"/>
          </p:cNvCxnSpPr>
          <p:nvPr/>
        </p:nvCxnSpPr>
        <p:spPr>
          <a:xfrm>
            <a:off x="4103948" y="3429000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19672" y="4221088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69979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76368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1979712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2195736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76368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7971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195736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107504" y="4221088"/>
            <a:ext cx="1440160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51520" y="4293096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67544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83568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51520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754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8356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04" idx="2"/>
            <a:endCxn id="107" idx="0"/>
          </p:cNvCxnSpPr>
          <p:nvPr/>
        </p:nvCxnSpPr>
        <p:spPr>
          <a:xfrm>
            <a:off x="3599892" y="3429000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923928" y="29249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83968" y="42210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27784" y="42210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A’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5616" y="42210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868144" y="422108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cxnSp>
        <p:nvCxnSpPr>
          <p:cNvPr id="96" name="Straight Arrow Connector 95"/>
          <p:cNvCxnSpPr>
            <a:stCxn id="102" idx="2"/>
            <a:endCxn id="135" idx="0"/>
          </p:cNvCxnSpPr>
          <p:nvPr/>
        </p:nvCxnSpPr>
        <p:spPr>
          <a:xfrm flipH="1">
            <a:off x="827584" y="3429000"/>
            <a:ext cx="234026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3275856" y="764704"/>
            <a:ext cx="165618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/>
          <p:cNvSpPr/>
          <p:nvPr/>
        </p:nvSpPr>
        <p:spPr>
          <a:xfrm>
            <a:off x="3563888" y="90872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4427984" y="908720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3779912" y="1772816"/>
            <a:ext cx="165618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/>
          <p:cNvSpPr/>
          <p:nvPr/>
        </p:nvSpPr>
        <p:spPr>
          <a:xfrm>
            <a:off x="4211960" y="191683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/>
          <p:cNvSpPr/>
          <p:nvPr/>
        </p:nvSpPr>
        <p:spPr>
          <a:xfrm>
            <a:off x="4716016" y="191683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/>
          <p:cNvSpPr/>
          <p:nvPr/>
        </p:nvSpPr>
        <p:spPr>
          <a:xfrm>
            <a:off x="5652120" y="1772816"/>
            <a:ext cx="165618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/>
          <p:cNvSpPr/>
          <p:nvPr/>
        </p:nvSpPr>
        <p:spPr>
          <a:xfrm>
            <a:off x="6084168" y="191683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/>
          <p:cNvSpPr/>
          <p:nvPr/>
        </p:nvSpPr>
        <p:spPr>
          <a:xfrm>
            <a:off x="6588224" y="191683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/>
          <p:cNvSpPr/>
          <p:nvPr/>
        </p:nvSpPr>
        <p:spPr>
          <a:xfrm>
            <a:off x="179512" y="1772816"/>
            <a:ext cx="165618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/>
          <p:cNvSpPr/>
          <p:nvPr/>
        </p:nvSpPr>
        <p:spPr>
          <a:xfrm>
            <a:off x="899592" y="191683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6" name="Straight Arrow Connector 195"/>
          <p:cNvCxnSpPr>
            <a:endCxn id="193" idx="0"/>
          </p:cNvCxnSpPr>
          <p:nvPr/>
        </p:nvCxnSpPr>
        <p:spPr>
          <a:xfrm flipH="1">
            <a:off x="1007604" y="1052736"/>
            <a:ext cx="248427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endCxn id="157" idx="0"/>
          </p:cNvCxnSpPr>
          <p:nvPr/>
        </p:nvCxnSpPr>
        <p:spPr>
          <a:xfrm>
            <a:off x="4283968" y="1052736"/>
            <a:ext cx="32403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90" idx="0"/>
          </p:cNvCxnSpPr>
          <p:nvPr/>
        </p:nvCxnSpPr>
        <p:spPr>
          <a:xfrm>
            <a:off x="4788024" y="1052736"/>
            <a:ext cx="1692188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2051720" y="1772816"/>
            <a:ext cx="165618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/>
          <p:cNvSpPr/>
          <p:nvPr/>
        </p:nvSpPr>
        <p:spPr>
          <a:xfrm>
            <a:off x="2699792" y="1916832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/>
          <p:cNvSpPr/>
          <p:nvPr/>
        </p:nvSpPr>
        <p:spPr>
          <a:xfrm>
            <a:off x="3995936" y="908720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4" name="Straight Arrow Connector 203"/>
          <p:cNvCxnSpPr>
            <a:endCxn id="199" idx="0"/>
          </p:cNvCxnSpPr>
          <p:nvPr/>
        </p:nvCxnSpPr>
        <p:spPr>
          <a:xfrm flipH="1">
            <a:off x="2879812" y="1052736"/>
            <a:ext cx="104411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6444208" y="980728"/>
            <a:ext cx="14478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</a:t>
            </a:r>
            <a:endParaRPr lang="en-GB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ounded Rectangle 146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149" name="Rectangle 148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158" name="Rectangle 157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167" name="Rectangle 16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54" idx="2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5" idx="2"/>
            <a:endCxn id="159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49" idx="2"/>
            <a:endCxn id="168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99792" y="3573016"/>
            <a:ext cx="338265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We might also consider the cases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when B splits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when C splits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 = 4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m is large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deletion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grpSp>
        <p:nvGrpSpPr>
          <p:cNvPr id="2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4" name="Rectangle 3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25" name="Rectangle 2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35" name="Rectangle 3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308304" y="188640"/>
            <a:ext cx="1537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Mtree</a:t>
            </a:r>
            <a:r>
              <a:rPr lang="en-GB" dirty="0" smtClean="0">
                <a:latin typeface="Comic Sans MS" pitchFamily="66" charset="0"/>
              </a:rPr>
              <a:t> (m=3)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4" name="Straight Arrow Connector 53"/>
          <p:cNvCxnSpPr>
            <a:stCxn id="9" idx="2"/>
            <a:endCxn id="16" idx="0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2"/>
            <a:endCxn id="26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2"/>
            <a:endCxn id="36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7544" y="2780928"/>
            <a:ext cx="432048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m</a:t>
            </a:r>
            <a:r>
              <a:rPr lang="en-GB" sz="1600" dirty="0" smtClean="0">
                <a:latin typeface="Comic Sans MS" pitchFamily="66" charset="0"/>
              </a:rPr>
              <a:t> = 3</a:t>
            </a:r>
            <a:endParaRPr lang="en-GB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a node contains at most 2 pieces of data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an then branches 3 ways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a node contains at least one piece of data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and then branches 2 ways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it is a 2-3 tree</a:t>
            </a:r>
            <a:endParaRPr lang="en-GB" sz="1600" dirty="0" smtClean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1920" y="4941168"/>
            <a:ext cx="432048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m</a:t>
            </a:r>
            <a:r>
              <a:rPr lang="en-GB" sz="1600" dirty="0" smtClean="0">
                <a:latin typeface="Comic Sans MS" pitchFamily="66" charset="0"/>
              </a:rPr>
              <a:t> = 4</a:t>
            </a:r>
            <a:endParaRPr lang="en-GB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a node contains at most 3 pieces of data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an then branches 4 ways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a node contains at least one piece of data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and then branches 2 ways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 it is a 2-4 tree</a:t>
            </a:r>
            <a:endParaRPr lang="en-GB" sz="1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grpSp>
        <p:nvGrpSpPr>
          <p:cNvPr id="2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4" name="Rectangle 3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25" name="Rectangle 2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35" name="Rectangle 3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308304" y="188640"/>
            <a:ext cx="1537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Mtree</a:t>
            </a:r>
            <a:r>
              <a:rPr lang="en-GB" dirty="0" smtClean="0">
                <a:latin typeface="Comic Sans MS" pitchFamily="66" charset="0"/>
              </a:rPr>
              <a:t> (m=3)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4" name="Straight Arrow Connector 53"/>
          <p:cNvCxnSpPr>
            <a:stCxn id="9" idx="2"/>
            <a:endCxn id="16" idx="0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2"/>
            <a:endCxn id="26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2"/>
            <a:endCxn id="36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7597" t="18957" r="27799" b="66040"/>
          <a:stretch>
            <a:fillRect/>
          </a:stretch>
        </p:blipFill>
        <p:spPr bwMode="auto">
          <a:xfrm>
            <a:off x="3419872" y="3717032"/>
            <a:ext cx="52565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12"/>
          <p:cNvGrpSpPr/>
          <p:nvPr/>
        </p:nvGrpSpPr>
        <p:grpSpPr>
          <a:xfrm>
            <a:off x="827584" y="3645024"/>
            <a:ext cx="1440160" cy="576064"/>
            <a:chOff x="3635896" y="2132856"/>
            <a:chExt cx="1440160" cy="576064"/>
          </a:xfrm>
        </p:grpSpPr>
        <p:sp>
          <p:nvSpPr>
            <p:cNvPr id="47" name="Rectangle 4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6" name="Shape 65"/>
          <p:cNvCxnSpPr>
            <a:stCxn id="55" idx="2"/>
          </p:cNvCxnSpPr>
          <p:nvPr/>
        </p:nvCxnSpPr>
        <p:spPr>
          <a:xfrm rot="16200000" flipH="1">
            <a:off x="2069722" y="3591018"/>
            <a:ext cx="864096" cy="19802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>
            <a:stCxn id="53" idx="2"/>
          </p:cNvCxnSpPr>
          <p:nvPr/>
        </p:nvCxnSpPr>
        <p:spPr>
          <a:xfrm rot="16200000" flipH="1">
            <a:off x="1961710" y="3483006"/>
            <a:ext cx="872480" cy="220462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52" idx="2"/>
          </p:cNvCxnSpPr>
          <p:nvPr/>
        </p:nvCxnSpPr>
        <p:spPr>
          <a:xfrm rot="16200000" flipH="1">
            <a:off x="1853698" y="3374994"/>
            <a:ext cx="872480" cy="242065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grpSp>
        <p:nvGrpSpPr>
          <p:cNvPr id="2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4" name="Rectangle 3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25" name="Rectangle 2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35" name="Rectangle 3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4" name="Straight Arrow Connector 53"/>
          <p:cNvCxnSpPr>
            <a:stCxn id="9" idx="2"/>
            <a:endCxn id="16" idx="0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2"/>
            <a:endCxn id="26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2"/>
            <a:endCxn id="36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730" t="20390" r="22779" b="56723"/>
          <a:stretch>
            <a:fillRect/>
          </a:stretch>
        </p:blipFill>
        <p:spPr bwMode="auto">
          <a:xfrm>
            <a:off x="4067944" y="3645024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4" name="Curved Connector 153"/>
          <p:cNvCxnSpPr>
            <a:stCxn id="25" idx="2"/>
          </p:cNvCxnSpPr>
          <p:nvPr/>
        </p:nvCxnSpPr>
        <p:spPr>
          <a:xfrm rot="16200000" flipH="1">
            <a:off x="2717794" y="2510898"/>
            <a:ext cx="2088232" cy="1188132"/>
          </a:xfrm>
          <a:prstGeom prst="curvedConnector3">
            <a:avLst>
              <a:gd name="adj1" fmla="val 995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urved Connector 157"/>
          <p:cNvCxnSpPr/>
          <p:nvPr/>
        </p:nvCxnSpPr>
        <p:spPr>
          <a:xfrm rot="16200000" flipH="1">
            <a:off x="2375756" y="2312876"/>
            <a:ext cx="2232248" cy="1728192"/>
          </a:xfrm>
          <a:prstGeom prst="curvedConnector3">
            <a:avLst>
              <a:gd name="adj1" fmla="val 987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urved Connector 163"/>
          <p:cNvCxnSpPr/>
          <p:nvPr/>
        </p:nvCxnSpPr>
        <p:spPr>
          <a:xfrm rot="16200000" flipH="1">
            <a:off x="2177734" y="2078850"/>
            <a:ext cx="2384648" cy="2060612"/>
          </a:xfrm>
          <a:prstGeom prst="curvedConnector3">
            <a:avLst>
              <a:gd name="adj1" fmla="val 97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164"/>
          <p:cNvCxnSpPr>
            <a:stCxn id="30" idx="2"/>
          </p:cNvCxnSpPr>
          <p:nvPr/>
        </p:nvCxnSpPr>
        <p:spPr>
          <a:xfrm rot="16200000" flipH="1">
            <a:off x="2177734" y="2114854"/>
            <a:ext cx="2232248" cy="2124236"/>
          </a:xfrm>
          <a:prstGeom prst="curvedConnector3">
            <a:avLst>
              <a:gd name="adj1" fmla="val 997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grpSp>
        <p:nvGrpSpPr>
          <p:cNvPr id="2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4" name="Rectangle 3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25" name="Rectangle 2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35" name="Rectangle 3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4" name="Straight Arrow Connector 53"/>
          <p:cNvCxnSpPr>
            <a:stCxn id="9" idx="2"/>
            <a:endCxn id="16" idx="0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2"/>
            <a:endCxn id="26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2"/>
            <a:endCxn id="36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730" t="20390" r="22779" b="56723"/>
          <a:stretch>
            <a:fillRect/>
          </a:stretch>
        </p:blipFill>
        <p:spPr bwMode="auto">
          <a:xfrm>
            <a:off x="4067944" y="3645024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4" name="Curved Connector 153"/>
          <p:cNvCxnSpPr>
            <a:stCxn id="25" idx="2"/>
          </p:cNvCxnSpPr>
          <p:nvPr/>
        </p:nvCxnSpPr>
        <p:spPr>
          <a:xfrm rot="16200000" flipH="1">
            <a:off x="2717794" y="2510898"/>
            <a:ext cx="2088232" cy="1188132"/>
          </a:xfrm>
          <a:prstGeom prst="curvedConnector3">
            <a:avLst>
              <a:gd name="adj1" fmla="val 995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urved Connector 157"/>
          <p:cNvCxnSpPr/>
          <p:nvPr/>
        </p:nvCxnSpPr>
        <p:spPr>
          <a:xfrm rot="16200000" flipH="1">
            <a:off x="2375756" y="2312876"/>
            <a:ext cx="2232248" cy="1728192"/>
          </a:xfrm>
          <a:prstGeom prst="curvedConnector3">
            <a:avLst>
              <a:gd name="adj1" fmla="val 987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urved Connector 163"/>
          <p:cNvCxnSpPr/>
          <p:nvPr/>
        </p:nvCxnSpPr>
        <p:spPr>
          <a:xfrm rot="16200000" flipH="1">
            <a:off x="2177734" y="2078850"/>
            <a:ext cx="2384648" cy="2060612"/>
          </a:xfrm>
          <a:prstGeom prst="curvedConnector3">
            <a:avLst>
              <a:gd name="adj1" fmla="val 97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164"/>
          <p:cNvCxnSpPr>
            <a:stCxn id="30" idx="2"/>
          </p:cNvCxnSpPr>
          <p:nvPr/>
        </p:nvCxnSpPr>
        <p:spPr>
          <a:xfrm rot="16200000" flipH="1">
            <a:off x="2177734" y="2114854"/>
            <a:ext cx="2232248" cy="2124236"/>
          </a:xfrm>
          <a:prstGeom prst="curvedConnector3">
            <a:avLst>
              <a:gd name="adj1" fmla="val 997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3528" y="5085184"/>
            <a:ext cx="32431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NOTE: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 we do not show parent link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latin typeface="Comic Sans MS" pitchFamily="66" charset="0"/>
              </a:rPr>
              <a:t> </a:t>
            </a:r>
            <a:r>
              <a:rPr lang="en-GB" sz="1400" dirty="0" smtClean="0">
                <a:latin typeface="Comic Sans MS" pitchFamily="66" charset="0"/>
              </a:rPr>
              <a:t>m is the maximum branching factor</a:t>
            </a:r>
            <a:endParaRPr lang="en-GB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grpSp>
        <p:nvGrpSpPr>
          <p:cNvPr id="2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4" name="Rectangle 3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25" name="Rectangle 2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35" name="Rectangle 3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308304" y="188640"/>
            <a:ext cx="1537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Mtree</a:t>
            </a:r>
            <a:r>
              <a:rPr lang="en-GB" dirty="0" smtClean="0">
                <a:latin typeface="Comic Sans MS" pitchFamily="66" charset="0"/>
              </a:rPr>
              <a:t> (m=3)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4" name="Straight Arrow Connector 53"/>
          <p:cNvCxnSpPr>
            <a:stCxn id="9" idx="2"/>
            <a:endCxn id="16" idx="0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2"/>
            <a:endCxn id="26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2"/>
            <a:endCxn id="36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0232" y="1916832"/>
            <a:ext cx="14478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Another view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31840" y="3068960"/>
            <a:ext cx="165618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563888" y="3212976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067944" y="3212976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3131840" y="4077072"/>
            <a:ext cx="165618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563888" y="4221088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067944" y="4221088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932040" y="4077072"/>
            <a:ext cx="165618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364088" y="4221088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868144" y="4221088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1331640" y="4077072"/>
            <a:ext cx="165618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1763688" y="4221088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267744" y="4221088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Arrow Connector 63"/>
          <p:cNvCxnSpPr>
            <a:endCxn id="61" idx="0"/>
          </p:cNvCxnSpPr>
          <p:nvPr/>
        </p:nvCxnSpPr>
        <p:spPr>
          <a:xfrm flipH="1">
            <a:off x="2159732" y="3356992"/>
            <a:ext cx="1188132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923928" y="3356992"/>
            <a:ext cx="108012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6" idx="0"/>
          </p:cNvCxnSpPr>
          <p:nvPr/>
        </p:nvCxnSpPr>
        <p:spPr>
          <a:xfrm>
            <a:off x="4572000" y="3356992"/>
            <a:ext cx="1188132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grpSp>
        <p:nvGrpSpPr>
          <p:cNvPr id="2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4" name="Rectangle 3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25" name="Rectangle 2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35" name="Rectangle 3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100392" y="116632"/>
            <a:ext cx="9412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A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4" name="Straight Arrow Connector 53"/>
          <p:cNvCxnSpPr>
            <a:stCxn id="9" idx="2"/>
            <a:endCxn id="16" idx="0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2"/>
            <a:endCxn id="26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2"/>
            <a:endCxn id="36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07704" y="3356992"/>
            <a:ext cx="4423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An example of an insertion leading to a split.</a:t>
            </a:r>
          </a:p>
          <a:p>
            <a:pPr algn="ctr"/>
            <a:r>
              <a:rPr lang="en-GB" sz="1600" dirty="0" smtClean="0">
                <a:latin typeface="Comic Sans MS" pitchFamily="66" charset="0"/>
              </a:rPr>
              <a:t>For m=3 there are 3 cases</a:t>
            </a:r>
          </a:p>
          <a:p>
            <a:pPr algn="ctr"/>
            <a:r>
              <a:rPr lang="en-GB" sz="1600" dirty="0" smtClean="0">
                <a:latin typeface="Comic Sans MS" pitchFamily="66" charset="0"/>
              </a:rPr>
              <a:t>Only one is presented</a:t>
            </a:r>
            <a:endParaRPr lang="en-GB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4" name="Rectangle 3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25" name="Rectangle 2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35" name="Rectangle 3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100392" y="116632"/>
            <a:ext cx="9412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A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4" name="Straight Arrow Connector 53"/>
          <p:cNvCxnSpPr>
            <a:stCxn id="9" idx="2"/>
            <a:endCxn id="16" idx="0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2"/>
            <a:endCxn id="26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2"/>
            <a:endCxn id="36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TextBox 147"/>
          <p:cNvSpPr txBox="1"/>
          <p:nvPr/>
        </p:nvSpPr>
        <p:spPr>
          <a:xfrm>
            <a:off x="5508104" y="1628800"/>
            <a:ext cx="34660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Insertion resulting in overflow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2915816" y="2924944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00392" y="116632"/>
            <a:ext cx="9412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Split 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9593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059832" y="2996952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275856" y="29969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3491880" y="2996952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059832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75856" y="321297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491880" y="321297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23"/>
          <p:cNvGrpSpPr/>
          <p:nvPr/>
        </p:nvGrpSpPr>
        <p:grpSpPr>
          <a:xfrm>
            <a:off x="3275856" y="4221088"/>
            <a:ext cx="1440160" cy="576064"/>
            <a:chOff x="3635896" y="2132856"/>
            <a:chExt cx="1440160" cy="576064"/>
          </a:xfrm>
        </p:grpSpPr>
        <p:sp>
          <p:nvSpPr>
            <p:cNvPr id="106" name="Rectangle 105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33"/>
          <p:cNvGrpSpPr/>
          <p:nvPr/>
        </p:nvGrpSpPr>
        <p:grpSpPr>
          <a:xfrm>
            <a:off x="4860032" y="4221088"/>
            <a:ext cx="1440160" cy="576064"/>
            <a:chOff x="3635896" y="2132856"/>
            <a:chExt cx="1440160" cy="576064"/>
          </a:xfrm>
        </p:grpSpPr>
        <p:sp>
          <p:nvSpPr>
            <p:cNvPr id="115" name="Rectangle 114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3" name="Straight Arrow Connector 122"/>
          <p:cNvCxnSpPr>
            <a:stCxn id="102" idx="2"/>
            <a:endCxn id="135" idx="0"/>
          </p:cNvCxnSpPr>
          <p:nvPr/>
        </p:nvCxnSpPr>
        <p:spPr>
          <a:xfrm flipH="1">
            <a:off x="827584" y="3429000"/>
            <a:ext cx="234026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7" idx="2"/>
            <a:endCxn id="116" idx="0"/>
          </p:cNvCxnSpPr>
          <p:nvPr/>
        </p:nvCxnSpPr>
        <p:spPr>
          <a:xfrm>
            <a:off x="4103948" y="3429000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619672" y="4221088"/>
            <a:ext cx="144016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69979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763688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1979712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2195736" y="4293096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76368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79712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195736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ounded Rectangle 134"/>
          <p:cNvSpPr/>
          <p:nvPr/>
        </p:nvSpPr>
        <p:spPr>
          <a:xfrm>
            <a:off x="107504" y="4221088"/>
            <a:ext cx="144016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251520" y="4293096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67544" y="42930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683568" y="429309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251520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7544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683568" y="4509120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Arrow Connector 144"/>
          <p:cNvCxnSpPr>
            <a:stCxn id="103" idx="2"/>
            <a:endCxn id="107" idx="0"/>
          </p:cNvCxnSpPr>
          <p:nvPr/>
        </p:nvCxnSpPr>
        <p:spPr>
          <a:xfrm>
            <a:off x="3383868" y="3429000"/>
            <a:ext cx="61206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716016" y="2420888"/>
            <a:ext cx="41008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Create a new node </a:t>
            </a:r>
            <a:r>
              <a:rPr lang="en-GB" sz="1600" b="1" dirty="0" smtClean="0">
                <a:latin typeface="Comic Sans MS" pitchFamily="66" charset="0"/>
              </a:rPr>
              <a:t>A’</a:t>
            </a:r>
            <a:r>
              <a:rPr lang="en-GB" sz="1600" dirty="0" smtClean="0">
                <a:latin typeface="Comic Sans MS" pitchFamily="66" charset="0"/>
              </a:rPr>
              <a:t> </a:t>
            </a:r>
            <a:endParaRPr lang="en-GB" sz="1600" b="1" dirty="0" smtClean="0">
              <a:latin typeface="Comic Sans MS" pitchFamily="66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923928" y="292494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83968" y="422108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27784" y="42210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A’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5616" y="4221088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868144" y="422108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51520" y="1556792"/>
            <a:ext cx="144016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8" name="Group 12"/>
          <p:cNvGrpSpPr/>
          <p:nvPr/>
        </p:nvGrpSpPr>
        <p:grpSpPr>
          <a:xfrm>
            <a:off x="1835696" y="260648"/>
            <a:ext cx="1440160" cy="576064"/>
            <a:chOff x="3635896" y="2132856"/>
            <a:chExt cx="1440160" cy="576064"/>
          </a:xfrm>
        </p:grpSpPr>
        <p:sp>
          <p:nvSpPr>
            <p:cNvPr id="149" name="Rectangle 148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7" name="Group 23"/>
          <p:cNvGrpSpPr/>
          <p:nvPr/>
        </p:nvGrpSpPr>
        <p:grpSpPr>
          <a:xfrm>
            <a:off x="1979712" y="1556792"/>
            <a:ext cx="1440160" cy="576064"/>
            <a:chOff x="3635896" y="2132856"/>
            <a:chExt cx="1440160" cy="576064"/>
          </a:xfrm>
        </p:grpSpPr>
        <p:sp>
          <p:nvSpPr>
            <p:cNvPr id="158" name="Rectangle 157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33"/>
          <p:cNvGrpSpPr/>
          <p:nvPr/>
        </p:nvGrpSpPr>
        <p:grpSpPr>
          <a:xfrm>
            <a:off x="3779912" y="1556792"/>
            <a:ext cx="1440160" cy="576064"/>
            <a:chOff x="3635896" y="2132856"/>
            <a:chExt cx="1440160" cy="576064"/>
          </a:xfrm>
        </p:grpSpPr>
        <p:sp>
          <p:nvSpPr>
            <p:cNvPr id="167" name="Rectangle 166"/>
            <p:cNvSpPr/>
            <p:nvPr/>
          </p:nvSpPr>
          <p:spPr>
            <a:xfrm>
              <a:off x="471601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635896" y="2132856"/>
              <a:ext cx="14401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79912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995936" y="2204864"/>
              <a:ext cx="21602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211960" y="2204864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79912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995936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211960" y="2420888"/>
              <a:ext cx="216024" cy="216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5" name="Straight Arrow Connector 174"/>
          <p:cNvCxnSpPr>
            <a:stCxn id="154" idx="2"/>
          </p:cNvCxnSpPr>
          <p:nvPr/>
        </p:nvCxnSpPr>
        <p:spPr>
          <a:xfrm flipH="1">
            <a:off x="827584" y="764704"/>
            <a:ext cx="126014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55" idx="2"/>
            <a:endCxn id="159" idx="0"/>
          </p:cNvCxnSpPr>
          <p:nvPr/>
        </p:nvCxnSpPr>
        <p:spPr>
          <a:xfrm>
            <a:off x="2303748" y="764704"/>
            <a:ext cx="39604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49" idx="2"/>
            <a:endCxn id="168" idx="0"/>
          </p:cNvCxnSpPr>
          <p:nvPr/>
        </p:nvCxnSpPr>
        <p:spPr>
          <a:xfrm>
            <a:off x="3023828" y="764704"/>
            <a:ext cx="1476164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133164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95536" y="1628800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11560" y="16288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827584" y="1628800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95536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11560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827584" y="1844824"/>
            <a:ext cx="21602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2843808" y="26064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88024" y="155679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C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987824" y="15567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59632" y="15567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437</Words>
  <Application>Microsoft Office PowerPoint</Application>
  <PresentationFormat>On-screen Show (4:3)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</dc:creator>
  <cp:lastModifiedBy>pat</cp:lastModifiedBy>
  <cp:revision>29</cp:revision>
  <dcterms:created xsi:type="dcterms:W3CDTF">2013-01-29T11:24:34Z</dcterms:created>
  <dcterms:modified xsi:type="dcterms:W3CDTF">2013-01-29T14:48:10Z</dcterms:modified>
</cp:coreProperties>
</file>