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2"/>
  </p:notesMasterIdLst>
  <p:sldIdLst>
    <p:sldId id="256" r:id="rId2"/>
    <p:sldId id="335" r:id="rId3"/>
    <p:sldId id="333" r:id="rId4"/>
    <p:sldId id="325" r:id="rId5"/>
    <p:sldId id="332" r:id="rId6"/>
    <p:sldId id="338" r:id="rId7"/>
    <p:sldId id="321" r:id="rId8"/>
    <p:sldId id="337" r:id="rId9"/>
    <p:sldId id="334" r:id="rId10"/>
    <p:sldId id="33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3885-5358-C346-9120-D11197647893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FA503-14FA-C74F-B145-978CEF2D2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9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FC1CE7A-F2C3-5A43-A784-0DBEC93E91EE}" type="slidenum">
              <a:rPr lang="en-GB" sz="1200"/>
              <a:pPr eaLnBrk="1" hangingPunct="1"/>
              <a:t>7</a:t>
            </a:fld>
            <a:endParaRPr lang="en-GB" sz="1200"/>
          </a:p>
        </p:txBody>
      </p:sp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63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712788" algn="l"/>
                <a:tab pos="1427163" algn="l"/>
                <a:tab pos="2141538" algn="l"/>
                <a:tab pos="2855913" algn="l"/>
              </a:tabLs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12788" algn="l"/>
                <a:tab pos="1427163" algn="l"/>
                <a:tab pos="2141538" algn="l"/>
                <a:tab pos="2855913" algn="l"/>
              </a:tabLs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tabLst>
                <a:tab pos="712788" algn="l"/>
                <a:tab pos="1427163" algn="l"/>
                <a:tab pos="2141538" algn="l"/>
                <a:tab pos="2855913" algn="l"/>
              </a:tabLs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tabLst>
                <a:tab pos="712788" algn="l"/>
                <a:tab pos="1427163" algn="l"/>
                <a:tab pos="2141538" algn="l"/>
                <a:tab pos="2855913" algn="l"/>
              </a:tabLs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tabLst>
                <a:tab pos="712788" algn="l"/>
                <a:tab pos="1427163" algn="l"/>
                <a:tab pos="2141538" algn="l"/>
                <a:tab pos="2855913" algn="l"/>
              </a:tabLs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1538" algn="l"/>
                <a:tab pos="2855913" algn="l"/>
              </a:tabLs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1538" algn="l"/>
                <a:tab pos="2855913" algn="l"/>
              </a:tabLs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1538" algn="l"/>
                <a:tab pos="2855913" algn="l"/>
              </a:tabLs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712788" algn="l"/>
                <a:tab pos="1427163" algn="l"/>
                <a:tab pos="2141538" algn="l"/>
                <a:tab pos="2855913" algn="l"/>
              </a:tabLs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32D4B166-7836-C34C-92AF-1538B4B43BEC}" type="slidenum">
              <a:rPr lang="en-GB" sz="1300">
                <a:solidFill>
                  <a:srgbClr val="000000"/>
                </a:solidFill>
                <a:latin typeface="Arial Unicode MS" charset="0"/>
                <a:ea typeface="MS PGothic" charset="0"/>
                <a:cs typeface="Arial Unicode MS" charset="0"/>
              </a:rPr>
              <a:pPr algn="r" eaLnBrk="1" hangingPunct="1"/>
              <a:t>8</a:t>
            </a:fld>
            <a:endParaRPr lang="en-GB" sz="1300">
              <a:solidFill>
                <a:srgbClr val="000000"/>
              </a:solidFill>
              <a:latin typeface="Arial Unicode MS" charset="0"/>
              <a:ea typeface="MS PGothic" charset="0"/>
              <a:cs typeface="Arial Unicode MS" charset="0"/>
            </a:endParaRPr>
          </a:p>
        </p:txBody>
      </p:sp>
      <p:sp>
        <p:nvSpPr>
          <p:cNvPr id="286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297363"/>
            <a:ext cx="5470525" cy="4197350"/>
          </a:xfrm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“There is also a need to increase access to services by locating primary care in targeted locations that increase the likelihood that patients will utilize them. For example, co-locating primary care services in Emergency Departments, supportive housing or mental health programs.”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By harnessing outputs of forecasting and hotspot analysis, and including an analysis of patients, their locations, their needs and the location of their required service providers can be used to: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Identify areas in the city where specific services our unavailable do to cost of travel, or travel time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Identify particular users who require services that are unaccessible, potentially to recommend intervention or new recommendations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>
                <a:latin typeface="Calibri" charset="0"/>
              </a:rPr>
              <a:t>Take into account capacity for given service providers and idenitify overloaded locations and recommend other service providers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An area that is a ‘hot spot’ and a service ‘hole’ are likely to be areas that will result in a high number of high cost/ high need patients.</a:t>
            </a:r>
          </a:p>
          <a:p>
            <a:pPr>
              <a:spcBef>
                <a:spcPct val="0"/>
              </a:spcBef>
              <a:buFont typeface="Times New Roman" charset="0"/>
              <a:buNone/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5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1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6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1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3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20C3-2BE0-9A45-9CF8-41B256FF29BB}" type="datetimeFigureOut">
              <a:rPr lang="en-US" smtClean="0"/>
              <a:t>13/04/2014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19EBE-1AAB-1645-98A0-806285D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8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462" y="1730127"/>
            <a:ext cx="5937737" cy="18703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Content, Connection &amp; Context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Towards a Knowledge-driven City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4706" y="3371820"/>
            <a:ext cx="6400800" cy="1752600"/>
          </a:xfrm>
        </p:spPr>
        <p:txBody>
          <a:bodyPr/>
          <a:lstStyle/>
          <a:p>
            <a:r>
              <a:rPr lang="en-US" dirty="0" smtClean="0"/>
              <a:t>Pol Mac Aonghusa </a:t>
            </a:r>
          </a:p>
          <a:p>
            <a:r>
              <a:rPr lang="en-US" dirty="0" smtClean="0"/>
              <a:t>IBM Research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15"/>
            <a:ext cx="2601477" cy="3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478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7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9DC98-0804-504F-8168-20B1E142D8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IBM Confidential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949056B1-EB9C-4440-8D2B-488346C9468A}" type="datetime5">
              <a:rPr lang="en-US" smtClean="0"/>
              <a:pPr>
                <a:defRPr/>
              </a:pPr>
              <a:t>13-Apr-14</a:t>
            </a:fld>
            <a:endParaRPr lang="en-US"/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663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182563" y="1417638"/>
            <a:ext cx="868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54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7449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843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3072988"/>
            <a:ext cx="9147116" cy="13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306" y="71735"/>
            <a:ext cx="8788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 City Data Ecosystem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xample Dublinked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9742" y="802004"/>
            <a:ext cx="7917183" cy="19266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Factual &amp; summary data about place</a:t>
            </a: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Locations of things, e.g. assets, infrastructure, services.</a:t>
            </a: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Basic mapping data to allow simple geo-location, mapping and </a:t>
            </a:r>
            <a:r>
              <a:rPr lang="en-US" sz="1400" dirty="0" err="1">
                <a:solidFill>
                  <a:prstClr val="black"/>
                </a:solidFill>
              </a:rPr>
              <a:t>visualisation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Statistical facts, e.g. demographics, economics.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prstClr val="black"/>
                </a:solidFill>
              </a:rPr>
              <a:t>Outcomes</a:t>
            </a:r>
            <a:endParaRPr lang="en-US" sz="1600" b="1" dirty="0">
              <a:solidFill>
                <a:prstClr val="black"/>
              </a:solidFill>
            </a:endParaRPr>
          </a:p>
          <a:p>
            <a:pPr marL="266700" lvl="0" indent="-2667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Attracts 'hobby' or 'citizen' developers creating simple, repetitive and often short-lived apps.</a:t>
            </a:r>
          </a:p>
          <a:p>
            <a:pPr marL="266700" lvl="0" indent="-2667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Aids development of more accurate business plans for new ventures.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76" y="2322039"/>
            <a:ext cx="7917182" cy="16681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Non-sensitive operational data</a:t>
            </a:r>
          </a:p>
          <a:p>
            <a:pPr marL="266700" lvl="0" indent="-2667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Released by domain based on user requests and city priorities.</a:t>
            </a:r>
          </a:p>
          <a:p>
            <a:pPr marL="266700" lvl="0" indent="-2667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E.g. non real-time traffic, planning applications.</a:t>
            </a:r>
          </a:p>
          <a:p>
            <a:pPr marL="266700" lvl="0" indent="-2667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Low latency / not time sensitive so can be curated semi-manually.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Outcomes</a:t>
            </a:r>
            <a:endParaRPr lang="en-US" sz="1600" dirty="0">
              <a:solidFill>
                <a:prstClr val="black"/>
              </a:solidFill>
            </a:endParaRPr>
          </a:p>
          <a:p>
            <a:pPr marL="266700" lvl="0" indent="-2667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Initial set of start-up companies emerging using this data operationally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7314" y="3210721"/>
            <a:ext cx="7917182" cy="21421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Filtered views of near real-time data</a:t>
            </a: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Time-delayed access to examples of real-time streams from sensors.</a:t>
            </a: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Traffic data e.g. trip times across the City updated each minute.</a:t>
            </a: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Water-meter telemetry.</a:t>
            </a: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Weather station data.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Outcomes</a:t>
            </a:r>
            <a:endParaRPr lang="en-US" sz="1600" dirty="0">
              <a:solidFill>
                <a:prstClr val="black"/>
              </a:solidFill>
            </a:endParaRPr>
          </a:p>
          <a:p>
            <a:pPr marL="266700" lvl="0" indent="-2667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Enables free exploration of operational data prior to negotiation of commercial terms to access unrestricted data to a defined service level.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743" y="4716615"/>
            <a:ext cx="7917182" cy="18835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Sensitive data</a:t>
            </a: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Can’t be made wholly open but can be securely shared according to appropriate protocols.</a:t>
            </a: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Citizen data e.g.  social programs, schools, </a:t>
            </a:r>
            <a:r>
              <a:rPr lang="en-US" sz="1400" dirty="0" smtClean="0">
                <a:solidFill>
                  <a:prstClr val="black"/>
                </a:solidFill>
              </a:rPr>
              <a:t>health. City </a:t>
            </a:r>
            <a:r>
              <a:rPr lang="en-US" sz="1400" dirty="0">
                <a:solidFill>
                  <a:prstClr val="black"/>
                </a:solidFill>
              </a:rPr>
              <a:t>financial performance data. </a:t>
            </a: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Overlaps with data gathered by national bodies.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Outcomes</a:t>
            </a:r>
            <a:endParaRPr lang="en-US" sz="1600" dirty="0">
              <a:solidFill>
                <a:prstClr val="black"/>
              </a:solidFill>
            </a:endParaRPr>
          </a:p>
          <a:p>
            <a:pPr marL="285750" lvl="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Enables cross-agency collaboration and 3rd party service delivery and innovation; but with significant privacy and legal challenges</a:t>
            </a:r>
          </a:p>
        </p:txBody>
      </p:sp>
    </p:spTree>
    <p:extLst>
      <p:ext uri="{BB962C8B-B14F-4D97-AF65-F5344CB8AC3E}">
        <p14:creationId xmlns:p14="http://schemas.microsoft.com/office/powerpoint/2010/main" val="123019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3" descr="City_Image"/>
          <p:cNvPicPr>
            <a:picLocks noChangeAspect="1" noChangeArrowheads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138"/>
            <a:ext cx="91440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r>
              <a:rPr lang="en-US" sz="2800" dirty="0" smtClean="0"/>
              <a:t>Cities reflect a changing ecosystem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84386" y="1881914"/>
            <a:ext cx="8453607" cy="740417"/>
            <a:chOff x="3930" y="2711"/>
            <a:chExt cx="5006" cy="447"/>
          </a:xfr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593" y="2711"/>
              <a:ext cx="4343" cy="447"/>
            </a:xfrm>
            <a:prstGeom prst="rect">
              <a:avLst/>
            </a:prstGeom>
            <a:grpFill/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400" b="1" u="sng" dirty="0" smtClean="0">
                  <a:solidFill>
                    <a:srgbClr val="984807"/>
                  </a:solidFill>
                </a:rPr>
                <a:t>Open &amp; Collaborative </a:t>
              </a:r>
              <a:r>
                <a:rPr lang="en-US" sz="1400" b="1" u="sng" dirty="0">
                  <a:solidFill>
                    <a:srgbClr val="984807"/>
                  </a:solidFill>
                </a:rPr>
                <a:t>C</a:t>
              </a:r>
              <a:r>
                <a:rPr lang="en-US" sz="1400" b="1" u="sng" dirty="0" smtClean="0">
                  <a:solidFill>
                    <a:srgbClr val="984807"/>
                  </a:solidFill>
                </a:rPr>
                <a:t>ontent </a:t>
              </a:r>
              <a:r>
                <a:rPr lang="en-US" sz="1400" b="1" dirty="0" smtClean="0">
                  <a:solidFill>
                    <a:srgbClr val="984807"/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becoming a core, strategic,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economic resource –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 is unlike traditional data sources - being uncertain, lacking of common structure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 of vast scale &amp; dynamic nature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930" y="2817"/>
              <a:ext cx="492" cy="312"/>
            </a:xfrm>
            <a:prstGeom prst="rightArrow">
              <a:avLst>
                <a:gd name="adj1" fmla="val 50000"/>
                <a:gd name="adj2" fmla="val 501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71183" y="3752285"/>
            <a:ext cx="8469311" cy="588703"/>
            <a:chOff x="361" y="4155"/>
            <a:chExt cx="3136" cy="255"/>
          </a:xfr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81" y="4165"/>
              <a:ext cx="2716" cy="228"/>
            </a:xfrm>
            <a:prstGeom prst="rect">
              <a:avLst/>
            </a:prstGeom>
            <a:grpFill/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400" b="1" u="sng" dirty="0">
                  <a:solidFill>
                    <a:srgbClr val="984807"/>
                  </a:solidFill>
                </a:rPr>
                <a:t>Mobility, Openness &amp; </a:t>
              </a:r>
              <a:r>
                <a:rPr lang="en-US" sz="1400" b="1" u="sng" dirty="0" smtClean="0">
                  <a:solidFill>
                    <a:srgbClr val="984807"/>
                  </a:solidFill>
                </a:rPr>
                <a:t>Connection</a:t>
              </a:r>
              <a:r>
                <a:rPr lang="en-US" sz="1400" b="1" dirty="0" smtClean="0">
                  <a:solidFill>
                    <a:srgbClr val="984807"/>
                  </a:solidFill>
                </a:rPr>
                <a:t>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will matter more than </a:t>
              </a:r>
              <a:r>
                <a:rPr lang="en-US" sz="1400" b="1" u="sng" dirty="0">
                  <a:solidFill>
                    <a:srgbClr val="984807"/>
                  </a:solidFill>
                </a:rPr>
                <a:t>P</a:t>
              </a:r>
              <a:r>
                <a:rPr lang="en-US" sz="1400" b="1" u="sng" dirty="0" smtClean="0">
                  <a:solidFill>
                    <a:srgbClr val="984807"/>
                  </a:solidFill>
                </a:rPr>
                <a:t>resence </a:t>
              </a:r>
              <a:r>
                <a:rPr lang="en-US" sz="1400" b="1" u="sng" dirty="0">
                  <a:solidFill>
                    <a:srgbClr val="984807"/>
                  </a:solidFill>
                </a:rPr>
                <a:t>&amp; </a:t>
              </a:r>
              <a:r>
                <a:rPr lang="en-US" sz="1400" b="1" u="sng" dirty="0" smtClean="0">
                  <a:solidFill>
                    <a:srgbClr val="984807"/>
                  </a:solidFill>
                </a:rPr>
                <a:t>Rigid Structures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 where user context enables intuitive interaction without overload</a:t>
              </a:r>
              <a:endPara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61" y="4155"/>
              <a:ext cx="325" cy="255"/>
            </a:xfrm>
            <a:prstGeom prst="rightArrow">
              <a:avLst>
                <a:gd name="adj1" fmla="val 50000"/>
                <a:gd name="adj2" fmla="val 50145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5100" y="3031387"/>
            <a:ext cx="85217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 access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technology is changing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how we engage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models are already here  based on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shared content, collaboration and connection 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5100" y="1115871"/>
            <a:ext cx="85979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Contextual interaction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has become the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 for a global community of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virtual consumers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 who expect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achieve </a:t>
            </a:r>
            <a:r>
              <a:rPr lang="en-US" sz="1600" b="1" dirty="0" smtClean="0">
                <a:solidFill>
                  <a:srgbClr val="E46C0A"/>
                </a:solidFill>
              </a:rPr>
              <a:t>outcomes matching their needs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…. not ‘use systems’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686" y="6412419"/>
            <a:ext cx="8746391" cy="30777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Content, Connection &amp; Context are Key</a:t>
            </a:r>
            <a:endParaRPr lang="en-US" sz="1400" dirty="0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69987" y="5487997"/>
            <a:ext cx="8469923" cy="636953"/>
            <a:chOff x="392" y="2984"/>
            <a:chExt cx="3143" cy="356"/>
          </a:xfr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813" y="3021"/>
              <a:ext cx="2722" cy="294"/>
            </a:xfrm>
            <a:prstGeom prst="rect">
              <a:avLst/>
            </a:prstGeom>
            <a:grpFill/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Applications will </a:t>
              </a:r>
              <a:r>
                <a:rPr lang="en-US" sz="1400" b="1" u="sng" dirty="0" smtClean="0">
                  <a:solidFill>
                    <a:srgbClr val="984807"/>
                  </a:solidFill>
                </a:rPr>
                <a:t>synergize</a:t>
              </a:r>
              <a:r>
                <a:rPr lang="en-US" sz="1400" dirty="0" smtClean="0">
                  <a:solidFill>
                    <a:srgbClr val="984807"/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traditional data resources with uncertain, untrusted, semi-structured internet-scale data resources – that are often moving and evolving at speed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392" y="2984"/>
              <a:ext cx="319" cy="356"/>
            </a:xfrm>
            <a:prstGeom prst="rightArrow">
              <a:avLst>
                <a:gd name="adj1" fmla="val 50000"/>
                <a:gd name="adj2" fmla="val 50145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82686" y="4691862"/>
            <a:ext cx="85217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‘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Needs to Outcomes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driven business opportunities imply a </a:t>
            </a:r>
            <a:r>
              <a:rPr lang="en-US" sz="1600" b="1" dirty="0" smtClean="0">
                <a:solidFill>
                  <a:srgbClr val="E46C0A"/>
                </a:solidFill>
              </a:rPr>
              <a:t>new </a:t>
            </a:r>
            <a:r>
              <a:rPr lang="en-US" sz="1600" b="1" dirty="0">
                <a:solidFill>
                  <a:srgbClr val="E46C0A"/>
                </a:solidFill>
              </a:rPr>
              <a:t>information </a:t>
            </a:r>
            <a:r>
              <a:rPr lang="en-US" sz="1600" b="1" dirty="0" smtClean="0">
                <a:solidFill>
                  <a:srgbClr val="E46C0A"/>
                </a:solidFill>
              </a:rPr>
              <a:t>lifecycle</a:t>
            </a:r>
            <a:r>
              <a:rPr lang="en-US" sz="1600" dirty="0" smtClean="0">
                <a:solidFill>
                  <a:srgbClr val="E46C0A"/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where users who best engage with non-traditional, heterogeneous data sources will prosper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3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176362"/>
            <a:ext cx="8713663" cy="80507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Research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impact</a:t>
            </a:r>
            <a:r>
              <a:rPr lang="en-US" sz="2800" dirty="0" smtClean="0">
                <a:solidFill>
                  <a:schemeClr val="bg2"/>
                </a:solidFill>
              </a:rPr>
              <a:t>: </a:t>
            </a:r>
            <a:r>
              <a:rPr lang="en-US" sz="2800" dirty="0" smtClean="0"/>
              <a:t>what we have learned so far</a:t>
            </a:r>
            <a:br>
              <a:rPr lang="en-US" sz="2800" dirty="0" smtClean="0"/>
            </a:br>
            <a:r>
              <a:rPr lang="en-US" sz="2200" dirty="0" smtClean="0"/>
              <a:t>There are plenty of interesting challenges!!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3" y="1191156"/>
            <a:ext cx="8731250" cy="4033529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595959"/>
                </a:solidFill>
              </a:rPr>
              <a:t>Data</a:t>
            </a:r>
          </a:p>
          <a:p>
            <a:pPr lvl="1"/>
            <a:r>
              <a:rPr lang="en-US" sz="1600" dirty="0" smtClean="0"/>
              <a:t>100’s of datasets, 1000’s of sources</a:t>
            </a:r>
          </a:p>
          <a:p>
            <a:pPr lvl="1"/>
            <a:r>
              <a:rPr lang="en-US" sz="1600" dirty="0" smtClean="0"/>
              <a:t>Very open domain(s)</a:t>
            </a:r>
          </a:p>
          <a:p>
            <a:pPr lvl="1"/>
            <a:r>
              <a:rPr lang="en-US" sz="1600" dirty="0" smtClean="0"/>
              <a:t>Very expensive to normalize</a:t>
            </a:r>
          </a:p>
          <a:p>
            <a:pPr lvl="1"/>
            <a:r>
              <a:rPr lang="en-US" sz="1600" dirty="0" smtClean="0"/>
              <a:t>Scaling complexity from high dimensionality</a:t>
            </a:r>
          </a:p>
          <a:p>
            <a:r>
              <a:rPr lang="en-US" sz="1800" dirty="0" smtClean="0">
                <a:solidFill>
                  <a:srgbClr val="595959"/>
                </a:solidFill>
              </a:rPr>
              <a:t>Approach</a:t>
            </a:r>
            <a:endParaRPr lang="en-US" sz="1800" dirty="0">
              <a:solidFill>
                <a:srgbClr val="595959"/>
              </a:solidFill>
            </a:endParaRPr>
          </a:p>
          <a:p>
            <a:pPr lvl="1"/>
            <a:r>
              <a:rPr lang="en-US" sz="1600" dirty="0" smtClean="0"/>
              <a:t>Pay-as-you go approach, only process what you need</a:t>
            </a:r>
          </a:p>
          <a:p>
            <a:pPr lvl="1"/>
            <a:r>
              <a:rPr lang="en-US" sz="1600" dirty="0" smtClean="0"/>
              <a:t>Do not stick to a common model, use any you can find</a:t>
            </a:r>
          </a:p>
          <a:p>
            <a:pPr lvl="1"/>
            <a:r>
              <a:rPr lang="en-US" sz="1600" dirty="0" smtClean="0"/>
              <a:t>Generate interesting views and feed them to “analytics”</a:t>
            </a:r>
          </a:p>
          <a:p>
            <a:r>
              <a:rPr lang="en-US" sz="1800" dirty="0" smtClean="0">
                <a:solidFill>
                  <a:srgbClr val="595959"/>
                </a:solidFill>
              </a:rPr>
              <a:t>Lessons learned</a:t>
            </a:r>
          </a:p>
          <a:p>
            <a:pPr lvl="1"/>
            <a:r>
              <a:rPr lang="en-US" sz="1600" dirty="0" smtClean="0"/>
              <a:t>Multiple models, depending on context</a:t>
            </a:r>
          </a:p>
          <a:p>
            <a:pPr lvl="1"/>
            <a:r>
              <a:rPr lang="en-US" sz="1600" dirty="0" smtClean="0"/>
              <a:t>Need to do things incrementally</a:t>
            </a:r>
          </a:p>
          <a:p>
            <a:pPr lvl="1"/>
            <a:r>
              <a:rPr lang="en-US" sz="1600" dirty="0" smtClean="0"/>
              <a:t>Lightweight generally better than heavyweight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2711566"/>
            <a:ext cx="9147116" cy="11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692" y="5135394"/>
            <a:ext cx="8890000" cy="1717321"/>
            <a:chOff x="221962" y="5181574"/>
            <a:chExt cx="8890000" cy="17173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1962" y="5488946"/>
              <a:ext cx="8890000" cy="140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07"/>
            <p:cNvSpPr txBox="1">
              <a:spLocks noChangeArrowheads="1"/>
            </p:cNvSpPr>
            <p:nvPr/>
          </p:nvSpPr>
          <p:spPr bwMode="auto">
            <a:xfrm>
              <a:off x="265527" y="5181574"/>
              <a:ext cx="121084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Documents +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Metadata</a:t>
              </a:r>
            </a:p>
          </p:txBody>
        </p:sp>
        <p:sp>
          <p:nvSpPr>
            <p:cNvPr id="9" name="TextBox 107"/>
            <p:cNvSpPr txBox="1">
              <a:spLocks noChangeArrowheads="1"/>
            </p:cNvSpPr>
            <p:nvPr/>
          </p:nvSpPr>
          <p:spPr bwMode="auto">
            <a:xfrm>
              <a:off x="1806215" y="5386406"/>
              <a:ext cx="10163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Structure</a:t>
              </a:r>
              <a:endParaRPr lang="en-US" sz="1400" b="1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10" name="TextBox 107"/>
            <p:cNvSpPr txBox="1">
              <a:spLocks noChangeArrowheads="1"/>
            </p:cNvSpPr>
            <p:nvPr/>
          </p:nvSpPr>
          <p:spPr bwMode="auto">
            <a:xfrm>
              <a:off x="3377239" y="5386406"/>
              <a:ext cx="8359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Entities</a:t>
              </a:r>
              <a:endParaRPr lang="en-US" sz="1400" b="1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11" name="TextBox 107"/>
            <p:cNvSpPr txBox="1">
              <a:spLocks noChangeArrowheads="1"/>
            </p:cNvSpPr>
            <p:nvPr/>
          </p:nvSpPr>
          <p:spPr bwMode="auto">
            <a:xfrm>
              <a:off x="5044740" y="5383231"/>
              <a:ext cx="716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Links</a:t>
              </a:r>
              <a:endParaRPr lang="en-US" sz="1400" b="1" i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12" name="TextBox 107"/>
            <p:cNvSpPr txBox="1">
              <a:spLocks noChangeArrowheads="1"/>
            </p:cNvSpPr>
            <p:nvPr/>
          </p:nvSpPr>
          <p:spPr bwMode="auto">
            <a:xfrm>
              <a:off x="6629899" y="5383231"/>
              <a:ext cx="6948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Views</a:t>
              </a:r>
              <a:endParaRPr lang="en-US" sz="1400" b="1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13" name="TextBox 107"/>
            <p:cNvSpPr txBox="1">
              <a:spLocks noChangeArrowheads="1"/>
            </p:cNvSpPr>
            <p:nvPr/>
          </p:nvSpPr>
          <p:spPr bwMode="auto">
            <a:xfrm>
              <a:off x="8216707" y="5386406"/>
              <a:ext cx="7685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Insight</a:t>
              </a:r>
              <a:endParaRPr lang="en-US" sz="1400" b="1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633571" y="6396335"/>
              <a:ext cx="4706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699DFB"/>
                  </a:solidFill>
                  <a:ea typeface="Arial Unicode MS" pitchFamily="34" charset="-128"/>
                  <a:cs typeface="Arial Unicode MS" pitchFamily="34" charset="-128"/>
                </a:rPr>
                <a:t>…. Pay</a:t>
              </a:r>
              <a:r>
                <a:rPr lang="en-US" b="1" dirty="0">
                  <a:solidFill>
                    <a:srgbClr val="699DFB"/>
                  </a:solidFill>
                  <a:ea typeface="Arial Unicode MS" pitchFamily="34" charset="-128"/>
                  <a:cs typeface="Arial Unicode MS" pitchFamily="34" charset="-128"/>
                </a:rPr>
                <a:t>-as-you-go, Gain-as-you-go</a:t>
              </a:r>
            </a:p>
          </p:txBody>
        </p:sp>
      </p:grp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/>
          <a:srcRect t="12187" b="12187"/>
          <a:stretch>
            <a:fillRect/>
          </a:stretch>
        </p:blipFill>
        <p:spPr>
          <a:xfrm>
            <a:off x="6121722" y="1076720"/>
            <a:ext cx="2990240" cy="16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9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5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478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368"/>
            <a:ext cx="8229600" cy="8799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7D78"/>
                </a:solidFill>
              </a:rPr>
              <a:t>Example Use Cases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49C9C-9A50-6B49-B55E-EE5F852498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IBM Confidential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949056B1-EB9C-4440-8D2B-488346C9468A}" type="datetime5">
              <a:rPr lang="en-US" smtClean="0"/>
              <a:pPr>
                <a:defRPr/>
              </a:pPr>
              <a:t>13-Apr-14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74638" y="3978275"/>
            <a:ext cx="4205287" cy="2286000"/>
            <a:chOff x="274638" y="3978275"/>
            <a:chExt cx="4205287" cy="2286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274638" y="3978275"/>
              <a:ext cx="4205287" cy="2286000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b="1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Collaborative consumption model of services </a:t>
              </a:r>
            </a:p>
          </p:txBody>
        </p:sp>
        <p:grpSp>
          <p:nvGrpSpPr>
            <p:cNvPr id="9233" name="Group 18"/>
            <p:cNvGrpSpPr>
              <a:grpSpLocks/>
            </p:cNvGrpSpPr>
            <p:nvPr/>
          </p:nvGrpSpPr>
          <p:grpSpPr bwMode="auto">
            <a:xfrm>
              <a:off x="457200" y="4343400"/>
              <a:ext cx="3657600" cy="1465263"/>
              <a:chOff x="360363" y="1687763"/>
              <a:chExt cx="9178925" cy="3656660"/>
            </a:xfrm>
          </p:grpSpPr>
          <p:sp>
            <p:nvSpPr>
              <p:cNvPr id="9240" name="Rectangle 19"/>
              <p:cNvSpPr>
                <a:spLocks noChangeArrowheads="1"/>
              </p:cNvSpPr>
              <p:nvPr/>
            </p:nvSpPr>
            <p:spPr bwMode="auto">
              <a:xfrm>
                <a:off x="685800" y="4797008"/>
                <a:ext cx="4572000" cy="547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230188" indent="-230188">
                  <a:spcBef>
                    <a:spcPct val="20000"/>
                  </a:spcBef>
                </a:pPr>
                <a:r>
                  <a:rPr lang="en-GB" sz="900" b="1"/>
                  <a:t>	</a:t>
                </a:r>
                <a:endParaRPr lang="en-GB" sz="9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241" name="Text Box 4"/>
              <p:cNvSpPr txBox="1">
                <a:spLocks noChangeArrowheads="1"/>
              </p:cNvSpPr>
              <p:nvPr/>
            </p:nvSpPr>
            <p:spPr bwMode="auto">
              <a:xfrm>
                <a:off x="6659563" y="2948238"/>
                <a:ext cx="2879725" cy="360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60876" rIns="90000" bIns="45000"/>
              <a:lstStyle>
                <a:lvl1pPr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1143000" indent="-22860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600200" indent="-22860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2057400" indent="-22860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eaLnBrk="1" hangingPunct="1"/>
                <a:r>
                  <a:rPr lang="en-IE" sz="900" b="1" i="1">
                    <a:solidFill>
                      <a:schemeClr val="tx2"/>
                    </a:solidFill>
                  </a:rPr>
                  <a:t>Information Monitoring</a:t>
                </a:r>
              </a:p>
            </p:txBody>
          </p:sp>
          <p:sp>
            <p:nvSpPr>
              <p:cNvPr id="9242" name="Text Box 5"/>
              <p:cNvSpPr txBox="1">
                <a:spLocks noChangeArrowheads="1"/>
              </p:cNvSpPr>
              <p:nvPr/>
            </p:nvSpPr>
            <p:spPr bwMode="auto">
              <a:xfrm>
                <a:off x="360363" y="2090987"/>
                <a:ext cx="2306636" cy="738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60876" rIns="90000" bIns="45000"/>
              <a:lstStyle>
                <a:lvl1pPr eaLnBrk="0" hangingPunct="0">
                  <a:tabLst>
                    <a:tab pos="7239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7239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1143000" indent="-228600" eaLnBrk="0" hangingPunct="0">
                  <a:tabLst>
                    <a:tab pos="7239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600200" indent="-228600" eaLnBrk="0" hangingPunct="0">
                  <a:tabLst>
                    <a:tab pos="7239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2057400" indent="-228600" eaLnBrk="0" hangingPunct="0">
                  <a:tabLst>
                    <a:tab pos="7239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eaLnBrk="1" hangingPunct="1"/>
                <a:r>
                  <a:rPr lang="en-IE" sz="900" b="1" i="1">
                    <a:solidFill>
                      <a:schemeClr val="tx2"/>
                    </a:solidFill>
                  </a:rPr>
                  <a:t>Security</a:t>
                </a:r>
              </a:p>
            </p:txBody>
          </p:sp>
          <p:sp>
            <p:nvSpPr>
              <p:cNvPr id="9243" name="Text Box 6"/>
              <p:cNvSpPr txBox="1">
                <a:spLocks noChangeArrowheads="1"/>
              </p:cNvSpPr>
              <p:nvPr/>
            </p:nvSpPr>
            <p:spPr bwMode="auto">
              <a:xfrm>
                <a:off x="1079500" y="3681663"/>
                <a:ext cx="1952625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76" rIns="90000" bIns="45000"/>
              <a:lstStyle>
                <a:lvl1pPr eaLnBrk="0" hangingPunct="0">
                  <a:tabLst>
                    <a:tab pos="723900" algn="l"/>
                    <a:tab pos="14478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723900" algn="l"/>
                    <a:tab pos="14478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1143000" indent="-228600" eaLnBrk="0" hangingPunct="0">
                  <a:tabLst>
                    <a:tab pos="723900" algn="l"/>
                    <a:tab pos="14478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600200" indent="-228600" eaLnBrk="0" hangingPunct="0">
                  <a:tabLst>
                    <a:tab pos="723900" algn="l"/>
                    <a:tab pos="14478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2057400" indent="-228600" eaLnBrk="0" hangingPunct="0">
                  <a:tabLst>
                    <a:tab pos="723900" algn="l"/>
                    <a:tab pos="14478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eaLnBrk="1" hangingPunct="1"/>
                <a:r>
                  <a:rPr lang="en-IE" sz="900" b="1" i="1">
                    <a:solidFill>
                      <a:schemeClr val="tx2"/>
                    </a:solidFill>
                  </a:rPr>
                  <a:t>Work Offloading</a:t>
                </a:r>
              </a:p>
            </p:txBody>
          </p:sp>
          <p:sp>
            <p:nvSpPr>
              <p:cNvPr id="9244" name="Text Box 7"/>
              <p:cNvSpPr txBox="1">
                <a:spLocks noChangeArrowheads="1"/>
              </p:cNvSpPr>
              <p:nvPr/>
            </p:nvSpPr>
            <p:spPr bwMode="auto">
              <a:xfrm>
                <a:off x="6659563" y="1889375"/>
                <a:ext cx="2173287" cy="360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76" rIns="90000" bIns="45000"/>
              <a:lstStyle>
                <a:lvl1pPr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1143000" indent="-22860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600200" indent="-22860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2057400" indent="-22860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eaLnBrk="1" hangingPunct="1"/>
                <a:r>
                  <a:rPr lang="en-IE" sz="900" b="1" i="1">
                    <a:solidFill>
                      <a:schemeClr val="tx2"/>
                    </a:solidFill>
                  </a:rPr>
                  <a:t>Element Detection</a:t>
                </a:r>
              </a:p>
            </p:txBody>
          </p:sp>
          <p:sp>
            <p:nvSpPr>
              <p:cNvPr id="9245" name="Text Box 8"/>
              <p:cNvSpPr txBox="1">
                <a:spLocks noChangeArrowheads="1"/>
              </p:cNvSpPr>
              <p:nvPr/>
            </p:nvSpPr>
            <p:spPr bwMode="auto">
              <a:xfrm>
                <a:off x="360363" y="2948238"/>
                <a:ext cx="2986087" cy="539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76" rIns="90000" bIns="45000"/>
              <a:lstStyle>
                <a:lvl1pPr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1143000" indent="-228600"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600200" indent="-228600"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2057400" indent="-228600"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eaLnBrk="1" hangingPunct="1"/>
                <a:r>
                  <a:rPr lang="en-IE" sz="900" b="1" i="1">
                    <a:solidFill>
                      <a:schemeClr val="tx2"/>
                    </a:solidFill>
                  </a:rPr>
                  <a:t>Localization and tracking</a:t>
                </a:r>
              </a:p>
              <a:p>
                <a:pPr eaLnBrk="1" hangingPunct="1"/>
                <a:r>
                  <a:rPr lang="en-US" sz="900" b="1" i="1">
                    <a:solidFill>
                      <a:schemeClr val="tx2"/>
                    </a:solidFill>
                  </a:rPr>
                  <a:t>o</a:t>
                </a:r>
                <a:r>
                  <a:rPr lang="en-IE" sz="900" b="1" i="1">
                    <a:solidFill>
                      <a:schemeClr val="tx2"/>
                    </a:solidFill>
                  </a:rPr>
                  <a:t>f pedestrians</a:t>
                </a:r>
              </a:p>
            </p:txBody>
          </p:sp>
          <p:sp>
            <p:nvSpPr>
              <p:cNvPr id="9246" name="Text Box 9"/>
              <p:cNvSpPr txBox="1">
                <a:spLocks noChangeArrowheads="1"/>
              </p:cNvSpPr>
              <p:nvPr/>
            </p:nvSpPr>
            <p:spPr bwMode="auto">
              <a:xfrm>
                <a:off x="5759450" y="3861051"/>
                <a:ext cx="2530475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76" rIns="90000" bIns="45000"/>
              <a:lstStyle>
                <a:lvl1pPr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1143000" indent="-22860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600200" indent="-22860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2057400" indent="-228600" eaLnBrk="0" hangingPunct="0"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22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eaLnBrk="1" hangingPunct="1"/>
                <a:r>
                  <a:rPr lang="en-IE" sz="900" b="1" i="1">
                    <a:solidFill>
                      <a:schemeClr val="tx2"/>
                    </a:solidFill>
                  </a:rPr>
                  <a:t>Collaborative Parking</a:t>
                </a:r>
              </a:p>
            </p:txBody>
          </p:sp>
          <p:grpSp>
            <p:nvGrpSpPr>
              <p:cNvPr id="9247" name="Group 10"/>
              <p:cNvGrpSpPr>
                <a:grpSpLocks/>
              </p:cNvGrpSpPr>
              <p:nvPr/>
            </p:nvGrpSpPr>
            <p:grpSpPr bwMode="auto">
              <a:xfrm>
                <a:off x="2519363" y="1687763"/>
                <a:ext cx="4138612" cy="3059113"/>
                <a:chOff x="1587" y="1134"/>
                <a:chExt cx="2607" cy="1927"/>
              </a:xfrm>
            </p:grpSpPr>
            <p:pic>
              <p:nvPicPr>
                <p:cNvPr id="9248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7" y="1134"/>
                  <a:ext cx="1042" cy="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9" name="Picture 1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2" y="1134"/>
                  <a:ext cx="1042" cy="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0" name="Picture 1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0" y="2320"/>
                  <a:ext cx="1042" cy="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5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151" y="1875"/>
                  <a:ext cx="392" cy="592"/>
                </a:xfrm>
                <a:prstGeom prst="line">
                  <a:avLst/>
                </a:prstGeom>
                <a:noFill/>
                <a:ln w="21600">
                  <a:solidFill>
                    <a:srgbClr val="80808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2" name="Line 15"/>
                <p:cNvSpPr>
                  <a:spLocks noChangeShapeType="1"/>
                </p:cNvSpPr>
                <p:nvPr/>
              </p:nvSpPr>
              <p:spPr bwMode="auto">
                <a:xfrm>
                  <a:off x="2500" y="1282"/>
                  <a:ext cx="651" cy="0"/>
                </a:xfrm>
                <a:prstGeom prst="line">
                  <a:avLst/>
                </a:prstGeom>
                <a:noFill/>
                <a:ln w="21600">
                  <a:solidFill>
                    <a:srgbClr val="80808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3" name="Line 16"/>
                <p:cNvSpPr>
                  <a:spLocks noChangeShapeType="1"/>
                </p:cNvSpPr>
                <p:nvPr/>
              </p:nvSpPr>
              <p:spPr bwMode="auto">
                <a:xfrm>
                  <a:off x="2239" y="1875"/>
                  <a:ext cx="390" cy="444"/>
                </a:xfrm>
                <a:prstGeom prst="line">
                  <a:avLst/>
                </a:prstGeom>
                <a:noFill/>
                <a:ln w="21600">
                  <a:solidFill>
                    <a:srgbClr val="80808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415925" y="5635625"/>
              <a:ext cx="170843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Social Signal Filtering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72198" y="5497085"/>
              <a:ext cx="1154257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00000"/>
                  </a:solidFill>
                </a:rPr>
                <a:t>Communities &amp; </a:t>
              </a:r>
              <a:r>
                <a:rPr lang="en-US" sz="1200" b="1" dirty="0" err="1" smtClean="0">
                  <a:solidFill>
                    <a:srgbClr val="000000"/>
                  </a:solidFill>
                </a:rPr>
                <a:t>Behaviours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64075" y="3978275"/>
            <a:ext cx="4205288" cy="2286000"/>
            <a:chOff x="4664075" y="3978275"/>
            <a:chExt cx="4205288" cy="2286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4664075" y="3978275"/>
              <a:ext cx="4205288" cy="2286000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Semantic Graphs and Reasoning for Contextual Care</a:t>
              </a:r>
              <a:endParaRPr lang="en-US" sz="1400" b="1" dirty="0">
                <a:solidFill>
                  <a:schemeClr val="hlink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92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288" y="4525963"/>
              <a:ext cx="2052637" cy="118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4754563" y="5715000"/>
              <a:ext cx="1920875" cy="42703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99CC"/>
                </a:buClr>
                <a:buFont typeface="Wingdings" charset="0"/>
                <a:buNone/>
                <a:defRPr/>
              </a:pPr>
              <a:r>
                <a:rPr lang="en-US" sz="1200" b="1" dirty="0">
                  <a:solidFill>
                    <a:srgbClr val="000000"/>
                  </a:solidFill>
                </a:rPr>
                <a:t>Dynamic integration of heterogeneous data</a:t>
              </a:r>
            </a:p>
          </p:txBody>
        </p:sp>
        <p:pic>
          <p:nvPicPr>
            <p:cNvPr id="923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502693"/>
              <a:ext cx="1828800" cy="118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6858000" y="5715000"/>
              <a:ext cx="18288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rIns="36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0099CC"/>
                </a:buClr>
                <a:buFont typeface="Wingdings" charset="0"/>
                <a:buNone/>
                <a:defRPr/>
              </a:pPr>
              <a:r>
                <a:rPr lang="en-US" sz="1200" b="1" dirty="0" smtClean="0">
                  <a:solidFill>
                    <a:srgbClr val="000000"/>
                  </a:solidFill>
                </a:rPr>
                <a:t>Highly contextual retrieval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4638" y="1325563"/>
            <a:ext cx="4205287" cy="2378075"/>
            <a:chOff x="274638" y="1325563"/>
            <a:chExt cx="4205287" cy="2378075"/>
          </a:xfrm>
        </p:grpSpPr>
        <p:sp>
          <p:nvSpPr>
            <p:cNvPr id="6" name="Rectangle 5"/>
            <p:cNvSpPr/>
            <p:nvPr/>
          </p:nvSpPr>
          <p:spPr bwMode="auto">
            <a:xfrm>
              <a:off x="274638" y="1325563"/>
              <a:ext cx="4205287" cy="2378075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Social Listening</a:t>
              </a:r>
              <a:endParaRPr lang="en-US" sz="1400" dirty="0">
                <a:solidFill>
                  <a:schemeClr val="hlin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8000" y="3349625"/>
              <a:ext cx="1715659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Noisy ‘social’ chatter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76373" y="3336925"/>
              <a:ext cx="1441846" cy="27699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Emergent Events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2530" y="1653456"/>
              <a:ext cx="2970770" cy="163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4664075" y="1325563"/>
            <a:ext cx="4205288" cy="2378075"/>
            <a:chOff x="4664075" y="1325563"/>
            <a:chExt cx="4205288" cy="2378075"/>
          </a:xfrm>
        </p:grpSpPr>
        <p:sp>
          <p:nvSpPr>
            <p:cNvPr id="8" name="Rectangle 7"/>
            <p:cNvSpPr/>
            <p:nvPr/>
          </p:nvSpPr>
          <p:spPr bwMode="auto">
            <a:xfrm>
              <a:off x="4664075" y="1325563"/>
              <a:ext cx="4205288" cy="2378075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000000"/>
                  </a:solidFill>
                </a:rPr>
                <a:t>Big Data Sensing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pic>
          <p:nvPicPr>
            <p:cNvPr id="9227" name="Picture 15" descr="model_vs_measure_rw1_may2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5702"/>
            <a:stretch>
              <a:fillRect/>
            </a:stretch>
          </p:blipFill>
          <p:spPr bwMode="auto">
            <a:xfrm>
              <a:off x="4733345" y="1692275"/>
              <a:ext cx="1866225" cy="1525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scene00397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120" y="1965325"/>
              <a:ext cx="2071930" cy="116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4934862" y="3351986"/>
              <a:ext cx="1595438" cy="26193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Country Scale Data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19630" y="3217196"/>
              <a:ext cx="1410137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De-noise &amp; Align 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in Real-time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93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"/>
          <p:cNvPicPr>
            <a:picLocks noChangeAspect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800"/>
            <a:ext cx="91440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569913"/>
            <a:ext cx="6121400" cy="576262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What we do: </a:t>
            </a:r>
            <a:r>
              <a:rPr lang="en-US" sz="2000" dirty="0" smtClean="0"/>
              <a:t>Unlocking information at scale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50825" y="2209800"/>
            <a:ext cx="8470900" cy="152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5000"/>
              </a:spcBef>
              <a:buClr>
                <a:srgbClr val="FFCC00"/>
              </a:buClr>
              <a:defRPr/>
            </a:pPr>
            <a:r>
              <a:rPr lang="en-IE" sz="1600" b="1" dirty="0">
                <a:solidFill>
                  <a:srgbClr val="000000"/>
                </a:solidFill>
              </a:rPr>
              <a:t>Challenges</a:t>
            </a:r>
          </a:p>
          <a:p>
            <a:pPr marL="171450" indent="-171450" eaLnBrk="0" hangingPunct="0">
              <a:lnSpc>
                <a:spcPct val="85000"/>
              </a:lnSpc>
              <a:spcBef>
                <a:spcPct val="35000"/>
              </a:spcBef>
              <a:buFont typeface="Arial"/>
              <a:buChar char="•"/>
              <a:defRPr/>
            </a:pPr>
            <a:r>
              <a:rPr lang="en-IE" sz="1400" b="1" dirty="0">
                <a:solidFill>
                  <a:srgbClr val="000000"/>
                </a:solidFill>
              </a:rPr>
              <a:t>Domain</a:t>
            </a:r>
            <a:r>
              <a:rPr lang="en-IE" sz="1400" dirty="0">
                <a:solidFill>
                  <a:srgbClr val="000000"/>
                </a:solidFill>
              </a:rPr>
              <a:t>. The domain of the information is very open. As such, modelling it and mapping data to a single model is complex and expensive.</a:t>
            </a:r>
          </a:p>
          <a:p>
            <a:pPr marL="171450" indent="-171450" eaLnBrk="0" hangingPunct="0">
              <a:lnSpc>
                <a:spcPct val="85000"/>
              </a:lnSpc>
              <a:spcBef>
                <a:spcPct val="35000"/>
              </a:spcBef>
              <a:buFont typeface="Arial"/>
              <a:buChar char="•"/>
              <a:defRPr/>
            </a:pPr>
            <a:r>
              <a:rPr lang="en-IE" sz="1400" b="1" dirty="0">
                <a:solidFill>
                  <a:srgbClr val="000000"/>
                </a:solidFill>
              </a:rPr>
              <a:t>Global integration  </a:t>
            </a:r>
            <a:r>
              <a:rPr lang="en-IE" sz="1400" dirty="0">
                <a:solidFill>
                  <a:srgbClr val="000000"/>
                </a:solidFill>
              </a:rPr>
              <a:t>of internal and external data-sources in an open environment</a:t>
            </a:r>
          </a:p>
          <a:p>
            <a:pPr marL="171450" indent="-171450" eaLnBrk="0" hangingPunct="0">
              <a:lnSpc>
                <a:spcPct val="85000"/>
              </a:lnSpc>
              <a:spcBef>
                <a:spcPct val="35000"/>
              </a:spcBef>
              <a:buFont typeface="Arial"/>
              <a:buChar char="•"/>
              <a:defRPr/>
            </a:pPr>
            <a:r>
              <a:rPr lang="en-IE" sz="1400" b="1" dirty="0">
                <a:solidFill>
                  <a:srgbClr val="000000"/>
                </a:solidFill>
              </a:rPr>
              <a:t>Scale</a:t>
            </a:r>
            <a:r>
              <a:rPr lang="en-IE" sz="1400" dirty="0">
                <a:solidFill>
                  <a:srgbClr val="000000"/>
                </a:solidFill>
              </a:rPr>
              <a:t>. The data in a city is large, dynamic (streams), and interlinked with an open set of external data.</a:t>
            </a:r>
          </a:p>
          <a:p>
            <a:pPr marL="171450" indent="-171450" eaLnBrk="0" hangingPunct="0">
              <a:lnSpc>
                <a:spcPct val="85000"/>
              </a:lnSpc>
              <a:spcBef>
                <a:spcPct val="35000"/>
              </a:spcBef>
              <a:buFont typeface="Arial"/>
              <a:buChar char="•"/>
              <a:defRPr/>
            </a:pPr>
            <a:r>
              <a:rPr lang="en-IE" sz="1400" b="1" dirty="0">
                <a:solidFill>
                  <a:srgbClr val="000000"/>
                </a:solidFill>
              </a:rPr>
              <a:t>Fitness-for-use </a:t>
            </a:r>
            <a:r>
              <a:rPr lang="en-IE" sz="1400" dirty="0">
                <a:solidFill>
                  <a:srgbClr val="000000"/>
                </a:solidFill>
              </a:rPr>
              <a:t>by the non-expert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50825" y="1128713"/>
            <a:ext cx="58324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E" sz="1600" b="1">
                <a:solidFill>
                  <a:srgbClr val="000000"/>
                </a:solidFill>
              </a:rPr>
              <a:t>Problem</a:t>
            </a:r>
          </a:p>
          <a:p>
            <a:r>
              <a:rPr lang="en-IE" sz="1400">
                <a:solidFill>
                  <a:srgbClr val="000000"/>
                </a:solidFill>
              </a:rPr>
              <a:t>QuerioCity focuses on </a:t>
            </a:r>
            <a:r>
              <a:rPr lang="en-IE" sz="1400" b="1">
                <a:solidFill>
                  <a:srgbClr val="000000"/>
                </a:solidFill>
              </a:rPr>
              <a:t>Information Management</a:t>
            </a:r>
            <a:r>
              <a:rPr lang="en-IE" sz="1400">
                <a:solidFill>
                  <a:srgbClr val="000000"/>
                </a:solidFill>
              </a:rPr>
              <a:t>. </a:t>
            </a:r>
            <a:r>
              <a:rPr lang="en-US" sz="1400"/>
              <a:t>Explore and consume relevant information from multiple systems, on demand, in intuitive ways … filtering for context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825" y="3886200"/>
            <a:ext cx="8224838" cy="14493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5000"/>
              </a:spcBef>
              <a:defRPr/>
            </a:pPr>
            <a:r>
              <a:rPr lang="en-IE" sz="1600" b="1" dirty="0">
                <a:solidFill>
                  <a:srgbClr val="000000"/>
                </a:solidFill>
              </a:rPr>
              <a:t>Goals</a:t>
            </a:r>
            <a:endParaRPr lang="en-IE" sz="1400" b="1" dirty="0">
              <a:solidFill>
                <a:srgbClr val="000000"/>
              </a:solidFill>
            </a:endParaRPr>
          </a:p>
          <a:p>
            <a:pPr marL="171450" indent="-171450" eaLnBrk="0" hangingPunct="0">
              <a:lnSpc>
                <a:spcPct val="85000"/>
              </a:lnSpc>
              <a:spcBef>
                <a:spcPct val="35000"/>
              </a:spcBef>
              <a:buFont typeface="Arial"/>
              <a:buChar char="•"/>
              <a:defRPr/>
            </a:pPr>
            <a:r>
              <a:rPr lang="en-IE" sz="1400" b="1" dirty="0">
                <a:solidFill>
                  <a:srgbClr val="000000"/>
                </a:solidFill>
              </a:rPr>
              <a:t>Lower the entry threshold </a:t>
            </a:r>
            <a:r>
              <a:rPr lang="en-IE" sz="1400" dirty="0">
                <a:solidFill>
                  <a:srgbClr val="000000"/>
                </a:solidFill>
              </a:rPr>
              <a:t>in producing, consuming and managing Urban Information.</a:t>
            </a:r>
          </a:p>
          <a:p>
            <a:pPr marL="171450" indent="-171450" eaLnBrk="0" hangingPunct="0">
              <a:lnSpc>
                <a:spcPct val="85000"/>
              </a:lnSpc>
              <a:spcBef>
                <a:spcPct val="35000"/>
              </a:spcBef>
              <a:buFont typeface="Arial"/>
              <a:buChar char="•"/>
              <a:defRPr/>
            </a:pPr>
            <a:r>
              <a:rPr lang="en-IE" sz="1400" b="1" dirty="0">
                <a:solidFill>
                  <a:srgbClr val="000000"/>
                </a:solidFill>
              </a:rPr>
              <a:t>Querying/Reasoning </a:t>
            </a:r>
            <a:r>
              <a:rPr lang="en-IE" sz="1400" dirty="0">
                <a:solidFill>
                  <a:srgbClr val="000000"/>
                </a:solidFill>
              </a:rPr>
              <a:t>mechanisms for search space reduction, relevant data fusion while ensuring consumability</a:t>
            </a:r>
            <a:endParaRPr lang="en-IE" sz="1400" b="1" dirty="0">
              <a:solidFill>
                <a:srgbClr val="000000"/>
              </a:solidFill>
            </a:endParaRPr>
          </a:p>
          <a:p>
            <a:pPr marL="171450" indent="-171450" eaLnBrk="0" hangingPunct="0">
              <a:lnSpc>
                <a:spcPct val="85000"/>
              </a:lnSpc>
              <a:spcBef>
                <a:spcPct val="35000"/>
              </a:spcBef>
              <a:buFont typeface="Arial"/>
              <a:buChar char="•"/>
              <a:defRPr/>
            </a:pPr>
            <a:r>
              <a:rPr lang="en-IE" sz="1400" b="1" dirty="0">
                <a:solidFill>
                  <a:srgbClr val="000000"/>
                </a:solidFill>
              </a:rPr>
              <a:t>Open</a:t>
            </a:r>
            <a:r>
              <a:rPr lang="en-IE" sz="1400" dirty="0">
                <a:solidFill>
                  <a:srgbClr val="000000"/>
                </a:solidFill>
              </a:rPr>
              <a:t>, collaborative management of large numbers of datasets, applicable both to public and enterprise environments.</a:t>
            </a:r>
            <a:endParaRPr lang="en-IE" sz="14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850" y="5486400"/>
            <a:ext cx="6305550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5000"/>
              </a:spcBef>
              <a:defRPr/>
            </a:pPr>
            <a:r>
              <a:rPr lang="en-IE" sz="1600" b="1" dirty="0">
                <a:solidFill>
                  <a:srgbClr val="000000"/>
                </a:solidFill>
              </a:rPr>
              <a:t>Dublinked</a:t>
            </a:r>
            <a:endParaRPr lang="en-IE" sz="1400" b="1" dirty="0">
              <a:solidFill>
                <a:srgbClr val="000000"/>
              </a:solidFill>
            </a:endParaRPr>
          </a:p>
          <a:p>
            <a:pPr marL="171450" indent="-171450" eaLnBrk="0" hangingPunct="0">
              <a:lnSpc>
                <a:spcPct val="85000"/>
              </a:lnSpc>
              <a:spcBef>
                <a:spcPct val="35000"/>
              </a:spcBef>
              <a:buFont typeface="Arial"/>
              <a:buChar char="•"/>
              <a:defRPr/>
            </a:pPr>
            <a:r>
              <a:rPr lang="en-IE" sz="1400" dirty="0">
                <a:solidFill>
                  <a:srgbClr val="000000"/>
                </a:solidFill>
              </a:rPr>
              <a:t>Use-case for research results. Enterprise-scale government data portal.</a:t>
            </a:r>
          </a:p>
          <a:p>
            <a:pPr marL="171450" indent="-171450" eaLnBrk="0" hangingPunct="0">
              <a:lnSpc>
                <a:spcPct val="85000"/>
              </a:lnSpc>
              <a:spcBef>
                <a:spcPct val="35000"/>
              </a:spcBef>
              <a:buFont typeface="Arial"/>
              <a:buChar char="•"/>
              <a:defRPr/>
            </a:pPr>
            <a:r>
              <a:rPr lang="en-IE" sz="1400" b="1" dirty="0">
                <a:solidFill>
                  <a:srgbClr val="000000"/>
                </a:solidFill>
              </a:rPr>
              <a:t>100’s datasets, 4 Public Authorities, 1 University partner</a:t>
            </a:r>
          </a:p>
        </p:txBody>
      </p:sp>
      <p:pic>
        <p:nvPicPr>
          <p:cNvPr id="215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569913"/>
            <a:ext cx="26606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860500"/>
      </p:ext>
    </p:extLst>
  </p:cSld>
  <p:clrMapOvr>
    <a:masterClrMapping/>
  </p:clrMapOvr>
  <p:transition xmlns:p14="http://schemas.microsoft.com/office/powerpoint/2010/main" spd="slow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3" descr="City_Image"/>
          <p:cNvPicPr>
            <a:picLocks noChangeAspect="1" noChangeArrowheads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138"/>
            <a:ext cx="91440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88913" y="555625"/>
            <a:ext cx="87423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What we do: </a:t>
            </a:r>
            <a:r>
              <a:rPr lang="en-US" sz="2000" dirty="0" smtClean="0">
                <a:solidFill>
                  <a:srgbClr val="000000"/>
                </a:solidFill>
              </a:rPr>
              <a:t>Diagnosing anomalies in the City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5900" y="1225550"/>
            <a:ext cx="40894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IE" sz="1600" b="1" dirty="0">
                <a:solidFill>
                  <a:srgbClr val="000000"/>
                </a:solidFill>
              </a:rPr>
              <a:t>Problem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How can we provide City decision makers predict and diagnose events and anomalies in real-time from massive, rich, complex, heterogeneous and dynamic urban data?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99000" y="4200525"/>
            <a:ext cx="43434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IE" sz="1600" b="1" dirty="0">
                <a:solidFill>
                  <a:srgbClr val="000000"/>
                </a:solidFill>
              </a:rPr>
              <a:t>Research Challenges</a:t>
            </a:r>
          </a:p>
          <a:p>
            <a:pPr marL="627063" lvl="1" indent="-1698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</a:rPr>
              <a:t>Identifying</a:t>
            </a:r>
            <a:r>
              <a:rPr lang="en-US" sz="1600" dirty="0">
                <a:solidFill>
                  <a:srgbClr val="000000"/>
                </a:solidFill>
              </a:rPr>
              <a:t> relevant data and information</a:t>
            </a:r>
          </a:p>
          <a:p>
            <a:pPr marL="627063" lvl="1" indent="-1698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Capturing and </a:t>
            </a:r>
            <a:r>
              <a:rPr lang="en-US" sz="1600" b="1" dirty="0">
                <a:solidFill>
                  <a:srgbClr val="000000"/>
                </a:solidFill>
              </a:rPr>
              <a:t>representing time-evolving knowledge</a:t>
            </a:r>
          </a:p>
          <a:p>
            <a:pPr marL="627063" lvl="1" indent="-1698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</a:rPr>
              <a:t>Combining and correlating time-evolving knowledge </a:t>
            </a:r>
            <a:r>
              <a:rPr lang="en-US" sz="1600" dirty="0">
                <a:solidFill>
                  <a:srgbClr val="000000"/>
                </a:solidFill>
              </a:rPr>
              <a:t>from heterogeneous data sources</a:t>
            </a:r>
          </a:p>
          <a:p>
            <a:pPr marL="627063" lvl="1" indent="-1698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</a:rPr>
              <a:t>Advanced fusion of data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6050" y="2933700"/>
            <a:ext cx="44608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IE" sz="1600" b="1" dirty="0">
                <a:solidFill>
                  <a:srgbClr val="000000"/>
                </a:solidFill>
              </a:rPr>
              <a:t>Approach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A system that</a:t>
            </a:r>
            <a:r>
              <a:rPr lang="en-US" sz="1600" dirty="0">
                <a:solidFill>
                  <a:srgbClr val="000000"/>
                </a:solidFill>
              </a:rPr>
              <a:t> identifies the </a:t>
            </a:r>
            <a:r>
              <a:rPr lang="en-US" sz="1600" b="1" dirty="0">
                <a:solidFill>
                  <a:srgbClr val="000000"/>
                </a:solidFill>
              </a:rPr>
              <a:t>nature and cause of </a:t>
            </a:r>
            <a:r>
              <a:rPr lang="en-US" sz="1600" dirty="0">
                <a:solidFill>
                  <a:srgbClr val="000000"/>
                </a:solidFill>
              </a:rPr>
              <a:t>changes and explain </a:t>
            </a:r>
            <a:r>
              <a:rPr lang="en-US" sz="1600" b="1" dirty="0">
                <a:solidFill>
                  <a:srgbClr val="000000"/>
                </a:solidFill>
              </a:rPr>
              <a:t>logical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connection of knowledge </a:t>
            </a:r>
            <a:r>
              <a:rPr lang="en-US" sz="1600" dirty="0">
                <a:solidFill>
                  <a:srgbClr val="000000"/>
                </a:solidFill>
              </a:rPr>
              <a:t>across space and time</a:t>
            </a:r>
          </a:p>
          <a:p>
            <a:pPr marL="627063" lvl="1" indent="-1698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Identify a common (semantic) representation layer for causality detection and analysis</a:t>
            </a:r>
          </a:p>
          <a:p>
            <a:pPr marL="627063" lvl="1" indent="-1698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Develop a reasoning engine that interprets causality for diagnosis</a:t>
            </a:r>
          </a:p>
          <a:p>
            <a:pPr marL="627063" lvl="1" indent="-1698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Demonstrate the prototype with DCC Data</a:t>
            </a:r>
          </a:p>
          <a:p>
            <a:pPr marL="627063" lvl="1" indent="-169863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</a:rPr>
              <a:t>Improve the flexibility of causality detection (through ML techniques)</a:t>
            </a:r>
          </a:p>
          <a:p>
            <a:pPr marL="627063" lvl="1" indent="-1698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9000" y="992188"/>
            <a:ext cx="4343400" cy="3079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</a:rPr>
              <a:t>Anomaly Detected: Delayed buses, congested roads</a:t>
            </a:r>
          </a:p>
        </p:txBody>
      </p:sp>
      <p:pic>
        <p:nvPicPr>
          <p:cNvPr id="22535" name="Picture 7" descr="Screen Shot 2013-02-18 at 11.10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254125"/>
            <a:ext cx="43434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 8"/>
          <p:cNvSpPr/>
          <p:nvPr/>
        </p:nvSpPr>
        <p:spPr>
          <a:xfrm>
            <a:off x="4699000" y="3616325"/>
            <a:ext cx="4343400" cy="3778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Detection to Diagnosis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900" y="6210300"/>
            <a:ext cx="3822700" cy="3698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EU FP7 - </a:t>
            </a:r>
            <a:r>
              <a:rPr lang="en-US" dirty="0" err="1">
                <a:solidFill>
                  <a:srgbClr val="000000"/>
                </a:solidFill>
              </a:rPr>
              <a:t>SimpliCity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20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3" descr="City_Image"/>
          <p:cNvPicPr>
            <a:picLocks noChangeAspect="1" noChangeArrowheads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138"/>
            <a:ext cx="91440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39725" y="46038"/>
            <a:ext cx="8742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What we do: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Arial Unicode MS" charset="0"/>
              </a:rPr>
              <a:t>Delivering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ＭＳ Ｐゴシック" charset="0"/>
                <a:cs typeface="Arial Unicode MS" charset="0"/>
              </a:rPr>
              <a:t>Integrated Care for Citizens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9225" y="5400675"/>
            <a:ext cx="6400800" cy="1065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160338" indent="-160338" eaLnBrk="0" hangingPunct="0"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0250" indent="-273050" eaLnBrk="0" hangingPunct="0"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49263" eaLnBrk="1" hangingPunct="1">
              <a:lnSpc>
                <a:spcPct val="85000"/>
              </a:lnSpc>
              <a:spcBef>
                <a:spcPts val="963"/>
              </a:spcBef>
              <a:buClr>
                <a:srgbClr val="FFCC00"/>
              </a:buClr>
              <a:buSzPct val="100000"/>
              <a:buFont typeface="Arial" pitchFamily="34" charset="0"/>
              <a:buChar char="•"/>
              <a:defRPr/>
            </a:pPr>
            <a:endParaRPr lang="en-US" sz="1400" dirty="0" smtClean="0">
              <a:solidFill>
                <a:srgbClr val="000000"/>
              </a:solidFill>
              <a:ea typeface="Arial Unicode MS" pitchFamily="34" charset="-128"/>
              <a:cs typeface="+mn-cs"/>
            </a:endParaRPr>
          </a:p>
        </p:txBody>
      </p:sp>
      <p:sp>
        <p:nvSpPr>
          <p:cNvPr id="23556" name="Right Arrow 13"/>
          <p:cNvSpPr>
            <a:spLocks noChangeArrowheads="1"/>
          </p:cNvSpPr>
          <p:nvPr/>
        </p:nvSpPr>
        <p:spPr bwMode="auto">
          <a:xfrm rot="5242044">
            <a:off x="7893050" y="4422776"/>
            <a:ext cx="212725" cy="25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23557" name="Right Arrow 24"/>
          <p:cNvSpPr>
            <a:spLocks noChangeArrowheads="1"/>
          </p:cNvSpPr>
          <p:nvPr/>
        </p:nvSpPr>
        <p:spPr bwMode="auto">
          <a:xfrm rot="5242044">
            <a:off x="7185819" y="3331369"/>
            <a:ext cx="212725" cy="2555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9388" y="5349875"/>
            <a:ext cx="8856662" cy="1169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Research challenges: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Integration: beyond individual context – relies on a broad characterization of community  and group  behaviors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User Experience: Adaptive to the information needs of multi-domain users (MDs, Teachers,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Analytics: provide cross-domain insight – without disturbing normal operation</a:t>
            </a: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022350"/>
            <a:ext cx="4462462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035050"/>
            <a:ext cx="443388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381000" y="112553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IE" sz="1400" b="1">
                <a:solidFill>
                  <a:srgbClr val="000000"/>
                </a:solidFill>
                <a:cs typeface="Arial Unicode MS" charset="0"/>
              </a:rPr>
              <a:t>Challenge</a:t>
            </a:r>
          </a:p>
          <a:p>
            <a:pPr lvl="1" algn="ctr"/>
            <a:endParaRPr lang="en-IE" sz="14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800600" y="1125538"/>
            <a:ext cx="3733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IE" sz="1400" b="1">
                <a:solidFill>
                  <a:srgbClr val="000000"/>
                </a:solidFill>
                <a:cs typeface="Arial Unicode MS" charset="0"/>
              </a:rPr>
              <a:t>Objectives</a:t>
            </a:r>
          </a:p>
          <a:p>
            <a:pPr algn="ctr"/>
            <a:endParaRPr lang="en-IE" sz="14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23563" name="Rectangle 39"/>
          <p:cNvSpPr>
            <a:spLocks noChangeArrowheads="1"/>
          </p:cNvSpPr>
          <p:nvPr/>
        </p:nvSpPr>
        <p:spPr bwMode="auto">
          <a:xfrm>
            <a:off x="339725" y="1438275"/>
            <a:ext cx="22352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>
              <a:buSzPct val="10000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Social programs need to move away from </a:t>
            </a:r>
            <a:r>
              <a:rPr lang="en-US" sz="1400" b="1">
                <a:solidFill>
                  <a:srgbClr val="000000"/>
                </a:solidFill>
              </a:rPr>
              <a:t>episodic transactions </a:t>
            </a:r>
            <a:r>
              <a:rPr lang="en-US" sz="1400">
                <a:solidFill>
                  <a:srgbClr val="000000"/>
                </a:solidFill>
              </a:rPr>
              <a:t>to </a:t>
            </a:r>
            <a:r>
              <a:rPr lang="en-US" sz="1400" b="1">
                <a:solidFill>
                  <a:srgbClr val="000000"/>
                </a:solidFill>
              </a:rPr>
              <a:t>differential outcome management</a:t>
            </a:r>
          </a:p>
          <a:p>
            <a:pPr defTabSz="449263">
              <a:buSzPct val="10000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</a:pPr>
            <a:endParaRPr lang="en-US" sz="1400">
              <a:solidFill>
                <a:srgbClr val="000000"/>
              </a:solidFill>
            </a:endParaRPr>
          </a:p>
          <a:p>
            <a:pPr defTabSz="449263">
              <a:buSzPct val="100000"/>
              <a:tabLst>
                <a:tab pos="160338" algn="l"/>
                <a:tab pos="608013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</a:rPr>
              <a:t>Social context</a:t>
            </a:r>
            <a:r>
              <a:rPr lang="en-US" sz="1400">
                <a:solidFill>
                  <a:srgbClr val="000000"/>
                </a:solidFill>
              </a:rPr>
              <a:t>, a multi-faceted view of the citizens extending beyond the individual, is key to create analytics support and to reduce the burden from </a:t>
            </a:r>
            <a:r>
              <a:rPr lang="en-US" sz="1400" b="1">
                <a:solidFill>
                  <a:srgbClr val="000000"/>
                </a:solidFill>
              </a:rPr>
              <a:t>current and future high cost high need patients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35525" y="1438275"/>
            <a:ext cx="2787650" cy="283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</a:rPr>
              <a:t>Extracting context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Analysis of text narratives to extract information and sentiment and generation of alerts 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</a:rPr>
              <a:t>Leveraging context</a:t>
            </a:r>
          </a:p>
          <a:p>
            <a:pPr marL="171450" indent="-1714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Development of vulnerability (risk) index</a:t>
            </a:r>
          </a:p>
          <a:p>
            <a:pPr marL="171450" indent="-1714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Spatial Analytics for recommenders and on boarding</a:t>
            </a:r>
          </a:p>
          <a:p>
            <a:pPr marL="171450" indent="-1714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Analytics for understanding current state and identifying emerging ‘hot spots’</a:t>
            </a:r>
          </a:p>
        </p:txBody>
      </p:sp>
      <p:pic>
        <p:nvPicPr>
          <p:cNvPr id="2356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008313"/>
            <a:ext cx="8397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ounded Rectangle 42"/>
          <p:cNvSpPr/>
          <p:nvPr/>
        </p:nvSpPr>
        <p:spPr bwMode="auto">
          <a:xfrm>
            <a:off x="2574925" y="1438275"/>
            <a:ext cx="1703388" cy="273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ea typeface="Arial Unicode MS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47950" y="3135313"/>
            <a:ext cx="15573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"It cost us one million dollars not to do something about Murray,"</a:t>
            </a:r>
          </a:p>
        </p:txBody>
      </p:sp>
      <p:sp>
        <p:nvSpPr>
          <p:cNvPr id="23568" name="TextBox 44"/>
          <p:cNvSpPr txBox="1">
            <a:spLocks noChangeArrowheads="1"/>
          </p:cNvSpPr>
          <p:nvPr/>
        </p:nvSpPr>
        <p:spPr bwMode="auto">
          <a:xfrm>
            <a:off x="2574925" y="1438275"/>
            <a:ext cx="1703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404040"/>
                </a:solidFill>
                <a:cs typeface="MS PGothic" charset="0"/>
              </a:rPr>
              <a:t>Million Dollar Murray</a:t>
            </a:r>
          </a:p>
        </p:txBody>
      </p:sp>
      <p:pic>
        <p:nvPicPr>
          <p:cNvPr id="23569" name="Picture 135" descr="File:Homeless man, Tokyo, 2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766888"/>
            <a:ext cx="1238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1506538"/>
            <a:ext cx="8794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7"/>
          <a:stretch>
            <a:fillRect/>
          </a:stretch>
        </p:blipFill>
        <p:spPr bwMode="auto">
          <a:xfrm>
            <a:off x="7526338" y="2303463"/>
            <a:ext cx="9080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Rectangle 49"/>
          <p:cNvSpPr>
            <a:spLocks noChangeArrowheads="1"/>
          </p:cNvSpPr>
          <p:nvPr/>
        </p:nvSpPr>
        <p:spPr bwMode="auto">
          <a:xfrm>
            <a:off x="2814638" y="3929063"/>
            <a:ext cx="13001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700" b="1" i="1">
                <a:solidFill>
                  <a:srgbClr val="404040"/>
                </a:solidFill>
              </a:rPr>
              <a:t>Photo by Michael Maggs, Wikimedia Commons</a:t>
            </a:r>
            <a:endParaRPr lang="en-US" sz="50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572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utoUpdateAnimBg="0"/>
      <p:bldP spid="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" y="5255500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2446031"/>
            <a:ext cx="9147116" cy="11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189175"/>
            <a:ext cx="8343900" cy="6154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High level challenges</a:t>
            </a:r>
            <a:r>
              <a:rPr lang="en-US" sz="2400" dirty="0" smtClean="0"/>
              <a:t>: towards  ‘</a:t>
            </a:r>
            <a:r>
              <a:rPr lang="en-US" sz="2400" dirty="0" err="1" smtClean="0"/>
              <a:t>City.IR</a:t>
            </a:r>
            <a:r>
              <a:rPr lang="en-US" sz="2400" dirty="0" smtClean="0"/>
              <a:t>.’</a:t>
            </a:r>
            <a:endParaRPr lang="en-US" sz="2400" dirty="0"/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63265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342900" y="3163465"/>
            <a:ext cx="1257300" cy="612775"/>
          </a:xfrm>
          <a:prstGeom prst="wedgeRoundRectCallout">
            <a:avLst>
              <a:gd name="adj1" fmla="val 84412"/>
              <a:gd name="adj2" fmla="val 981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Privacy &amp; </a:t>
            </a:r>
          </a:p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Anonymisation</a:t>
            </a:r>
          </a:p>
        </p:txBody>
      </p:sp>
      <p:sp>
        <p:nvSpPr>
          <p:cNvPr id="22533" name="Rounded Rectangle 7"/>
          <p:cNvSpPr>
            <a:spLocks noChangeArrowheads="1"/>
          </p:cNvSpPr>
          <p:nvPr/>
        </p:nvSpPr>
        <p:spPr bwMode="auto">
          <a:xfrm>
            <a:off x="1943100" y="3620665"/>
            <a:ext cx="4343400" cy="21717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6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57200" y="4119791"/>
            <a:ext cx="1143000" cy="800100"/>
          </a:xfrm>
          <a:prstGeom prst="wedgeRoundRectCallout">
            <a:avLst>
              <a:gd name="adj1" fmla="val 98136"/>
              <a:gd name="adj2" fmla="val 379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Fast, scalable search to find the right data sources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613236" y="5278015"/>
            <a:ext cx="1143000" cy="800100"/>
          </a:xfrm>
          <a:prstGeom prst="wedgeRoundRectCallout">
            <a:avLst>
              <a:gd name="adj1" fmla="val -114138"/>
              <a:gd name="adj2" fmla="val -712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Fast, scalable data ingestion</a:t>
            </a:r>
          </a:p>
        </p:txBody>
      </p:sp>
      <p:sp>
        <p:nvSpPr>
          <p:cNvPr id="22536" name="Rounded Rectangle 11"/>
          <p:cNvSpPr>
            <a:spLocks noChangeArrowheads="1"/>
          </p:cNvSpPr>
          <p:nvPr/>
        </p:nvSpPr>
        <p:spPr bwMode="auto">
          <a:xfrm>
            <a:off x="4800600" y="2706265"/>
            <a:ext cx="2971800" cy="1371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6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7315200" y="4306465"/>
            <a:ext cx="1600200" cy="914400"/>
          </a:xfrm>
          <a:prstGeom prst="wedgeRoundRectCallout">
            <a:avLst>
              <a:gd name="adj1" fmla="val -59592"/>
              <a:gd name="adj2" fmla="val -7411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De-noising, robust selection based on veracity &amp; provenance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315200" y="1563265"/>
            <a:ext cx="1600200" cy="914400"/>
          </a:xfrm>
          <a:prstGeom prst="wedgeRoundRectCallout">
            <a:avLst>
              <a:gd name="adj1" fmla="val -53357"/>
              <a:gd name="adj2" fmla="val 708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Tools for intuitive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cross domain  exploration without overload</a:t>
            </a:r>
            <a:endParaRPr lang="en-US" sz="1100" dirty="0">
              <a:solidFill>
                <a:schemeClr val="tx1">
                  <a:lumMod val="50000"/>
                </a:scheme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714500" y="1677565"/>
            <a:ext cx="2171700" cy="571500"/>
          </a:xfrm>
          <a:prstGeom prst="wedgeRoundRectCallout">
            <a:avLst>
              <a:gd name="adj1" fmla="val 30835"/>
              <a:gd name="adj2" fmla="val 1244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Adaptive schema incorporating semantics and knowledge for data fusion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886200" y="991765"/>
            <a:ext cx="1600200" cy="571500"/>
          </a:xfrm>
          <a:prstGeom prst="wedgeRoundRectCallout">
            <a:avLst>
              <a:gd name="adj1" fmla="val 67917"/>
              <a:gd name="adj2" fmla="val 1025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Continuous feedback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from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usage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230909" y="5102250"/>
            <a:ext cx="1521691" cy="800100"/>
          </a:xfrm>
          <a:prstGeom prst="wedgeRoundRectCallout">
            <a:avLst>
              <a:gd name="adj1" fmla="val 77934"/>
              <a:gd name="adj2" fmla="val -168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Fast, scalable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 charset="0"/>
              </a:rPr>
              <a:t>semantic lift and linkage at human concept level</a:t>
            </a:r>
            <a:endParaRPr lang="en-US" sz="1100" dirty="0">
              <a:solidFill>
                <a:schemeClr val="tx1">
                  <a:lumMod val="50000"/>
                </a:scheme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8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12969</TotalTime>
  <Words>1399</Words>
  <Application>Microsoft Macintosh PowerPoint</Application>
  <PresentationFormat>On-screen Show (4:3)</PresentationFormat>
  <Paragraphs>161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Content, Connection &amp; Context Towards a Knowledge-driven City</vt:lpstr>
      <vt:lpstr>PowerPoint Presentation</vt:lpstr>
      <vt:lpstr>Cities reflect a changing ecosystem</vt:lpstr>
      <vt:lpstr>Research impact: what we have learned so far There are plenty of interesting challenges!!</vt:lpstr>
      <vt:lpstr>Example Use Cases</vt:lpstr>
      <vt:lpstr>What we do: Unlocking information at scale </vt:lpstr>
      <vt:lpstr>PowerPoint Presentation</vt:lpstr>
      <vt:lpstr>PowerPoint Presentation</vt:lpstr>
      <vt:lpstr>High level challenges: towards  ‘City.IR.’</vt:lpstr>
      <vt:lpstr>PowerPoint Presentation</vt:lpstr>
    </vt:vector>
  </TitlesOfParts>
  <Company>POL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 Mac Aonghusa</dc:creator>
  <cp:lastModifiedBy>Pol Mac Aonghusa</cp:lastModifiedBy>
  <cp:revision>162</cp:revision>
  <dcterms:created xsi:type="dcterms:W3CDTF">2013-04-15T08:13:34Z</dcterms:created>
  <dcterms:modified xsi:type="dcterms:W3CDTF">2014-04-13T06:33:13Z</dcterms:modified>
</cp:coreProperties>
</file>