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5" r:id="rId5"/>
    <p:sldId id="287" r:id="rId6"/>
    <p:sldId id="276" r:id="rId7"/>
    <p:sldId id="278" r:id="rId8"/>
    <p:sldId id="264" r:id="rId9"/>
    <p:sldId id="277" r:id="rId10"/>
    <p:sldId id="281" r:id="rId11"/>
    <p:sldId id="282" r:id="rId12"/>
    <p:sldId id="284" r:id="rId13"/>
    <p:sldId id="283" r:id="rId14"/>
    <p:sldId id="285" r:id="rId15"/>
    <p:sldId id="286" r:id="rId16"/>
    <p:sldId id="274" r:id="rId17"/>
    <p:sldId id="272" r:id="rId18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  <a:srgbClr val="FF9999"/>
    <a:srgbClr val="FFCCFF"/>
    <a:srgbClr val="CCFFCC"/>
    <a:srgbClr val="FFCC66"/>
    <a:srgbClr val="CC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2" autoAdjust="0"/>
    <p:restoredTop sz="94604" autoAdjust="0"/>
  </p:normalViewPr>
  <p:slideViewPr>
    <p:cSldViewPr>
      <p:cViewPr varScale="1">
        <p:scale>
          <a:sx n="88" d="100"/>
          <a:sy n="88" d="100"/>
        </p:scale>
        <p:origin x="-12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13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A2F2808-1501-41B8-B5B6-4F154F7F58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188913"/>
            <a:ext cx="1817687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302250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2134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496300" y="6453188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</a:rPr>
              <a:t>0-</a:t>
            </a:r>
            <a:fld id="{EF0F3EC3-40ED-4AB2-B15F-FB887883DDD8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340768"/>
            <a:ext cx="8353425" cy="1441301"/>
          </a:xfrm>
        </p:spPr>
        <p:txBody>
          <a:bodyPr/>
          <a:lstStyle/>
          <a:p>
            <a:pPr algn="ctr" eaLnBrk="1" hangingPunct="1"/>
            <a:r>
              <a:rPr lang="en-GB" sz="4800" dirty="0" smtClean="0">
                <a:solidFill>
                  <a:srgbClr val="66FF33"/>
                </a:solidFill>
              </a:rPr>
              <a:t>Programming Languages </a:t>
            </a:r>
            <a:r>
              <a:rPr lang="en-GB" sz="4800" dirty="0" smtClean="0">
                <a:solidFill>
                  <a:srgbClr val="66FF33"/>
                </a:solidFill>
              </a:rPr>
              <a:t>3</a:t>
            </a:r>
            <a:endParaRPr lang="en-GB" sz="2400" dirty="0" smtClean="0">
              <a:solidFill>
                <a:srgbClr val="66FF33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225" y="3068960"/>
            <a:ext cx="8345488" cy="2088232"/>
          </a:xfrm>
        </p:spPr>
        <p:txBody>
          <a:bodyPr/>
          <a:lstStyle/>
          <a:p>
            <a:pPr algn="ctr" eaLnBrk="1" hangingPunct="1"/>
            <a:r>
              <a:rPr lang="en-GB" sz="3600" b="0" dirty="0" smtClean="0"/>
              <a:t>2013</a:t>
            </a:r>
            <a:r>
              <a:rPr lang="en-GB" sz="3600" b="0" dirty="0" smtClean="0">
                <a:cs typeface="Arial" charset="0"/>
              </a:rPr>
              <a:t>–14</a:t>
            </a:r>
          </a:p>
          <a:p>
            <a:pPr algn="ctr" eaLnBrk="1" hangingPunct="1"/>
            <a:r>
              <a:rPr lang="en-GB" sz="3600" b="0" dirty="0" smtClean="0"/>
              <a:t>David </a:t>
            </a:r>
            <a:r>
              <a:rPr lang="en-GB" sz="3600" b="0" dirty="0" smtClean="0"/>
              <a:t>Watt  </a:t>
            </a:r>
            <a:r>
              <a:rPr lang="en-GB" sz="2800" b="0" dirty="0" smtClean="0"/>
              <a:t>(Glasgow)</a:t>
            </a:r>
            <a:r>
              <a:rPr lang="en-GB" sz="3600" b="0" dirty="0" smtClean="0"/>
              <a:t/>
            </a:r>
            <a:br>
              <a:rPr lang="en-GB" sz="3600" b="0" dirty="0" smtClean="0"/>
            </a:br>
            <a:r>
              <a:rPr lang="en-GB" sz="3600" b="0" dirty="0" smtClean="0"/>
              <a:t>Steven Wong  </a:t>
            </a:r>
            <a:r>
              <a:rPr lang="en-GB" sz="2800" b="0" dirty="0" smtClean="0"/>
              <a:t>(Singapore)</a:t>
            </a:r>
            <a:endParaRPr lang="en-GB" sz="3600" b="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5661025"/>
            <a:ext cx="828141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sz="2000" dirty="0" smtClean="0">
                <a:solidFill>
                  <a:schemeClr val="bg1"/>
                </a:solidFill>
                <a:cs typeface="Arial" charset="0"/>
              </a:rPr>
              <a:t>Moodle </a:t>
            </a:r>
            <a:r>
              <a:rPr lang="en-GB" sz="2000" dirty="0" smtClean="0">
                <a:solidFill>
                  <a:schemeClr val="bg1"/>
                </a:solidFill>
                <a:cs typeface="Arial" charset="0"/>
              </a:rPr>
              <a:t>: </a:t>
            </a:r>
            <a:r>
              <a:rPr lang="en-GB" sz="2000" dirty="0">
                <a:solidFill>
                  <a:srgbClr val="66CCFF"/>
                </a:solidFill>
                <a:cs typeface="Arial" charset="0"/>
              </a:rPr>
              <a:t>Computing Science → Level 3 → Programming Languages 3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95289" y="6380163"/>
            <a:ext cx="8281416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sz="2000" dirty="0">
                <a:solidFill>
                  <a:schemeClr val="bg1"/>
                </a:solidFill>
                <a:cs typeface="Arial" charset="0"/>
              </a:rPr>
              <a:t>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Syntax and semantics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/>
              <a:t>syntax</a:t>
            </a:r>
            <a:r>
              <a:rPr lang="en-US" smtClean="0"/>
              <a:t> of a PL is concerned with the </a:t>
            </a:r>
            <a:r>
              <a:rPr lang="en-US" i="1" smtClean="0"/>
              <a:t>form</a:t>
            </a:r>
            <a:r>
              <a:rPr lang="en-US" smtClean="0"/>
              <a:t> of programs: how expressions, commands, declarations, and other constructs must be arranged to make a well-formed program.</a:t>
            </a:r>
          </a:p>
          <a:p>
            <a:pPr eaLnBrk="1" hangingPunct="1"/>
            <a:r>
              <a:rPr lang="en-US" smtClean="0"/>
              <a:t>The </a:t>
            </a:r>
            <a:r>
              <a:rPr lang="en-US" b="1" smtClean="0"/>
              <a:t>semantics</a:t>
            </a:r>
            <a:r>
              <a:rPr lang="en-US" smtClean="0"/>
              <a:t> of a PL is concerned with the </a:t>
            </a:r>
            <a:r>
              <a:rPr lang="en-US" i="1" smtClean="0"/>
              <a:t>meaning</a:t>
            </a:r>
            <a:r>
              <a:rPr lang="en-US" smtClean="0"/>
              <a:t> of well-formed programs: how a program may be expected to behave when run on a machine.</a:t>
            </a:r>
          </a:p>
          <a:p>
            <a:pPr eaLnBrk="1" hangingPunct="1"/>
            <a:r>
              <a:rPr lang="en-US" smtClean="0"/>
              <a:t>Semantics underlies all programming, and language implementation. Syntax provides a structure on which semantics can be defined.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Design concepts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/>
              <a:t>Design concepts</a:t>
            </a:r>
            <a:r>
              <a:rPr lang="en-US" smtClean="0"/>
              <a:t> are the building blocks of PLs:</a:t>
            </a:r>
          </a:p>
          <a:p>
            <a:pPr lvl="1" eaLnBrk="1" hangingPunct="1"/>
            <a:r>
              <a:rPr lang="en-US" smtClean="0"/>
              <a:t>values and types</a:t>
            </a:r>
          </a:p>
          <a:p>
            <a:pPr lvl="1" eaLnBrk="1" hangingPunct="1"/>
            <a:r>
              <a:rPr lang="en-US" smtClean="0"/>
              <a:t>variables and storage</a:t>
            </a:r>
          </a:p>
          <a:p>
            <a:pPr lvl="1" eaLnBrk="1" hangingPunct="1"/>
            <a:r>
              <a:rPr lang="en-US" smtClean="0"/>
              <a:t>bindings and scope</a:t>
            </a:r>
          </a:p>
          <a:p>
            <a:pPr lvl="1" eaLnBrk="1" hangingPunct="1"/>
            <a:r>
              <a:rPr lang="en-US" smtClean="0"/>
              <a:t>procedural abstraction</a:t>
            </a:r>
          </a:p>
          <a:p>
            <a:pPr lvl="1" eaLnBrk="1" hangingPunct="1"/>
            <a:r>
              <a:rPr lang="en-US" smtClean="0"/>
              <a:t>data abstraction</a:t>
            </a:r>
          </a:p>
          <a:p>
            <a:pPr lvl="1" eaLnBrk="1" hangingPunct="1"/>
            <a:r>
              <a:rPr lang="en-US" smtClean="0"/>
              <a:t>generic abstraction</a:t>
            </a:r>
          </a:p>
          <a:p>
            <a:pPr lvl="1" eaLnBrk="1" hangingPunct="1"/>
            <a:r>
              <a:rPr lang="en-US" smtClean="0"/>
              <a:t>processes and communication </a:t>
            </a:r>
            <a:r>
              <a:rPr lang="en-US" i="1" smtClean="0"/>
              <a:t>(not covered here)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Design concepts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paradigm</a:t>
            </a:r>
            <a:r>
              <a:rPr lang="en-US" smtClean="0"/>
              <a:t> is a style of programming, characterized by a selection of key concepts.</a:t>
            </a:r>
          </a:p>
          <a:p>
            <a:pPr lvl="1" eaLnBrk="1" hangingPunct="1"/>
            <a:r>
              <a:rPr lang="en-US" b="1" smtClean="0"/>
              <a:t>Functional programming</a:t>
            </a:r>
            <a:r>
              <a:rPr lang="en-US" smtClean="0"/>
              <a:t> focuses on values, expressions, and functions.</a:t>
            </a:r>
          </a:p>
          <a:p>
            <a:pPr lvl="1" eaLnBrk="1" hangingPunct="1"/>
            <a:r>
              <a:rPr lang="en-US" b="1" smtClean="0"/>
              <a:t>Imperative programming</a:t>
            </a:r>
            <a:r>
              <a:rPr lang="en-US" smtClean="0"/>
              <a:t> focuses on variables, commands (“statements”), and procedures.</a:t>
            </a:r>
          </a:p>
          <a:p>
            <a:pPr lvl="1" eaLnBrk="1" hangingPunct="1"/>
            <a:r>
              <a:rPr lang="en-US" b="1" smtClean="0"/>
              <a:t>Object-oriented</a:t>
            </a:r>
            <a:r>
              <a:rPr lang="en-US" smtClean="0"/>
              <a:t> (</a:t>
            </a:r>
            <a:r>
              <a:rPr lang="en-US" b="1" smtClean="0"/>
              <a:t>OO</a:t>
            </a:r>
            <a:r>
              <a:rPr lang="en-US" smtClean="0"/>
              <a:t>)</a:t>
            </a:r>
            <a:r>
              <a:rPr lang="en-US" b="1" smtClean="0"/>
              <a:t> programming</a:t>
            </a:r>
            <a:r>
              <a:rPr lang="en-US" smtClean="0"/>
              <a:t> focuses on objects, methods, and classes.</a:t>
            </a:r>
          </a:p>
          <a:p>
            <a:pPr lvl="1" eaLnBrk="1" hangingPunct="1"/>
            <a:r>
              <a:rPr lang="en-US" b="1" smtClean="0"/>
              <a:t>Concurrent programming</a:t>
            </a:r>
            <a:r>
              <a:rPr lang="en-US" smtClean="0"/>
              <a:t> focuses on processes and communication.</a:t>
            </a:r>
          </a:p>
          <a:p>
            <a:pPr eaLnBrk="1" hangingPunct="1"/>
            <a:r>
              <a:rPr lang="en-US" smtClean="0"/>
              <a:t>Understanding of design concepts and paradigms enables us to select PLs for a project.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Implementation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 program expressed in a PL cannot be run directly by a machine. Instead it must be processed by an interpreter or compiler.</a:t>
            </a:r>
          </a:p>
          <a:p>
            <a:pPr eaLnBrk="1" hangingPunct="1"/>
            <a:r>
              <a:rPr lang="en-GB" smtClean="0"/>
              <a:t>An </a:t>
            </a:r>
            <a:r>
              <a:rPr lang="en-GB" b="1" smtClean="0"/>
              <a:t>interpreter</a:t>
            </a:r>
            <a:r>
              <a:rPr lang="en-GB" smtClean="0"/>
              <a:t> runs the given program by fetching, analysing, and executing its ‘instructions’, one at a time.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compiler</a:t>
            </a:r>
            <a:r>
              <a:rPr lang="en-GB" smtClean="0"/>
              <a:t> translates the given program from the PL to lower-level code</a:t>
            </a:r>
          </a:p>
          <a:p>
            <a:pPr eaLnBrk="1" hangingPunct="1"/>
            <a:r>
              <a:rPr lang="en-GB" smtClean="0"/>
              <a:t>Understanding of how PLs are implemented enables us to be more skilful programmers.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Reading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4608512" cy="4645025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David Watt </a:t>
            </a:r>
            <a:br>
              <a:rPr lang="en-US" dirty="0" smtClean="0"/>
            </a:br>
            <a:r>
              <a:rPr lang="en-US" i="1" dirty="0" smtClean="0"/>
              <a:t>Programming Language </a:t>
            </a:r>
            <a:br>
              <a:rPr lang="en-US" i="1" dirty="0" smtClean="0"/>
            </a:br>
            <a:r>
              <a:rPr lang="en-US" i="1" dirty="0" smtClean="0"/>
              <a:t>   Design Concepts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Wiley 2004</a:t>
            </a:r>
            <a:br>
              <a:rPr lang="en-US" dirty="0" smtClean="0"/>
            </a:br>
            <a:r>
              <a:rPr lang="en-US" dirty="0" smtClean="0"/>
              <a:t>ISBN 0-470-853204</a:t>
            </a:r>
          </a:p>
          <a:p>
            <a:pPr lvl="1" eaLnBrk="1" hangingPunct="1"/>
            <a:r>
              <a:rPr lang="en-US" dirty="0" smtClean="0"/>
              <a:t>recommended reading for the Concepts part of this course </a:t>
            </a:r>
            <a:r>
              <a:rPr lang="en-US" dirty="0"/>
              <a:t>(particularly Chapters </a:t>
            </a:r>
            <a:r>
              <a:rPr lang="en-US" dirty="0" smtClean="0"/>
              <a:t>2–7).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3388" y="1700213"/>
            <a:ext cx="20367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Reading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45025"/>
          </a:xfrm>
          <a:noFill/>
        </p:spPr>
        <p:txBody>
          <a:bodyPr/>
          <a:lstStyle/>
          <a:p>
            <a:pPr eaLnBrk="1" hangingPunct="1"/>
            <a:r>
              <a:rPr lang="en-US" dirty="0"/>
              <a:t>David Watt and </a:t>
            </a:r>
            <a:r>
              <a:rPr lang="en-US" dirty="0" err="1"/>
              <a:t>Deryck</a:t>
            </a:r>
            <a:r>
              <a:rPr lang="en-US" dirty="0"/>
              <a:t> Brown </a:t>
            </a:r>
            <a:br>
              <a:rPr lang="en-US" dirty="0"/>
            </a:br>
            <a:r>
              <a:rPr lang="en-US" i="1" dirty="0"/>
              <a:t>Programming Language Processors in Java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Prentice Hall </a:t>
            </a:r>
            <a:r>
              <a:rPr lang="en-US" dirty="0" smtClean="0"/>
              <a:t>2000 ISBN </a:t>
            </a:r>
            <a:r>
              <a:rPr lang="en-US" dirty="0"/>
              <a:t>0-130-25786-9</a:t>
            </a:r>
          </a:p>
          <a:p>
            <a:pPr lvl="1" eaLnBrk="1" hangingPunct="1"/>
            <a:r>
              <a:rPr lang="en-US" dirty="0"/>
              <a:t>background reading for the Implementation part of this </a:t>
            </a:r>
            <a:r>
              <a:rPr lang="en-US" dirty="0" smtClean="0"/>
              <a:t>course.</a:t>
            </a:r>
          </a:p>
          <a:p>
            <a:pPr eaLnBrk="1" hangingPunct="1"/>
            <a:r>
              <a:rPr lang="en-US" dirty="0" smtClean="0"/>
              <a:t>Andrew </a:t>
            </a:r>
            <a:r>
              <a:rPr lang="en-US" dirty="0" err="1"/>
              <a:t>Appel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Modern Compiler Implementation in Java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Cambridge </a:t>
            </a:r>
            <a:r>
              <a:rPr lang="en-US" dirty="0" smtClean="0"/>
              <a:t>1998 ISBN </a:t>
            </a:r>
            <a:r>
              <a:rPr lang="en-US" dirty="0"/>
              <a:t>0-521-58388-8</a:t>
            </a:r>
          </a:p>
          <a:p>
            <a:pPr lvl="1" eaLnBrk="1" hangingPunct="1"/>
            <a:r>
              <a:rPr lang="en-US" dirty="0" smtClean="0"/>
              <a:t>additional reading</a:t>
            </a:r>
          </a:p>
          <a:p>
            <a:pPr lvl="1" eaLnBrk="1" hangingPunct="1"/>
            <a:r>
              <a:rPr lang="en-US" dirty="0" smtClean="0"/>
              <a:t>covers all aspects of compilation in detail, including native </a:t>
            </a:r>
            <a:r>
              <a:rPr lang="en-US" dirty="0"/>
              <a:t>code generation </a:t>
            </a:r>
            <a:r>
              <a:rPr lang="en-US" dirty="0" smtClean="0"/>
              <a:t>and optimization.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8"/>
          <p:cNvGrpSpPr>
            <a:grpSpLocks/>
          </p:cNvGrpSpPr>
          <p:nvPr/>
        </p:nvGrpSpPr>
        <p:grpSpPr bwMode="auto">
          <a:xfrm>
            <a:off x="323850" y="1196975"/>
            <a:ext cx="8712200" cy="5184775"/>
            <a:chOff x="204" y="754"/>
            <a:chExt cx="5488" cy="3266"/>
          </a:xfrm>
        </p:grpSpPr>
        <p:sp>
          <p:nvSpPr>
            <p:cNvPr id="18484" name="Rectangle 79"/>
            <p:cNvSpPr>
              <a:spLocks noChangeArrowheads="1"/>
            </p:cNvSpPr>
            <p:nvPr/>
          </p:nvSpPr>
          <p:spPr bwMode="auto">
            <a:xfrm>
              <a:off x="4422" y="981"/>
              <a:ext cx="862" cy="303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Rectangle 5"/>
            <p:cNvSpPr>
              <a:spLocks noChangeArrowheads="1"/>
            </p:cNvSpPr>
            <p:nvPr/>
          </p:nvSpPr>
          <p:spPr bwMode="auto">
            <a:xfrm>
              <a:off x="3560" y="981"/>
              <a:ext cx="862" cy="303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Rectangle 2"/>
            <p:cNvSpPr>
              <a:spLocks noChangeArrowheads="1"/>
            </p:cNvSpPr>
            <p:nvPr/>
          </p:nvSpPr>
          <p:spPr bwMode="auto">
            <a:xfrm>
              <a:off x="204" y="981"/>
              <a:ext cx="862" cy="3039"/>
            </a:xfrm>
            <a:prstGeom prst="rect">
              <a:avLst/>
            </a:prstGeom>
            <a:solidFill>
              <a:srgbClr val="FFFFCC"/>
            </a:solidFill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Rectangle 3"/>
            <p:cNvSpPr>
              <a:spLocks noChangeArrowheads="1"/>
            </p:cNvSpPr>
            <p:nvPr/>
          </p:nvSpPr>
          <p:spPr bwMode="auto">
            <a:xfrm>
              <a:off x="1066" y="981"/>
              <a:ext cx="1633" cy="3039"/>
            </a:xfrm>
            <a:prstGeom prst="rect">
              <a:avLst/>
            </a:prstGeom>
            <a:solidFill>
              <a:srgbClr val="CCFFFF"/>
            </a:solidFill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Rectangle 4"/>
            <p:cNvSpPr>
              <a:spLocks noChangeArrowheads="1"/>
            </p:cNvSpPr>
            <p:nvPr/>
          </p:nvSpPr>
          <p:spPr bwMode="auto">
            <a:xfrm>
              <a:off x="2698" y="981"/>
              <a:ext cx="862" cy="3039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9" name="Line 7"/>
            <p:cNvSpPr>
              <a:spLocks noChangeShapeType="1"/>
            </p:cNvSpPr>
            <p:nvPr/>
          </p:nvSpPr>
          <p:spPr bwMode="auto">
            <a:xfrm>
              <a:off x="204" y="980"/>
              <a:ext cx="507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0" name="Line 8"/>
            <p:cNvSpPr>
              <a:spLocks noChangeShapeType="1"/>
            </p:cNvSpPr>
            <p:nvPr/>
          </p:nvSpPr>
          <p:spPr bwMode="auto">
            <a:xfrm>
              <a:off x="204" y="1433"/>
              <a:ext cx="5078" cy="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1" name="Line 9"/>
            <p:cNvSpPr>
              <a:spLocks noChangeShapeType="1"/>
            </p:cNvSpPr>
            <p:nvPr/>
          </p:nvSpPr>
          <p:spPr bwMode="auto">
            <a:xfrm>
              <a:off x="204" y="1886"/>
              <a:ext cx="5078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2" name="Line 10"/>
            <p:cNvSpPr>
              <a:spLocks noChangeShapeType="1"/>
            </p:cNvSpPr>
            <p:nvPr/>
          </p:nvSpPr>
          <p:spPr bwMode="auto">
            <a:xfrm>
              <a:off x="204" y="2339"/>
              <a:ext cx="507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3" name="Line 11"/>
            <p:cNvSpPr>
              <a:spLocks noChangeShapeType="1"/>
            </p:cNvSpPr>
            <p:nvPr/>
          </p:nvSpPr>
          <p:spPr bwMode="auto">
            <a:xfrm>
              <a:off x="204" y="2792"/>
              <a:ext cx="507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4" name="Line 12"/>
            <p:cNvSpPr>
              <a:spLocks noChangeShapeType="1"/>
            </p:cNvSpPr>
            <p:nvPr/>
          </p:nvSpPr>
          <p:spPr bwMode="auto">
            <a:xfrm>
              <a:off x="204" y="3245"/>
              <a:ext cx="507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95" name="Text Box 13"/>
            <p:cNvSpPr txBox="1">
              <a:spLocks noChangeArrowheads="1"/>
            </p:cNvSpPr>
            <p:nvPr/>
          </p:nvSpPr>
          <p:spPr bwMode="auto">
            <a:xfrm>
              <a:off x="5329" y="890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1955</a:t>
              </a:r>
            </a:p>
          </p:txBody>
        </p:sp>
        <p:sp>
          <p:nvSpPr>
            <p:cNvPr id="18496" name="Text Box 14"/>
            <p:cNvSpPr txBox="1">
              <a:spLocks noChangeArrowheads="1"/>
            </p:cNvSpPr>
            <p:nvPr/>
          </p:nvSpPr>
          <p:spPr bwMode="auto">
            <a:xfrm>
              <a:off x="5329" y="1344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1960</a:t>
              </a:r>
            </a:p>
          </p:txBody>
        </p:sp>
        <p:sp>
          <p:nvSpPr>
            <p:cNvPr id="18497" name="Text Box 15"/>
            <p:cNvSpPr txBox="1">
              <a:spLocks noChangeArrowheads="1"/>
            </p:cNvSpPr>
            <p:nvPr/>
          </p:nvSpPr>
          <p:spPr bwMode="auto">
            <a:xfrm>
              <a:off x="5329" y="1798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1965</a:t>
              </a:r>
            </a:p>
          </p:txBody>
        </p:sp>
        <p:sp>
          <p:nvSpPr>
            <p:cNvPr id="18498" name="Text Box 16"/>
            <p:cNvSpPr txBox="1">
              <a:spLocks noChangeArrowheads="1"/>
            </p:cNvSpPr>
            <p:nvPr/>
          </p:nvSpPr>
          <p:spPr bwMode="auto">
            <a:xfrm>
              <a:off x="5329" y="2251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1970</a:t>
              </a:r>
            </a:p>
          </p:txBody>
        </p:sp>
        <p:sp>
          <p:nvSpPr>
            <p:cNvPr id="18499" name="Text Box 17"/>
            <p:cNvSpPr txBox="1">
              <a:spLocks noChangeArrowheads="1"/>
            </p:cNvSpPr>
            <p:nvPr/>
          </p:nvSpPr>
          <p:spPr bwMode="auto">
            <a:xfrm>
              <a:off x="5329" y="2705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1975</a:t>
              </a:r>
            </a:p>
          </p:txBody>
        </p:sp>
        <p:sp>
          <p:nvSpPr>
            <p:cNvPr id="18500" name="Line 18"/>
            <p:cNvSpPr>
              <a:spLocks noChangeShapeType="1"/>
            </p:cNvSpPr>
            <p:nvPr/>
          </p:nvSpPr>
          <p:spPr bwMode="auto">
            <a:xfrm>
              <a:off x="204" y="3701"/>
              <a:ext cx="507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501" name="Text Box 20"/>
            <p:cNvSpPr txBox="1">
              <a:spLocks noChangeArrowheads="1"/>
            </p:cNvSpPr>
            <p:nvPr/>
          </p:nvSpPr>
          <p:spPr bwMode="auto">
            <a:xfrm>
              <a:off x="5329" y="3159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1980</a:t>
              </a:r>
            </a:p>
          </p:txBody>
        </p:sp>
        <p:sp>
          <p:nvSpPr>
            <p:cNvPr id="18502" name="Text Box 21"/>
            <p:cNvSpPr txBox="1">
              <a:spLocks noChangeArrowheads="1"/>
            </p:cNvSpPr>
            <p:nvPr/>
          </p:nvSpPr>
          <p:spPr bwMode="auto">
            <a:xfrm>
              <a:off x="5329" y="3612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>
                  <a:solidFill>
                    <a:schemeClr val="tx1"/>
                  </a:solidFill>
                </a:rPr>
                <a:t>1985</a:t>
              </a:r>
            </a:p>
          </p:txBody>
        </p:sp>
        <p:sp>
          <p:nvSpPr>
            <p:cNvPr id="18503" name="Text Box 26"/>
            <p:cNvSpPr txBox="1">
              <a:spLocks noChangeArrowheads="1"/>
            </p:cNvSpPr>
            <p:nvPr/>
          </p:nvSpPr>
          <p:spPr bwMode="auto">
            <a:xfrm>
              <a:off x="293" y="754"/>
              <a:ext cx="6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ts val="1200"/>
                </a:spcBef>
              </a:pPr>
              <a:r>
                <a:rPr lang="en-AU" i="1">
                  <a:solidFill>
                    <a:schemeClr val="tx1"/>
                  </a:solidFill>
                </a:rPr>
                <a:t>OO</a:t>
              </a:r>
            </a:p>
          </p:txBody>
        </p:sp>
        <p:sp>
          <p:nvSpPr>
            <p:cNvPr id="18504" name="Text Box 27"/>
            <p:cNvSpPr txBox="1">
              <a:spLocks noChangeArrowheads="1"/>
            </p:cNvSpPr>
            <p:nvPr/>
          </p:nvSpPr>
          <p:spPr bwMode="auto">
            <a:xfrm>
              <a:off x="1520" y="754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i="1">
                  <a:solidFill>
                    <a:schemeClr val="tx1"/>
                  </a:solidFill>
                </a:rPr>
                <a:t>imperative</a:t>
              </a:r>
            </a:p>
          </p:txBody>
        </p:sp>
        <p:sp>
          <p:nvSpPr>
            <p:cNvPr id="18505" name="Text Box 28"/>
            <p:cNvSpPr txBox="1">
              <a:spLocks noChangeArrowheads="1"/>
            </p:cNvSpPr>
            <p:nvPr/>
          </p:nvSpPr>
          <p:spPr bwMode="auto">
            <a:xfrm>
              <a:off x="2744" y="754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i="1">
                  <a:solidFill>
                    <a:schemeClr val="tx1"/>
                  </a:solidFill>
                </a:rPr>
                <a:t>concurrent</a:t>
              </a:r>
            </a:p>
          </p:txBody>
        </p:sp>
        <p:sp>
          <p:nvSpPr>
            <p:cNvPr id="18506" name="Text Box 29"/>
            <p:cNvSpPr txBox="1">
              <a:spLocks noChangeArrowheads="1"/>
            </p:cNvSpPr>
            <p:nvPr/>
          </p:nvSpPr>
          <p:spPr bwMode="auto">
            <a:xfrm>
              <a:off x="3649" y="754"/>
              <a:ext cx="6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i="1">
                  <a:solidFill>
                    <a:schemeClr val="tx1"/>
                  </a:solidFill>
                </a:rPr>
                <a:t>functional</a:t>
              </a:r>
            </a:p>
          </p:txBody>
        </p:sp>
        <p:sp>
          <p:nvSpPr>
            <p:cNvPr id="18507" name="Text Box 80"/>
            <p:cNvSpPr txBox="1">
              <a:spLocks noChangeArrowheads="1"/>
            </p:cNvSpPr>
            <p:nvPr/>
          </p:nvSpPr>
          <p:spPr bwMode="auto">
            <a:xfrm>
              <a:off x="4511" y="754"/>
              <a:ext cx="6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i="1">
                  <a:solidFill>
                    <a:schemeClr val="tx1"/>
                  </a:solidFill>
                </a:rPr>
                <a:t>scripting</a:t>
              </a:r>
            </a:p>
          </p:txBody>
        </p:sp>
      </p:grpSp>
      <p:sp>
        <p:nvSpPr>
          <p:cNvPr id="18435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History of programming languages </a:t>
            </a:r>
            <a:r>
              <a:rPr lang="en-GB" i="1" smtClean="0"/>
              <a:t>(1)</a:t>
            </a:r>
            <a:endParaRPr lang="en-GB" smtClean="0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474788" y="5013325"/>
            <a:ext cx="4897437" cy="1368425"/>
            <a:chOff x="1700" y="3158"/>
            <a:chExt cx="3085" cy="862"/>
          </a:xfrm>
        </p:grpSpPr>
        <p:sp>
          <p:nvSpPr>
            <p:cNvPr id="18481" name="Line 32"/>
            <p:cNvSpPr>
              <a:spLocks noChangeShapeType="1"/>
            </p:cNvSpPr>
            <p:nvPr/>
          </p:nvSpPr>
          <p:spPr bwMode="auto">
            <a:xfrm flipH="1">
              <a:off x="1700" y="3793"/>
              <a:ext cx="92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2" name="Line 33"/>
            <p:cNvSpPr>
              <a:spLocks noChangeShapeType="1"/>
            </p:cNvSpPr>
            <p:nvPr/>
          </p:nvSpPr>
          <p:spPr bwMode="auto">
            <a:xfrm flipH="1">
              <a:off x="4785" y="3158"/>
              <a:ext cx="0" cy="8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3" name="Line 34"/>
            <p:cNvSpPr>
              <a:spLocks noChangeShapeType="1"/>
            </p:cNvSpPr>
            <p:nvPr/>
          </p:nvSpPr>
          <p:spPr bwMode="auto">
            <a:xfrm flipH="1">
              <a:off x="3923" y="3611"/>
              <a:ext cx="1" cy="40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3203575" y="1557338"/>
            <a:ext cx="79375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sz="2000">
                <a:solidFill>
                  <a:schemeClr val="tx1"/>
                </a:solidFill>
                <a:latin typeface="Times New Roman" pitchFamily="18" charset="0"/>
              </a:rPr>
              <a:t>Fortran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6011863" y="1849438"/>
            <a:ext cx="6477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sz="2000">
                <a:solidFill>
                  <a:schemeClr val="tx1"/>
                </a:solidFill>
                <a:latin typeface="Times New Roman" pitchFamily="18" charset="0"/>
              </a:rPr>
              <a:t>Lisp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11188" y="2446338"/>
            <a:ext cx="1655762" cy="962025"/>
            <a:chOff x="1156" y="1541"/>
            <a:chExt cx="1043" cy="606"/>
          </a:xfrm>
        </p:grpSpPr>
        <p:sp>
          <p:nvSpPr>
            <p:cNvPr id="18479" name="Line 38"/>
            <p:cNvSpPr>
              <a:spLocks noChangeShapeType="1"/>
            </p:cNvSpPr>
            <p:nvPr/>
          </p:nvSpPr>
          <p:spPr bwMode="auto">
            <a:xfrm flipH="1">
              <a:off x="1564" y="1541"/>
              <a:ext cx="635" cy="3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0" name="Text Box 39"/>
            <p:cNvSpPr txBox="1">
              <a:spLocks noChangeArrowheads="1"/>
            </p:cNvSpPr>
            <p:nvPr/>
          </p:nvSpPr>
          <p:spPr bwMode="auto">
            <a:xfrm>
              <a:off x="1156" y="1949"/>
              <a:ext cx="50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Simula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95288" y="3429000"/>
            <a:ext cx="1079500" cy="744538"/>
            <a:chOff x="1020" y="2160"/>
            <a:chExt cx="680" cy="469"/>
          </a:xfrm>
        </p:grpSpPr>
        <p:sp>
          <p:nvSpPr>
            <p:cNvPr id="18477" name="Line 41"/>
            <p:cNvSpPr>
              <a:spLocks noChangeShapeType="1"/>
            </p:cNvSpPr>
            <p:nvPr/>
          </p:nvSpPr>
          <p:spPr bwMode="auto">
            <a:xfrm flipH="1">
              <a:off x="1383" y="216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8" name="Text Box 42"/>
            <p:cNvSpPr txBox="1">
              <a:spLocks noChangeArrowheads="1"/>
            </p:cNvSpPr>
            <p:nvPr/>
          </p:nvSpPr>
          <p:spPr bwMode="auto">
            <a:xfrm>
              <a:off x="1020" y="2431"/>
              <a:ext cx="68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Smalltalk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6011863" y="2159000"/>
            <a:ext cx="647700" cy="2887663"/>
            <a:chOff x="4558" y="1360"/>
            <a:chExt cx="408" cy="1819"/>
          </a:xfrm>
        </p:grpSpPr>
        <p:sp>
          <p:nvSpPr>
            <p:cNvPr id="18475" name="Line 44"/>
            <p:cNvSpPr>
              <a:spLocks noChangeShapeType="1"/>
            </p:cNvSpPr>
            <p:nvPr/>
          </p:nvSpPr>
          <p:spPr bwMode="auto">
            <a:xfrm flipH="1">
              <a:off x="4784" y="1360"/>
              <a:ext cx="1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6" name="Text Box 45"/>
            <p:cNvSpPr txBox="1">
              <a:spLocks noChangeArrowheads="1"/>
            </p:cNvSpPr>
            <p:nvPr/>
          </p:nvSpPr>
          <p:spPr bwMode="auto">
            <a:xfrm>
              <a:off x="4558" y="2981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ML</a:t>
              </a: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2843213" y="1870075"/>
            <a:ext cx="2665412" cy="1441450"/>
            <a:chOff x="2562" y="1178"/>
            <a:chExt cx="1679" cy="908"/>
          </a:xfrm>
        </p:grpSpPr>
        <p:sp>
          <p:nvSpPr>
            <p:cNvPr id="18471" name="Line 47"/>
            <p:cNvSpPr>
              <a:spLocks noChangeShapeType="1"/>
            </p:cNvSpPr>
            <p:nvPr/>
          </p:nvSpPr>
          <p:spPr bwMode="auto">
            <a:xfrm>
              <a:off x="3152" y="1541"/>
              <a:ext cx="681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2" name="Line 48"/>
            <p:cNvSpPr>
              <a:spLocks noChangeShapeType="1"/>
            </p:cNvSpPr>
            <p:nvPr/>
          </p:nvSpPr>
          <p:spPr bwMode="auto">
            <a:xfrm>
              <a:off x="2562" y="1541"/>
              <a:ext cx="1180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3" name="Line 49"/>
            <p:cNvSpPr>
              <a:spLocks noChangeShapeType="1"/>
            </p:cNvSpPr>
            <p:nvPr/>
          </p:nvSpPr>
          <p:spPr bwMode="auto">
            <a:xfrm>
              <a:off x="3153" y="1178"/>
              <a:ext cx="815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4" name="Text Box 50"/>
            <p:cNvSpPr txBox="1">
              <a:spLocks noChangeArrowheads="1"/>
            </p:cNvSpPr>
            <p:nvPr/>
          </p:nvSpPr>
          <p:spPr bwMode="auto">
            <a:xfrm>
              <a:off x="3741" y="1888"/>
              <a:ext cx="50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PL/I</a:t>
              </a: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2698750" y="2446338"/>
            <a:ext cx="2593975" cy="1157287"/>
            <a:chOff x="2471" y="1541"/>
            <a:chExt cx="1634" cy="729"/>
          </a:xfrm>
        </p:grpSpPr>
        <p:sp>
          <p:nvSpPr>
            <p:cNvPr id="18469" name="Line 52"/>
            <p:cNvSpPr>
              <a:spLocks noChangeShapeType="1"/>
            </p:cNvSpPr>
            <p:nvPr/>
          </p:nvSpPr>
          <p:spPr bwMode="auto">
            <a:xfrm>
              <a:off x="2471" y="1541"/>
              <a:ext cx="1044" cy="5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0" name="Text Box 53"/>
            <p:cNvSpPr txBox="1">
              <a:spLocks noChangeArrowheads="1"/>
            </p:cNvSpPr>
            <p:nvPr/>
          </p:nvSpPr>
          <p:spPr bwMode="auto">
            <a:xfrm>
              <a:off x="3513" y="2072"/>
              <a:ext cx="592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Algol68</a:t>
              </a:r>
            </a:p>
          </p:txBody>
        </p:sp>
      </p:grp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1331913" y="3429000"/>
            <a:ext cx="1008062" cy="2611438"/>
            <a:chOff x="1610" y="2160"/>
            <a:chExt cx="635" cy="1645"/>
          </a:xfrm>
        </p:grpSpPr>
        <p:sp>
          <p:nvSpPr>
            <p:cNvPr id="18466" name="Line 55"/>
            <p:cNvSpPr>
              <a:spLocks noChangeShapeType="1"/>
            </p:cNvSpPr>
            <p:nvPr/>
          </p:nvSpPr>
          <p:spPr bwMode="auto">
            <a:xfrm flipH="1">
              <a:off x="1882" y="2795"/>
              <a:ext cx="363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7" name="Freeform 56"/>
            <p:cNvSpPr>
              <a:spLocks/>
            </p:cNvSpPr>
            <p:nvPr/>
          </p:nvSpPr>
          <p:spPr bwMode="auto">
            <a:xfrm>
              <a:off x="1610" y="2160"/>
              <a:ext cx="181" cy="1451"/>
            </a:xfrm>
            <a:custGeom>
              <a:avLst/>
              <a:gdLst>
                <a:gd name="T0" fmla="*/ 0 w 227"/>
                <a:gd name="T1" fmla="*/ 0 h 1406"/>
                <a:gd name="T2" fmla="*/ 6 w 227"/>
                <a:gd name="T3" fmla="*/ 510 h 1406"/>
                <a:gd name="T4" fmla="*/ 8 w 227"/>
                <a:gd name="T5" fmla="*/ 2256 h 1406"/>
                <a:gd name="T6" fmla="*/ 0 60000 65536"/>
                <a:gd name="T7" fmla="*/ 0 60000 65536"/>
                <a:gd name="T8" fmla="*/ 0 60000 65536"/>
                <a:gd name="T9" fmla="*/ 0 w 227"/>
                <a:gd name="T10" fmla="*/ 0 h 1406"/>
                <a:gd name="T11" fmla="*/ 227 w 227"/>
                <a:gd name="T12" fmla="*/ 1406 h 14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406">
                  <a:moveTo>
                    <a:pt x="0" y="0"/>
                  </a:moveTo>
                  <a:cubicBezTo>
                    <a:pt x="72" y="42"/>
                    <a:pt x="144" y="84"/>
                    <a:pt x="182" y="318"/>
                  </a:cubicBezTo>
                  <a:cubicBezTo>
                    <a:pt x="220" y="552"/>
                    <a:pt x="223" y="979"/>
                    <a:pt x="227" y="140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8" name="Text Box 57"/>
            <p:cNvSpPr txBox="1">
              <a:spLocks noChangeArrowheads="1"/>
            </p:cNvSpPr>
            <p:nvPr/>
          </p:nvSpPr>
          <p:spPr bwMode="auto">
            <a:xfrm>
              <a:off x="1654" y="3607"/>
              <a:ext cx="41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C++</a:t>
              </a:r>
            </a:p>
          </p:txBody>
        </p:sp>
      </p:grpSp>
      <p:grpSp>
        <p:nvGrpSpPr>
          <p:cNvPr id="10" name="Group 58"/>
          <p:cNvGrpSpPr>
            <a:grpSpLocks/>
          </p:cNvGrpSpPr>
          <p:nvPr/>
        </p:nvGrpSpPr>
        <p:grpSpPr bwMode="auto">
          <a:xfrm>
            <a:off x="3635375" y="3932238"/>
            <a:ext cx="1800225" cy="1827212"/>
            <a:chOff x="3061" y="2477"/>
            <a:chExt cx="1134" cy="1151"/>
          </a:xfrm>
        </p:grpSpPr>
        <p:sp>
          <p:nvSpPr>
            <p:cNvPr id="18463" name="Line 59"/>
            <p:cNvSpPr>
              <a:spLocks noChangeShapeType="1"/>
            </p:cNvSpPr>
            <p:nvPr/>
          </p:nvSpPr>
          <p:spPr bwMode="auto">
            <a:xfrm>
              <a:off x="3061" y="2477"/>
              <a:ext cx="681" cy="9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4" name="Line 60"/>
            <p:cNvSpPr>
              <a:spLocks noChangeShapeType="1"/>
            </p:cNvSpPr>
            <p:nvPr/>
          </p:nvSpPr>
          <p:spPr bwMode="auto">
            <a:xfrm flipH="1">
              <a:off x="3923" y="3067"/>
              <a:ext cx="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5" name="Text Box 61"/>
            <p:cNvSpPr txBox="1">
              <a:spLocks noChangeArrowheads="1"/>
            </p:cNvSpPr>
            <p:nvPr/>
          </p:nvSpPr>
          <p:spPr bwMode="auto">
            <a:xfrm>
              <a:off x="3605" y="3430"/>
              <a:ext cx="59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Ada83</a:t>
              </a:r>
            </a:p>
          </p:txBody>
        </p: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2052638" y="2446338"/>
            <a:ext cx="647700" cy="2020887"/>
            <a:chOff x="2064" y="1541"/>
            <a:chExt cx="408" cy="1273"/>
          </a:xfrm>
        </p:grpSpPr>
        <p:sp>
          <p:nvSpPr>
            <p:cNvPr id="18461" name="Line 63"/>
            <p:cNvSpPr>
              <a:spLocks noChangeShapeType="1"/>
            </p:cNvSpPr>
            <p:nvPr/>
          </p:nvSpPr>
          <p:spPr bwMode="auto">
            <a:xfrm>
              <a:off x="2290" y="1541"/>
              <a:ext cx="0" cy="10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2" name="Text Box 64"/>
            <p:cNvSpPr txBox="1">
              <a:spLocks noChangeArrowheads="1"/>
            </p:cNvSpPr>
            <p:nvPr/>
          </p:nvSpPr>
          <p:spPr bwMode="auto">
            <a:xfrm>
              <a:off x="2064" y="2616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35905" name="Text Box 65"/>
          <p:cNvSpPr txBox="1">
            <a:spLocks noChangeArrowheads="1"/>
          </p:cNvSpPr>
          <p:nvPr/>
        </p:nvSpPr>
        <p:spPr bwMode="auto">
          <a:xfrm>
            <a:off x="3203575" y="2157413"/>
            <a:ext cx="79375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sz="2000">
                <a:solidFill>
                  <a:schemeClr val="tx1"/>
                </a:solidFill>
                <a:latin typeface="Times New Roman" pitchFamily="18" charset="0"/>
              </a:rPr>
              <a:t>Cobol</a:t>
            </a:r>
          </a:p>
        </p:txBody>
      </p: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3851275" y="3932238"/>
            <a:ext cx="1584325" cy="987425"/>
            <a:chOff x="3197" y="2477"/>
            <a:chExt cx="998" cy="622"/>
          </a:xfrm>
        </p:grpSpPr>
        <p:sp>
          <p:nvSpPr>
            <p:cNvPr id="18459" name="Line 67"/>
            <p:cNvSpPr>
              <a:spLocks noChangeShapeType="1"/>
            </p:cNvSpPr>
            <p:nvPr/>
          </p:nvSpPr>
          <p:spPr bwMode="auto">
            <a:xfrm>
              <a:off x="3197" y="2477"/>
              <a:ext cx="59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0" name="Text Box 68"/>
            <p:cNvSpPr txBox="1">
              <a:spLocks noChangeArrowheads="1"/>
            </p:cNvSpPr>
            <p:nvPr/>
          </p:nvSpPr>
          <p:spPr bwMode="auto">
            <a:xfrm>
              <a:off x="3605" y="2901"/>
              <a:ext cx="59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Modula</a:t>
              </a:r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2555875" y="2446338"/>
            <a:ext cx="1439863" cy="1516062"/>
            <a:chOff x="2381" y="1541"/>
            <a:chExt cx="907" cy="955"/>
          </a:xfrm>
        </p:grpSpPr>
        <p:sp>
          <p:nvSpPr>
            <p:cNvPr id="18457" name="Line 70"/>
            <p:cNvSpPr>
              <a:spLocks noChangeShapeType="1"/>
            </p:cNvSpPr>
            <p:nvPr/>
          </p:nvSpPr>
          <p:spPr bwMode="auto">
            <a:xfrm>
              <a:off x="2381" y="1541"/>
              <a:ext cx="589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58" name="Text Box 71"/>
            <p:cNvSpPr txBox="1">
              <a:spLocks noChangeArrowheads="1"/>
            </p:cNvSpPr>
            <p:nvPr/>
          </p:nvSpPr>
          <p:spPr bwMode="auto">
            <a:xfrm>
              <a:off x="2790" y="2298"/>
              <a:ext cx="49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Pascal</a:t>
              </a:r>
            </a:p>
          </p:txBody>
        </p:sp>
      </p:grpSp>
      <p:grpSp>
        <p:nvGrpSpPr>
          <p:cNvPr id="14" name="Group 72"/>
          <p:cNvGrpSpPr>
            <a:grpSpLocks/>
          </p:cNvGrpSpPr>
          <p:nvPr/>
        </p:nvGrpSpPr>
        <p:grpSpPr bwMode="auto">
          <a:xfrm>
            <a:off x="1908175" y="1870075"/>
            <a:ext cx="1439863" cy="601663"/>
            <a:chOff x="1973" y="1178"/>
            <a:chExt cx="907" cy="379"/>
          </a:xfrm>
        </p:grpSpPr>
        <p:sp>
          <p:nvSpPr>
            <p:cNvPr id="18455" name="Line 73"/>
            <p:cNvSpPr>
              <a:spLocks noChangeShapeType="1"/>
            </p:cNvSpPr>
            <p:nvPr/>
          </p:nvSpPr>
          <p:spPr bwMode="auto">
            <a:xfrm flipH="1">
              <a:off x="2471" y="1178"/>
              <a:ext cx="409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56" name="Text Box 74"/>
            <p:cNvSpPr txBox="1">
              <a:spLocks noChangeArrowheads="1"/>
            </p:cNvSpPr>
            <p:nvPr/>
          </p:nvSpPr>
          <p:spPr bwMode="auto">
            <a:xfrm>
              <a:off x="1973" y="1359"/>
              <a:ext cx="59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Algol60</a:t>
              </a:r>
            </a:p>
          </p:txBody>
        </p:sp>
      </p:grpSp>
      <p:grpSp>
        <p:nvGrpSpPr>
          <p:cNvPr id="15" name="Group 85"/>
          <p:cNvGrpSpPr>
            <a:grpSpLocks/>
          </p:cNvGrpSpPr>
          <p:nvPr/>
        </p:nvGrpSpPr>
        <p:grpSpPr bwMode="auto">
          <a:xfrm>
            <a:off x="7380288" y="3716338"/>
            <a:ext cx="647700" cy="2592387"/>
            <a:chOff x="4649" y="2341"/>
            <a:chExt cx="408" cy="1633"/>
          </a:xfrm>
        </p:grpSpPr>
        <p:sp>
          <p:nvSpPr>
            <p:cNvPr id="18453" name="Line 83"/>
            <p:cNvSpPr>
              <a:spLocks noChangeShapeType="1"/>
            </p:cNvSpPr>
            <p:nvPr/>
          </p:nvSpPr>
          <p:spPr bwMode="auto">
            <a:xfrm flipH="1">
              <a:off x="4876" y="2341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54" name="Text Box 84"/>
            <p:cNvSpPr txBox="1">
              <a:spLocks noChangeArrowheads="1"/>
            </p:cNvSpPr>
            <p:nvPr/>
          </p:nvSpPr>
          <p:spPr bwMode="auto">
            <a:xfrm>
              <a:off x="4649" y="3776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  <a:latin typeface="Times New Roman" pitchFamily="18" charset="0"/>
                </a:rPr>
                <a:t>Perl</a:t>
              </a:r>
            </a:p>
          </p:txBody>
        </p:sp>
      </p:grp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7380288" y="3429000"/>
            <a:ext cx="6477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sz="2000">
                <a:solidFill>
                  <a:schemeClr val="tx1"/>
                </a:solidFill>
                <a:latin typeface="Times New Roman" pitchFamily="18" charset="0"/>
              </a:rPr>
              <a:t>Unix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5" grpId="0" animBg="1"/>
      <p:bldP spid="35876" grpId="0" animBg="1"/>
      <p:bldP spid="35905" grpId="0" animBg="1"/>
      <p:bldP spid="359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3"/>
          <p:cNvSpPr>
            <a:spLocks noChangeArrowheads="1"/>
          </p:cNvSpPr>
          <p:nvPr/>
        </p:nvSpPr>
        <p:spPr bwMode="auto">
          <a:xfrm>
            <a:off x="7019925" y="1485900"/>
            <a:ext cx="1368425" cy="4464050"/>
          </a:xfrm>
          <a:prstGeom prst="rect">
            <a:avLst/>
          </a:prstGeom>
          <a:solidFill>
            <a:srgbClr val="FFCC99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85"/>
          <p:cNvSpPr>
            <a:spLocks noChangeArrowheads="1"/>
          </p:cNvSpPr>
          <p:nvPr/>
        </p:nvSpPr>
        <p:spPr bwMode="auto">
          <a:xfrm>
            <a:off x="323850" y="1484313"/>
            <a:ext cx="1368425" cy="4465637"/>
          </a:xfrm>
          <a:prstGeom prst="rect">
            <a:avLst/>
          </a:prstGeom>
          <a:solidFill>
            <a:srgbClr val="FFFFCC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86"/>
          <p:cNvSpPr>
            <a:spLocks noChangeArrowheads="1"/>
          </p:cNvSpPr>
          <p:nvPr/>
        </p:nvSpPr>
        <p:spPr bwMode="auto">
          <a:xfrm>
            <a:off x="1692275" y="1484313"/>
            <a:ext cx="2592388" cy="4465637"/>
          </a:xfrm>
          <a:prstGeom prst="rect">
            <a:avLst/>
          </a:prstGeom>
          <a:solidFill>
            <a:srgbClr val="CCFFFF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87"/>
          <p:cNvSpPr>
            <a:spLocks noChangeArrowheads="1"/>
          </p:cNvSpPr>
          <p:nvPr/>
        </p:nvSpPr>
        <p:spPr bwMode="auto">
          <a:xfrm>
            <a:off x="4283075" y="1484313"/>
            <a:ext cx="1368425" cy="4465637"/>
          </a:xfrm>
          <a:prstGeom prst="rect">
            <a:avLst/>
          </a:prstGeom>
          <a:solidFill>
            <a:srgbClr val="FFCCFF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88"/>
          <p:cNvSpPr>
            <a:spLocks noChangeArrowheads="1"/>
          </p:cNvSpPr>
          <p:nvPr/>
        </p:nvSpPr>
        <p:spPr bwMode="auto">
          <a:xfrm>
            <a:off x="5651500" y="1484313"/>
            <a:ext cx="1368425" cy="4465637"/>
          </a:xfrm>
          <a:prstGeom prst="rect">
            <a:avLst/>
          </a:prstGeom>
          <a:solidFill>
            <a:srgbClr val="CCFFCC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30"/>
          <p:cNvSpPr txBox="1">
            <a:spLocks noChangeArrowheads="1"/>
          </p:cNvSpPr>
          <p:nvPr/>
        </p:nvSpPr>
        <p:spPr bwMode="auto">
          <a:xfrm>
            <a:off x="8459788" y="1484313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1980</a:t>
            </a:r>
          </a:p>
        </p:txBody>
      </p:sp>
      <p:sp>
        <p:nvSpPr>
          <p:cNvPr id="19464" name="Text Box 31"/>
          <p:cNvSpPr txBox="1">
            <a:spLocks noChangeArrowheads="1"/>
          </p:cNvSpPr>
          <p:nvPr/>
        </p:nvSpPr>
        <p:spPr bwMode="auto">
          <a:xfrm>
            <a:off x="8459788" y="2203450"/>
            <a:ext cx="5762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1985</a:t>
            </a:r>
          </a:p>
        </p:txBody>
      </p:sp>
      <p:sp>
        <p:nvSpPr>
          <p:cNvPr id="19465" name="Text Box 32"/>
          <p:cNvSpPr txBox="1">
            <a:spLocks noChangeArrowheads="1"/>
          </p:cNvSpPr>
          <p:nvPr/>
        </p:nvSpPr>
        <p:spPr bwMode="auto">
          <a:xfrm>
            <a:off x="8459788" y="2924175"/>
            <a:ext cx="5762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1990</a:t>
            </a:r>
          </a:p>
        </p:txBody>
      </p:sp>
      <p:sp>
        <p:nvSpPr>
          <p:cNvPr id="19466" name="Text Box 33"/>
          <p:cNvSpPr txBox="1">
            <a:spLocks noChangeArrowheads="1"/>
          </p:cNvSpPr>
          <p:nvPr/>
        </p:nvSpPr>
        <p:spPr bwMode="auto">
          <a:xfrm>
            <a:off x="8459788" y="3644900"/>
            <a:ext cx="5762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1995</a:t>
            </a:r>
          </a:p>
        </p:txBody>
      </p:sp>
      <p:sp>
        <p:nvSpPr>
          <p:cNvPr id="19467" name="Text Box 34"/>
          <p:cNvSpPr txBox="1">
            <a:spLocks noChangeArrowheads="1"/>
          </p:cNvSpPr>
          <p:nvPr/>
        </p:nvSpPr>
        <p:spPr bwMode="auto">
          <a:xfrm>
            <a:off x="8459788" y="4364038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2000</a:t>
            </a:r>
          </a:p>
        </p:txBody>
      </p:sp>
      <p:sp>
        <p:nvSpPr>
          <p:cNvPr id="19468" name="Text Box 35"/>
          <p:cNvSpPr txBox="1">
            <a:spLocks noChangeArrowheads="1"/>
          </p:cNvSpPr>
          <p:nvPr/>
        </p:nvSpPr>
        <p:spPr bwMode="auto">
          <a:xfrm>
            <a:off x="8459788" y="5084763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2005</a:t>
            </a:r>
          </a:p>
        </p:txBody>
      </p:sp>
      <p:sp>
        <p:nvSpPr>
          <p:cNvPr id="19469" name="Text Box 40"/>
          <p:cNvSpPr txBox="1">
            <a:spLocks noChangeArrowheads="1"/>
          </p:cNvSpPr>
          <p:nvPr/>
        </p:nvSpPr>
        <p:spPr bwMode="auto">
          <a:xfrm>
            <a:off x="323850" y="6034088"/>
            <a:ext cx="1366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AU" i="1">
                <a:solidFill>
                  <a:schemeClr val="tx1"/>
                </a:solidFill>
              </a:rPr>
              <a:t>OO</a:t>
            </a:r>
          </a:p>
        </p:txBody>
      </p:sp>
      <p:sp>
        <p:nvSpPr>
          <p:cNvPr id="19470" name="Text Box 41"/>
          <p:cNvSpPr txBox="1">
            <a:spLocks noChangeArrowheads="1"/>
          </p:cNvSpPr>
          <p:nvPr/>
        </p:nvSpPr>
        <p:spPr bwMode="auto">
          <a:xfrm>
            <a:off x="2339975" y="6011863"/>
            <a:ext cx="1366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i="1">
                <a:solidFill>
                  <a:schemeClr val="tx1"/>
                </a:solidFill>
              </a:rPr>
              <a:t>imperative</a:t>
            </a:r>
          </a:p>
        </p:txBody>
      </p:sp>
      <p:sp>
        <p:nvSpPr>
          <p:cNvPr id="19471" name="Text Box 42"/>
          <p:cNvSpPr txBox="1">
            <a:spLocks noChangeArrowheads="1"/>
          </p:cNvSpPr>
          <p:nvPr/>
        </p:nvSpPr>
        <p:spPr bwMode="auto">
          <a:xfrm>
            <a:off x="4283075" y="6011863"/>
            <a:ext cx="1366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i="1">
                <a:solidFill>
                  <a:schemeClr val="tx1"/>
                </a:solidFill>
              </a:rPr>
              <a:t>concurrent</a:t>
            </a:r>
          </a:p>
        </p:txBody>
      </p:sp>
      <p:sp>
        <p:nvSpPr>
          <p:cNvPr id="19472" name="Text Box 43"/>
          <p:cNvSpPr txBox="1">
            <a:spLocks noChangeArrowheads="1"/>
          </p:cNvSpPr>
          <p:nvPr/>
        </p:nvSpPr>
        <p:spPr bwMode="auto">
          <a:xfrm>
            <a:off x="5651500" y="6011863"/>
            <a:ext cx="1366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i="1">
                <a:solidFill>
                  <a:schemeClr val="tx1"/>
                </a:solidFill>
              </a:rPr>
              <a:t>functional</a:t>
            </a:r>
          </a:p>
        </p:txBody>
      </p:sp>
      <p:sp>
        <p:nvSpPr>
          <p:cNvPr id="19473" name="Line 45"/>
          <p:cNvSpPr>
            <a:spLocks noChangeShapeType="1"/>
          </p:cNvSpPr>
          <p:nvPr/>
        </p:nvSpPr>
        <p:spPr bwMode="auto">
          <a:xfrm>
            <a:off x="323850" y="1627188"/>
            <a:ext cx="8061325" cy="1587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4" name="Line 46"/>
          <p:cNvSpPr>
            <a:spLocks noChangeShapeType="1"/>
          </p:cNvSpPr>
          <p:nvPr/>
        </p:nvSpPr>
        <p:spPr bwMode="auto">
          <a:xfrm>
            <a:off x="323850" y="2346325"/>
            <a:ext cx="8061325" cy="3175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5" name="Line 47"/>
          <p:cNvSpPr>
            <a:spLocks noChangeShapeType="1"/>
          </p:cNvSpPr>
          <p:nvPr/>
        </p:nvSpPr>
        <p:spPr bwMode="auto">
          <a:xfrm>
            <a:off x="323850" y="3065463"/>
            <a:ext cx="8061325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6" name="Line 48"/>
          <p:cNvSpPr>
            <a:spLocks noChangeShapeType="1"/>
          </p:cNvSpPr>
          <p:nvPr/>
        </p:nvSpPr>
        <p:spPr bwMode="auto">
          <a:xfrm>
            <a:off x="323850" y="3784600"/>
            <a:ext cx="8061325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7" name="Line 49"/>
          <p:cNvSpPr>
            <a:spLocks noChangeShapeType="1"/>
          </p:cNvSpPr>
          <p:nvPr/>
        </p:nvSpPr>
        <p:spPr bwMode="auto">
          <a:xfrm>
            <a:off x="323850" y="4503738"/>
            <a:ext cx="8061325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8" name="Line 50"/>
          <p:cNvSpPr>
            <a:spLocks noChangeShapeType="1"/>
          </p:cNvSpPr>
          <p:nvPr/>
        </p:nvSpPr>
        <p:spPr bwMode="auto">
          <a:xfrm>
            <a:off x="323850" y="5227638"/>
            <a:ext cx="8061325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539750" y="4092575"/>
            <a:ext cx="1081088" cy="1250950"/>
            <a:chOff x="1111" y="2704"/>
            <a:chExt cx="681" cy="788"/>
          </a:xfrm>
        </p:grpSpPr>
        <p:sp>
          <p:nvSpPr>
            <p:cNvPr id="19505" name="Text Box 61"/>
            <p:cNvSpPr txBox="1">
              <a:spLocks noChangeArrowheads="1"/>
            </p:cNvSpPr>
            <p:nvPr/>
          </p:nvSpPr>
          <p:spPr bwMode="auto">
            <a:xfrm>
              <a:off x="1111" y="2840"/>
              <a:ext cx="316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C#</a:t>
              </a:r>
            </a:p>
          </p:txBody>
        </p:sp>
        <p:sp>
          <p:nvSpPr>
            <p:cNvPr id="19506" name="Line 62"/>
            <p:cNvSpPr>
              <a:spLocks noChangeShapeType="1"/>
            </p:cNvSpPr>
            <p:nvPr/>
          </p:nvSpPr>
          <p:spPr bwMode="auto">
            <a:xfrm flipH="1">
              <a:off x="1292" y="2704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507" name="Text Box 70"/>
            <p:cNvSpPr txBox="1">
              <a:spLocks noChangeArrowheads="1"/>
            </p:cNvSpPr>
            <p:nvPr/>
          </p:nvSpPr>
          <p:spPr bwMode="auto">
            <a:xfrm>
              <a:off x="1292" y="3294"/>
              <a:ext cx="50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Java5</a:t>
              </a:r>
            </a:p>
          </p:txBody>
        </p:sp>
        <p:sp>
          <p:nvSpPr>
            <p:cNvPr id="19508" name="Line 71"/>
            <p:cNvSpPr>
              <a:spLocks noChangeShapeType="1"/>
            </p:cNvSpPr>
            <p:nvPr/>
          </p:nvSpPr>
          <p:spPr bwMode="auto">
            <a:xfrm flipH="1">
              <a:off x="1519" y="2704"/>
              <a:ext cx="0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827088" y="2492375"/>
            <a:ext cx="793750" cy="1600200"/>
            <a:chOff x="1292" y="1696"/>
            <a:chExt cx="500" cy="1008"/>
          </a:xfrm>
        </p:grpSpPr>
        <p:sp>
          <p:nvSpPr>
            <p:cNvPr id="19503" name="Text Box 58"/>
            <p:cNvSpPr txBox="1">
              <a:spLocks noChangeArrowheads="1"/>
            </p:cNvSpPr>
            <p:nvPr/>
          </p:nvSpPr>
          <p:spPr bwMode="auto">
            <a:xfrm>
              <a:off x="1292" y="2506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Java</a:t>
              </a:r>
            </a:p>
          </p:txBody>
        </p:sp>
        <p:sp>
          <p:nvSpPr>
            <p:cNvPr id="19504" name="Line 59"/>
            <p:cNvSpPr>
              <a:spLocks noChangeShapeType="1"/>
            </p:cNvSpPr>
            <p:nvPr/>
          </p:nvSpPr>
          <p:spPr bwMode="auto">
            <a:xfrm flipH="1">
              <a:off x="1519" y="1696"/>
              <a:ext cx="273" cy="8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4570413" y="2149475"/>
            <a:ext cx="793750" cy="1754188"/>
            <a:chOff x="3650" y="1480"/>
            <a:chExt cx="500" cy="1105"/>
          </a:xfrm>
        </p:grpSpPr>
        <p:sp>
          <p:nvSpPr>
            <p:cNvPr id="19501" name="Text Box 67"/>
            <p:cNvSpPr txBox="1">
              <a:spLocks noChangeArrowheads="1"/>
            </p:cNvSpPr>
            <p:nvPr/>
          </p:nvSpPr>
          <p:spPr bwMode="auto">
            <a:xfrm>
              <a:off x="3650" y="2387"/>
              <a:ext cx="50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Ada95</a:t>
              </a:r>
            </a:p>
          </p:txBody>
        </p:sp>
        <p:sp>
          <p:nvSpPr>
            <p:cNvPr id="19502" name="Line 68"/>
            <p:cNvSpPr>
              <a:spLocks noChangeShapeType="1"/>
            </p:cNvSpPr>
            <p:nvPr/>
          </p:nvSpPr>
          <p:spPr bwMode="auto">
            <a:xfrm flipH="1">
              <a:off x="3923" y="1480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03"/>
          <p:cNvGrpSpPr>
            <a:grpSpLocks/>
          </p:cNvGrpSpPr>
          <p:nvPr/>
        </p:nvGrpSpPr>
        <p:grpSpPr bwMode="auto">
          <a:xfrm>
            <a:off x="5868988" y="1484313"/>
            <a:ext cx="933450" cy="1763712"/>
            <a:chOff x="3697" y="956"/>
            <a:chExt cx="588" cy="1111"/>
          </a:xfrm>
        </p:grpSpPr>
        <p:sp>
          <p:nvSpPr>
            <p:cNvPr id="19499" name="Text Box 64"/>
            <p:cNvSpPr txBox="1">
              <a:spLocks noChangeArrowheads="1"/>
            </p:cNvSpPr>
            <p:nvPr/>
          </p:nvSpPr>
          <p:spPr bwMode="auto">
            <a:xfrm>
              <a:off x="3697" y="1869"/>
              <a:ext cx="58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Haskell</a:t>
              </a:r>
            </a:p>
          </p:txBody>
        </p:sp>
        <p:sp>
          <p:nvSpPr>
            <p:cNvPr id="19500" name="Line 65"/>
            <p:cNvSpPr>
              <a:spLocks noChangeShapeType="1"/>
            </p:cNvSpPr>
            <p:nvPr/>
          </p:nvSpPr>
          <p:spPr bwMode="auto">
            <a:xfrm flipH="1">
              <a:off x="4014" y="956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History of programming languages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9484" name="Text Box 95"/>
          <p:cNvSpPr txBox="1">
            <a:spLocks noChangeArrowheads="1"/>
          </p:cNvSpPr>
          <p:nvPr/>
        </p:nvSpPr>
        <p:spPr bwMode="auto">
          <a:xfrm>
            <a:off x="7161213" y="6034088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AU" i="1">
                <a:solidFill>
                  <a:schemeClr val="tx1"/>
                </a:solidFill>
              </a:rPr>
              <a:t>scripting</a:t>
            </a:r>
          </a:p>
        </p:txBody>
      </p: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1403350" y="1484313"/>
            <a:ext cx="6624638" cy="1263650"/>
            <a:chOff x="884" y="935"/>
            <a:chExt cx="4173" cy="796"/>
          </a:xfrm>
        </p:grpSpPr>
        <p:sp>
          <p:nvSpPr>
            <p:cNvPr id="19491" name="Text Box 53"/>
            <p:cNvSpPr txBox="1">
              <a:spLocks noChangeArrowheads="1"/>
            </p:cNvSpPr>
            <p:nvPr/>
          </p:nvSpPr>
          <p:spPr bwMode="auto">
            <a:xfrm>
              <a:off x="884" y="1374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C++</a:t>
              </a:r>
            </a:p>
          </p:txBody>
        </p:sp>
        <p:sp>
          <p:nvSpPr>
            <p:cNvPr id="19492" name="Line 54"/>
            <p:cNvSpPr>
              <a:spLocks noChangeShapeType="1"/>
            </p:cNvSpPr>
            <p:nvPr/>
          </p:nvSpPr>
          <p:spPr bwMode="auto">
            <a:xfrm flipH="1">
              <a:off x="1111" y="945"/>
              <a:ext cx="181" cy="4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3" name="Line 55"/>
            <p:cNvSpPr>
              <a:spLocks noChangeShapeType="1"/>
            </p:cNvSpPr>
            <p:nvPr/>
          </p:nvSpPr>
          <p:spPr bwMode="auto">
            <a:xfrm>
              <a:off x="1020" y="945"/>
              <a:ext cx="0" cy="4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4" name="Text Box 51"/>
            <p:cNvSpPr txBox="1">
              <a:spLocks noChangeArrowheads="1"/>
            </p:cNvSpPr>
            <p:nvPr/>
          </p:nvSpPr>
          <p:spPr bwMode="auto">
            <a:xfrm>
              <a:off x="2879" y="1172"/>
              <a:ext cx="50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Ada83</a:t>
              </a:r>
            </a:p>
          </p:txBody>
        </p:sp>
        <p:sp>
          <p:nvSpPr>
            <p:cNvPr id="19495" name="Line 52"/>
            <p:cNvSpPr>
              <a:spLocks noChangeShapeType="1"/>
            </p:cNvSpPr>
            <p:nvPr/>
          </p:nvSpPr>
          <p:spPr bwMode="auto">
            <a:xfrm flipH="1">
              <a:off x="3152" y="935"/>
              <a:ext cx="0" cy="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6" name="Line 56"/>
            <p:cNvSpPr>
              <a:spLocks noChangeShapeType="1"/>
            </p:cNvSpPr>
            <p:nvPr/>
          </p:nvSpPr>
          <p:spPr bwMode="auto">
            <a:xfrm>
              <a:off x="2789" y="945"/>
              <a:ext cx="182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7" name="Text Box 96"/>
            <p:cNvSpPr txBox="1">
              <a:spLocks noChangeArrowheads="1"/>
            </p:cNvSpPr>
            <p:nvPr/>
          </p:nvSpPr>
          <p:spPr bwMode="auto">
            <a:xfrm>
              <a:off x="4649" y="1533"/>
              <a:ext cx="408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Perl</a:t>
              </a:r>
            </a:p>
          </p:txBody>
        </p:sp>
        <p:sp>
          <p:nvSpPr>
            <p:cNvPr id="19498" name="Line 98"/>
            <p:cNvSpPr>
              <a:spLocks noChangeShapeType="1"/>
            </p:cNvSpPr>
            <p:nvPr/>
          </p:nvSpPr>
          <p:spPr bwMode="auto">
            <a:xfrm flipH="1">
              <a:off x="4876" y="935"/>
              <a:ext cx="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7235825" y="2747963"/>
            <a:ext cx="936625" cy="635000"/>
            <a:chOff x="4558" y="1731"/>
            <a:chExt cx="590" cy="400"/>
          </a:xfrm>
        </p:grpSpPr>
        <p:sp>
          <p:nvSpPr>
            <p:cNvPr id="19489" name="Text Box 97"/>
            <p:cNvSpPr txBox="1">
              <a:spLocks noChangeArrowheads="1"/>
            </p:cNvSpPr>
            <p:nvPr/>
          </p:nvSpPr>
          <p:spPr bwMode="auto">
            <a:xfrm>
              <a:off x="4558" y="1933"/>
              <a:ext cx="590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AU" sz="2000">
                  <a:solidFill>
                    <a:schemeClr val="tx1"/>
                  </a:solidFill>
                </a:rPr>
                <a:t>Python</a:t>
              </a:r>
            </a:p>
          </p:txBody>
        </p:sp>
        <p:sp>
          <p:nvSpPr>
            <p:cNvPr id="19490" name="Line 99"/>
            <p:cNvSpPr>
              <a:spLocks noChangeShapeType="1"/>
            </p:cNvSpPr>
            <p:nvPr/>
          </p:nvSpPr>
          <p:spPr bwMode="auto">
            <a:xfrm flipH="1">
              <a:off x="4876" y="1731"/>
              <a:ext cx="0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487" name="Text Box 34"/>
          <p:cNvSpPr txBox="1">
            <a:spLocks noChangeArrowheads="1"/>
          </p:cNvSpPr>
          <p:nvPr/>
        </p:nvSpPr>
        <p:spPr bwMode="auto">
          <a:xfrm>
            <a:off x="8459788" y="5807075"/>
            <a:ext cx="5762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>
                <a:solidFill>
                  <a:schemeClr val="tx1"/>
                </a:solidFill>
              </a:rPr>
              <a:t>2010</a:t>
            </a:r>
          </a:p>
        </p:txBody>
      </p:sp>
      <p:sp>
        <p:nvSpPr>
          <p:cNvPr id="19488" name="Line 49"/>
          <p:cNvSpPr>
            <a:spLocks noChangeShapeType="1"/>
          </p:cNvSpPr>
          <p:nvPr/>
        </p:nvSpPr>
        <p:spPr bwMode="auto">
          <a:xfrm>
            <a:off x="323850" y="5946775"/>
            <a:ext cx="8061325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Aims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dirty="0" smtClean="0"/>
              <a:t>Syntax:</a:t>
            </a:r>
            <a:r>
              <a:rPr lang="en-US" dirty="0" smtClean="0"/>
              <a:t> To show you how the syntax of a programming language can be formalized.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Concepts:</a:t>
            </a:r>
            <a:r>
              <a:rPr lang="en-US" dirty="0" smtClean="0"/>
              <a:t> To provide a conceptual framework that will enable you to understand familiar programming languages more deeply and learn new languages more efficiently.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Implementation:</a:t>
            </a:r>
            <a:r>
              <a:rPr lang="en-US" dirty="0" smtClean="0"/>
              <a:t> To explain the functions of compilers and interpreters, how they interact, how they work, and how they can be constructed using suitable </a:t>
            </a:r>
            <a:r>
              <a:rPr lang="en-US" smtClean="0"/>
              <a:t>tools.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Prerequisites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Knowledge and experience of Java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essential.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Knowledge and experience of other programming languages such as Python and C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highly desirable.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Understanding of elementary discrete mathematics, particularly sets and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highly desirable.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Contents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36575" indent="-536575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4305300" algn="l"/>
              </a:tabLst>
            </a:pPr>
            <a:r>
              <a:rPr lang="en-US" dirty="0" smtClean="0"/>
              <a:t>Syntax	</a:t>
            </a:r>
            <a:r>
              <a:rPr lang="en-US" sz="2000" dirty="0" smtClean="0"/>
              <a:t>(wk1)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4305300" algn="l"/>
              </a:tabLst>
            </a:pPr>
            <a:r>
              <a:rPr lang="en-US" dirty="0" smtClean="0"/>
              <a:t>Values and types	</a:t>
            </a:r>
            <a:r>
              <a:rPr lang="en-US" sz="2000" dirty="0"/>
              <a:t>(</a:t>
            </a:r>
            <a:r>
              <a:rPr lang="en-US" sz="2000" dirty="0" smtClean="0"/>
              <a:t>wk2)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4305300" algn="l"/>
              </a:tabLst>
            </a:pPr>
            <a:r>
              <a:rPr lang="en-US" dirty="0" smtClean="0"/>
              <a:t>Compilers and interpreters	</a:t>
            </a:r>
            <a:r>
              <a:rPr lang="en-US" sz="2000" dirty="0"/>
              <a:t>(</a:t>
            </a:r>
            <a:r>
              <a:rPr lang="en-US" sz="2000" dirty="0" smtClean="0"/>
              <a:t>wk3)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4"/>
              <a:tabLst>
                <a:tab pos="4305300" algn="l"/>
              </a:tabLst>
            </a:pPr>
            <a:r>
              <a:rPr lang="en-US" dirty="0" smtClean="0"/>
              <a:t>Interpretation	</a:t>
            </a:r>
            <a:r>
              <a:rPr lang="en-US" sz="2000" dirty="0" smtClean="0"/>
              <a:t>(wk4)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4"/>
              <a:tabLst>
                <a:tab pos="4305300" algn="l"/>
              </a:tabLst>
            </a:pPr>
            <a:r>
              <a:rPr lang="en-US" dirty="0" smtClean="0"/>
              <a:t>Compilation	</a:t>
            </a:r>
            <a:r>
              <a:rPr lang="en-US" sz="2000" dirty="0" smtClean="0"/>
              <a:t>(wk4)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4"/>
              <a:tabLst>
                <a:tab pos="4305300" algn="l"/>
              </a:tabLst>
            </a:pPr>
            <a:r>
              <a:rPr lang="en-US" dirty="0" smtClean="0"/>
              <a:t>Syntactic analysis	</a:t>
            </a:r>
            <a:r>
              <a:rPr lang="en-US" sz="2000" dirty="0" smtClean="0"/>
              <a:t>(wk5)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4"/>
              <a:tabLst>
                <a:tab pos="4305300" algn="l"/>
              </a:tabLst>
            </a:pPr>
            <a:r>
              <a:rPr lang="en-US" dirty="0" smtClean="0"/>
              <a:t>Contextual analysis	</a:t>
            </a:r>
            <a:r>
              <a:rPr lang="en-US" sz="2000" dirty="0" smtClean="0"/>
              <a:t>(wk6)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4"/>
              <a:tabLst>
                <a:tab pos="4305300" algn="l"/>
              </a:tabLst>
            </a:pPr>
            <a:r>
              <a:rPr lang="en-US" dirty="0" smtClean="0"/>
              <a:t>VM code generation	</a:t>
            </a:r>
            <a:r>
              <a:rPr lang="en-US" sz="2000" dirty="0" smtClean="0"/>
              <a:t>(wk7)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4305300" algn="l"/>
              </a:tabLst>
            </a:pP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6804248" y="1773238"/>
            <a:ext cx="2088232" cy="3888010"/>
            <a:chOff x="6732240" y="1773238"/>
            <a:chExt cx="2088232" cy="3888010"/>
          </a:xfrm>
        </p:grpSpPr>
        <p:sp>
          <p:nvSpPr>
            <p:cNvPr id="6148" name="Right Brace 3"/>
            <p:cNvSpPr>
              <a:spLocks/>
            </p:cNvSpPr>
            <p:nvPr/>
          </p:nvSpPr>
          <p:spPr bwMode="auto">
            <a:xfrm>
              <a:off x="6732240" y="2276475"/>
              <a:ext cx="215676" cy="360437"/>
            </a:xfrm>
            <a:prstGeom prst="rightBrace">
              <a:avLst>
                <a:gd name="adj1" fmla="val 8330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TextBox 4"/>
            <p:cNvSpPr txBox="1">
              <a:spLocks noChangeArrowheads="1"/>
            </p:cNvSpPr>
            <p:nvPr/>
          </p:nvSpPr>
          <p:spPr bwMode="auto">
            <a:xfrm>
              <a:off x="7020496" y="2329135"/>
              <a:ext cx="1223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/>
                <a:t>Concepts</a:t>
              </a:r>
              <a:endParaRPr lang="en-GB" sz="1600" dirty="0"/>
            </a:p>
          </p:txBody>
        </p:sp>
        <p:sp>
          <p:nvSpPr>
            <p:cNvPr id="6150" name="TextBox 5"/>
            <p:cNvSpPr txBox="1">
              <a:spLocks noChangeArrowheads="1"/>
            </p:cNvSpPr>
            <p:nvPr/>
          </p:nvSpPr>
          <p:spPr bwMode="auto">
            <a:xfrm>
              <a:off x="7020496" y="1814760"/>
              <a:ext cx="1223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/>
                <a:t>Syntax</a:t>
              </a:r>
              <a:endParaRPr lang="en-GB" sz="1600" dirty="0"/>
            </a:p>
          </p:txBody>
        </p:sp>
        <p:sp>
          <p:nvSpPr>
            <p:cNvPr id="6151" name="Right Brace 6"/>
            <p:cNvSpPr>
              <a:spLocks/>
            </p:cNvSpPr>
            <p:nvPr/>
          </p:nvSpPr>
          <p:spPr bwMode="auto">
            <a:xfrm>
              <a:off x="6732240" y="1773238"/>
              <a:ext cx="215900" cy="360362"/>
            </a:xfrm>
            <a:prstGeom prst="rightBrace">
              <a:avLst>
                <a:gd name="adj1" fmla="val 8346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Right Brace 3"/>
            <p:cNvSpPr>
              <a:spLocks/>
            </p:cNvSpPr>
            <p:nvPr/>
          </p:nvSpPr>
          <p:spPr bwMode="auto">
            <a:xfrm>
              <a:off x="6732240" y="2780928"/>
              <a:ext cx="216248" cy="288032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TextBox 4"/>
            <p:cNvSpPr txBox="1">
              <a:spLocks noChangeArrowheads="1"/>
            </p:cNvSpPr>
            <p:nvPr/>
          </p:nvSpPr>
          <p:spPr bwMode="auto">
            <a:xfrm>
              <a:off x="7020496" y="4077072"/>
              <a:ext cx="17999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 smtClean="0"/>
                <a:t>Implementation</a:t>
              </a:r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Contents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36575" indent="-536575" eaLnBrk="1" hangingPunct="1">
              <a:lnSpc>
                <a:spcPct val="90000"/>
              </a:lnSpc>
              <a:buFont typeface="+mj-lt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Variables and lifetime	</a:t>
            </a:r>
            <a:r>
              <a:rPr lang="en-US" sz="2000" dirty="0" smtClean="0"/>
              <a:t>(wk8)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Bindings and scope	</a:t>
            </a:r>
            <a:r>
              <a:rPr lang="en-US" sz="2000" dirty="0" smtClean="0"/>
              <a:t>(wk8)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Procedural abstraction	</a:t>
            </a:r>
            <a:r>
              <a:rPr lang="en-US" sz="2000" dirty="0" smtClean="0"/>
              <a:t>(wk9)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Data abstraction	</a:t>
            </a:r>
            <a:r>
              <a:rPr lang="en-US" sz="2000" dirty="0" smtClean="0"/>
              <a:t>(wk9)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Generic abstraction	</a:t>
            </a:r>
            <a:r>
              <a:rPr lang="en-US" sz="2000" dirty="0" smtClean="0"/>
              <a:t>(wk9)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Run-time organization	</a:t>
            </a:r>
            <a:r>
              <a:rPr lang="en-US" sz="2000" dirty="0" smtClean="0"/>
              <a:t>(wk10)</a:t>
            </a:r>
            <a:endParaRPr lang="en-US" dirty="0" smtClean="0"/>
          </a:p>
          <a:p>
            <a:pPr marL="536575" indent="-536575" eaLnBrk="1" hangingPunct="1">
              <a:lnSpc>
                <a:spcPct val="90000"/>
              </a:lnSpc>
              <a:buFont typeface="Arial" charset="0"/>
              <a:buAutoNum type="arabicPeriod" startAt="9"/>
              <a:tabLst>
                <a:tab pos="4308475" algn="l"/>
              </a:tabLst>
            </a:pPr>
            <a:r>
              <a:rPr lang="en-US" dirty="0" smtClean="0"/>
              <a:t>Native code generation	</a:t>
            </a:r>
            <a:r>
              <a:rPr lang="en-US" sz="2000" dirty="0" smtClean="0"/>
              <a:t>(wk10)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804249" y="1772816"/>
            <a:ext cx="2088231" cy="3384376"/>
            <a:chOff x="6732240" y="1772816"/>
            <a:chExt cx="2088231" cy="3384376"/>
          </a:xfrm>
        </p:grpSpPr>
        <p:sp>
          <p:nvSpPr>
            <p:cNvPr id="7172" name="Right Brace 3"/>
            <p:cNvSpPr>
              <a:spLocks/>
            </p:cNvSpPr>
            <p:nvPr/>
          </p:nvSpPr>
          <p:spPr bwMode="auto">
            <a:xfrm>
              <a:off x="6732240" y="1772816"/>
              <a:ext cx="216248" cy="2303711"/>
            </a:xfrm>
            <a:prstGeom prst="rightBrace">
              <a:avLst>
                <a:gd name="adj1" fmla="val 8308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TextBox 4"/>
            <p:cNvSpPr txBox="1">
              <a:spLocks noChangeArrowheads="1"/>
            </p:cNvSpPr>
            <p:nvPr/>
          </p:nvSpPr>
          <p:spPr bwMode="auto">
            <a:xfrm>
              <a:off x="7020495" y="2780928"/>
              <a:ext cx="1727200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dirty="0"/>
                <a:t>Concepts </a:t>
              </a:r>
              <a:r>
                <a:rPr lang="en-GB" sz="2000" i="1" dirty="0"/>
                <a:t>(continued)</a:t>
              </a:r>
              <a:endParaRPr lang="en-GB" sz="1600" dirty="0"/>
            </a:p>
          </p:txBody>
        </p:sp>
        <p:sp>
          <p:nvSpPr>
            <p:cNvPr id="7174" name="Right Brace 3"/>
            <p:cNvSpPr>
              <a:spLocks/>
            </p:cNvSpPr>
            <p:nvPr/>
          </p:nvSpPr>
          <p:spPr bwMode="auto">
            <a:xfrm>
              <a:off x="6732240" y="4332784"/>
              <a:ext cx="215900" cy="792162"/>
            </a:xfrm>
            <a:prstGeom prst="rightBrace">
              <a:avLst>
                <a:gd name="adj1" fmla="val 8323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TextBox 4"/>
            <p:cNvSpPr txBox="1">
              <a:spLocks noChangeArrowheads="1"/>
            </p:cNvSpPr>
            <p:nvPr/>
          </p:nvSpPr>
          <p:spPr bwMode="auto">
            <a:xfrm>
              <a:off x="7020495" y="4541639"/>
              <a:ext cx="179997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 smtClean="0"/>
                <a:t>Implementation </a:t>
              </a:r>
              <a:r>
                <a:rPr lang="en-GB" sz="2000" i="1" dirty="0"/>
                <a:t>(</a:t>
              </a:r>
              <a:r>
                <a:rPr lang="en-GB" sz="2000" i="1" dirty="0" smtClean="0"/>
                <a:t>continued</a:t>
              </a:r>
              <a:r>
                <a:rPr lang="en-GB" sz="2000" i="1" dirty="0"/>
                <a:t>)</a:t>
              </a:r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Coursework and assessment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Tutorial exercises (self-assessed)</a:t>
            </a:r>
          </a:p>
          <a:p>
            <a:pPr eaLnBrk="1" hangingPunct="1"/>
            <a:r>
              <a:rPr lang="en-GB" smtClean="0"/>
              <a:t>C</a:t>
            </a:r>
            <a:r>
              <a:rPr lang="en-US" smtClean="0"/>
              <a:t>oursework assignment (summative, </a:t>
            </a:r>
            <a:r>
              <a:rPr lang="en-US" b="1" smtClean="0"/>
              <a:t>20%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/>
              <a:t>extensions to a small compiler, </a:t>
            </a:r>
            <a:br>
              <a:rPr lang="en-US" smtClean="0"/>
            </a:br>
            <a:r>
              <a:rPr lang="en-US" smtClean="0"/>
              <a:t>using a compiler generation tool</a:t>
            </a:r>
            <a:endParaRPr lang="en-GB" smtClean="0"/>
          </a:p>
          <a:p>
            <a:pPr eaLnBrk="1" hangingPunct="1"/>
            <a:r>
              <a:rPr lang="en-US" smtClean="0"/>
              <a:t>Examination (summative, </a:t>
            </a:r>
            <a:r>
              <a:rPr lang="en-US" b="1" smtClean="0"/>
              <a:t>80%</a:t>
            </a:r>
            <a:r>
              <a:rPr lang="en-US" smtClean="0"/>
              <a:t>)</a:t>
            </a:r>
          </a:p>
          <a:p>
            <a:pPr lvl="1" eaLnBrk="1" hangingPunct="1"/>
            <a:r>
              <a:rPr lang="en-GB" smtClean="0"/>
              <a:t>syntax (10 marks)</a:t>
            </a:r>
          </a:p>
          <a:p>
            <a:pPr lvl="1" eaLnBrk="1" hangingPunct="1"/>
            <a:r>
              <a:rPr lang="en-GB" smtClean="0"/>
              <a:t>concepts (20 marks)</a:t>
            </a:r>
            <a:endParaRPr lang="en-US" smtClean="0"/>
          </a:p>
          <a:p>
            <a:pPr lvl="1" eaLnBrk="1" hangingPunct="1"/>
            <a:r>
              <a:rPr lang="en-GB" smtClean="0"/>
              <a:t>implementation (30 marks)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Programming languages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4392612" cy="4621212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In this course we study </a:t>
            </a:r>
            <a:r>
              <a:rPr lang="en-US" b="1" dirty="0" smtClean="0"/>
              <a:t>programming languages</a:t>
            </a:r>
            <a:r>
              <a:rPr lang="en-US" dirty="0" smtClean="0"/>
              <a:t> (</a:t>
            </a:r>
            <a:r>
              <a:rPr lang="en-US" b="1" dirty="0" smtClean="0"/>
              <a:t>PLs</a:t>
            </a:r>
            <a:r>
              <a:rPr lang="en-US" dirty="0" smtClean="0"/>
              <a:t>).</a:t>
            </a:r>
          </a:p>
          <a:p>
            <a:pPr eaLnBrk="1" hangingPunct="1"/>
            <a:r>
              <a:rPr lang="en-US" dirty="0" smtClean="0"/>
              <a:t>Each PL has its own </a:t>
            </a:r>
            <a:r>
              <a:rPr lang="en-US" i="1" dirty="0" smtClean="0"/>
              <a:t>syntax</a:t>
            </a:r>
            <a:r>
              <a:rPr lang="en-US" dirty="0" smtClean="0"/>
              <a:t> and </a:t>
            </a:r>
            <a:r>
              <a:rPr lang="en-US" i="1" dirty="0" smtClean="0"/>
              <a:t>semantics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PLs must be </a:t>
            </a:r>
            <a:r>
              <a:rPr lang="en-US" i="1" dirty="0" smtClean="0"/>
              <a:t>expressive</a:t>
            </a:r>
            <a:r>
              <a:rPr lang="en-US" dirty="0" smtClean="0"/>
              <a:t> enough to express all computations.</a:t>
            </a:r>
          </a:p>
          <a:p>
            <a:pPr eaLnBrk="1" hangingPunct="1"/>
            <a:r>
              <a:rPr lang="en-US" dirty="0" smtClean="0"/>
              <a:t>Computing scientists can </a:t>
            </a:r>
            <a:r>
              <a:rPr lang="en-US" i="1" dirty="0" smtClean="0"/>
              <a:t>design</a:t>
            </a:r>
            <a:r>
              <a:rPr lang="en-US" dirty="0" smtClean="0"/>
              <a:t>, </a:t>
            </a:r>
            <a:r>
              <a:rPr lang="en-US" i="1" dirty="0" smtClean="0"/>
              <a:t>specify</a:t>
            </a:r>
            <a:r>
              <a:rPr lang="en-US" dirty="0" smtClean="0"/>
              <a:t>, and </a:t>
            </a:r>
            <a:r>
              <a:rPr lang="en-US" i="1" dirty="0" smtClean="0"/>
              <a:t>implement</a:t>
            </a:r>
            <a:r>
              <a:rPr lang="en-US" dirty="0" smtClean="0"/>
              <a:t> new </a:t>
            </a:r>
            <a:r>
              <a:rPr lang="en-US" dirty="0" err="1" smtClean="0"/>
              <a:t>PLs.</a:t>
            </a:r>
            <a:endParaRPr lang="en-US" dirty="0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1916113"/>
            <a:ext cx="1944688" cy="4033837"/>
            <a:chOff x="6803999" y="1916832"/>
            <a:chExt cx="1944714" cy="4032448"/>
          </a:xfrm>
        </p:grpSpPr>
        <p:sp>
          <p:nvSpPr>
            <p:cNvPr id="9221" name="AutoShape 4"/>
            <p:cNvSpPr>
              <a:spLocks/>
            </p:cNvSpPr>
            <p:nvPr/>
          </p:nvSpPr>
          <p:spPr bwMode="auto">
            <a:xfrm>
              <a:off x="6804248" y="1916832"/>
              <a:ext cx="1944465" cy="1008112"/>
            </a:xfrm>
            <a:prstGeom prst="callout1">
              <a:avLst>
                <a:gd name="adj1" fmla="val 42481"/>
                <a:gd name="adj2" fmla="val -3639"/>
                <a:gd name="adj3" fmla="val 41759"/>
                <a:gd name="adj4" fmla="val -47421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/>
                <a:t>in much the same way as linguists study natural languages (NLs)</a:t>
              </a:r>
            </a:p>
          </p:txBody>
        </p:sp>
        <p:sp>
          <p:nvSpPr>
            <p:cNvPr id="9222" name="AutoShape 4"/>
            <p:cNvSpPr>
              <a:spLocks/>
            </p:cNvSpPr>
            <p:nvPr/>
          </p:nvSpPr>
          <p:spPr bwMode="auto">
            <a:xfrm>
              <a:off x="6803999" y="3356864"/>
              <a:ext cx="1944465" cy="288284"/>
            </a:xfrm>
            <a:prstGeom prst="callout1">
              <a:avLst>
                <a:gd name="adj1" fmla="val 22713"/>
                <a:gd name="adj2" fmla="val -6051"/>
                <a:gd name="adj3" fmla="val 17173"/>
                <a:gd name="adj4" fmla="val -4589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/>
                <a:t>like an NL</a:t>
              </a:r>
            </a:p>
          </p:txBody>
        </p:sp>
        <p:sp>
          <p:nvSpPr>
            <p:cNvPr id="9223" name="AutoShape 4"/>
            <p:cNvSpPr>
              <a:spLocks/>
            </p:cNvSpPr>
            <p:nvPr/>
          </p:nvSpPr>
          <p:spPr bwMode="auto">
            <a:xfrm>
              <a:off x="6804250" y="4004534"/>
              <a:ext cx="1944463" cy="720362"/>
            </a:xfrm>
            <a:prstGeom prst="callout1">
              <a:avLst>
                <a:gd name="adj1" fmla="val 45495"/>
                <a:gd name="adj2" fmla="val -6051"/>
                <a:gd name="adj3" fmla="val 43748"/>
                <a:gd name="adj4" fmla="val -6876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 smtClean="0"/>
                <a:t>but much </a:t>
              </a:r>
              <a:r>
                <a:rPr lang="en-US" dirty="0"/>
                <a:t>less expressive than NLs</a:t>
              </a:r>
            </a:p>
          </p:txBody>
        </p:sp>
        <p:sp>
          <p:nvSpPr>
            <p:cNvPr id="9224" name="AutoShape 4"/>
            <p:cNvSpPr>
              <a:spLocks/>
            </p:cNvSpPr>
            <p:nvPr/>
          </p:nvSpPr>
          <p:spPr bwMode="auto">
            <a:xfrm>
              <a:off x="6804248" y="5013176"/>
              <a:ext cx="1944216" cy="936104"/>
            </a:xfrm>
            <a:prstGeom prst="callout1">
              <a:avLst>
                <a:gd name="adj1" fmla="val 45255"/>
                <a:gd name="adj2" fmla="val -5449"/>
                <a:gd name="adj3" fmla="val 45620"/>
                <a:gd name="adj4" fmla="val -6081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/>
                <a:t>whereas linguists are limited to studying </a:t>
              </a:r>
              <a:r>
                <a:rPr lang="en-US" i="1" dirty="0"/>
                <a:t>existing</a:t>
              </a:r>
              <a:r>
                <a:rPr lang="en-US" dirty="0"/>
                <a:t> NLs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 programming language?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PL must be </a:t>
            </a:r>
            <a:r>
              <a:rPr lang="en-US" b="1" dirty="0" smtClean="0"/>
              <a:t>universal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–</a:t>
            </a:r>
            <a:r>
              <a:rPr lang="en-US" dirty="0" smtClean="0"/>
              <a:t> capable of expressing any computation.</a:t>
            </a:r>
          </a:p>
          <a:p>
            <a:pPr lvl="1" eaLnBrk="1" hangingPunct="1"/>
            <a:r>
              <a:rPr lang="en-US" dirty="0" smtClean="0"/>
              <a:t>A language without iteration or recursion would not be universal.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i="1" dirty="0" smtClean="0"/>
              <a:t>lambda calculus</a:t>
            </a:r>
            <a:r>
              <a:rPr lang="en-US" dirty="0" smtClean="0"/>
              <a:t> – a language of recursive functions and nothing else – is universal.</a:t>
            </a:r>
          </a:p>
          <a:p>
            <a:pPr eaLnBrk="1" hangingPunct="1"/>
            <a:r>
              <a:rPr lang="en-US" dirty="0" smtClean="0"/>
              <a:t>A PL should be reasonably </a:t>
            </a:r>
            <a:r>
              <a:rPr lang="en-US" b="1" dirty="0" smtClean="0"/>
              <a:t>natural</a:t>
            </a:r>
            <a:r>
              <a:rPr lang="en-US" dirty="0" smtClean="0"/>
              <a:t> for expressing computations in its intended area.</a:t>
            </a:r>
          </a:p>
          <a:p>
            <a:pPr lvl="1" eaLnBrk="1" hangingPunct="1"/>
            <a:r>
              <a:rPr lang="en-GB" dirty="0" smtClean="0"/>
              <a:t>C is natural for systems programming.</a:t>
            </a:r>
          </a:p>
          <a:p>
            <a:pPr lvl="1" eaLnBrk="1" hangingPunct="1"/>
            <a:r>
              <a:rPr lang="en-GB" dirty="0" smtClean="0"/>
              <a:t>Java is natural for applications.</a:t>
            </a:r>
          </a:p>
          <a:p>
            <a:pPr lvl="1" eaLnBrk="1" hangingPunct="1"/>
            <a:r>
              <a:rPr lang="en-GB" dirty="0" smtClean="0"/>
              <a:t>Python is natural for scripting.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 programming language?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PL must be </a:t>
            </a:r>
            <a:r>
              <a:rPr lang="en-US" b="1" dirty="0" smtClean="0"/>
              <a:t>implementable</a:t>
            </a:r>
            <a:r>
              <a:rPr lang="en-US" dirty="0"/>
              <a:t>:</a:t>
            </a:r>
            <a:endParaRPr lang="en-US" dirty="0" smtClean="0"/>
          </a:p>
          <a:p>
            <a:pPr lvl="1" eaLnBrk="1" hangingPunct="1"/>
            <a:r>
              <a:rPr lang="en-US" dirty="0" smtClean="0"/>
              <a:t>it must be possible to run every program in that PL on a computer</a:t>
            </a:r>
          </a:p>
          <a:p>
            <a:pPr lvl="1" eaLnBrk="1" hangingPunct="1"/>
            <a:r>
              <a:rPr lang="en-US" dirty="0" smtClean="0"/>
              <a:t>as long as the computer has enough memory.</a:t>
            </a:r>
          </a:p>
          <a:p>
            <a:pPr eaLnBrk="1" hangingPunct="1"/>
            <a:r>
              <a:rPr lang="en-US" dirty="0" smtClean="0"/>
              <a:t>A PL should be capable of reasonably </a:t>
            </a:r>
            <a:r>
              <a:rPr lang="en-US" b="1" dirty="0" smtClean="0"/>
              <a:t>efficient</a:t>
            </a:r>
            <a:r>
              <a:rPr lang="en-US" dirty="0" smtClean="0"/>
              <a:t> implementation.</a:t>
            </a:r>
          </a:p>
          <a:p>
            <a:pPr lvl="1" eaLnBrk="1" hangingPunct="1"/>
            <a:r>
              <a:rPr lang="en-GB" dirty="0" smtClean="0"/>
              <a:t>Running a program should not require an unreasonable amount of time or memory.</a:t>
            </a:r>
          </a:p>
          <a:p>
            <a:pPr lvl="1" eaLnBrk="1" hangingPunct="1"/>
            <a:r>
              <a:rPr lang="en-GB" dirty="0" smtClean="0"/>
              <a:t>What is reasonable depends on the context. E.g., Python is slow, but acceptable for scripting applications; it would not be acceptable for systems.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866</TotalTime>
  <Words>782</Words>
  <Application>Microsoft Office PowerPoint</Application>
  <PresentationFormat>On-screen Show (4:3)</PresentationFormat>
  <Paragraphs>155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University of Glasgow template - Sept 2007</vt:lpstr>
      <vt:lpstr>Programming Languages 3</vt:lpstr>
      <vt:lpstr>Aims</vt:lpstr>
      <vt:lpstr>Prerequisites</vt:lpstr>
      <vt:lpstr>Contents (1)</vt:lpstr>
      <vt:lpstr>Contents (2)</vt:lpstr>
      <vt:lpstr>Coursework and assessment</vt:lpstr>
      <vt:lpstr>Programming languages</vt:lpstr>
      <vt:lpstr>What is a programming language? (1)</vt:lpstr>
      <vt:lpstr>What is a programming language? (2)</vt:lpstr>
      <vt:lpstr>Syntax and semantics</vt:lpstr>
      <vt:lpstr>Design concepts (1)</vt:lpstr>
      <vt:lpstr>Design concepts (2)</vt:lpstr>
      <vt:lpstr>Implementation</vt:lpstr>
      <vt:lpstr>Reading (1)</vt:lpstr>
      <vt:lpstr>Reading (2)</vt:lpstr>
      <vt:lpstr>History of programming languages (1)</vt:lpstr>
      <vt:lpstr>History of programming languages (2)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104</cp:revision>
  <dcterms:created xsi:type="dcterms:W3CDTF">2007-09-18T17:05:57Z</dcterms:created>
  <dcterms:modified xsi:type="dcterms:W3CDTF">2013-10-01T09:30:12Z</dcterms:modified>
</cp:coreProperties>
</file>