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26" r:id="rId2"/>
    <p:sldId id="330" r:id="rId3"/>
    <p:sldId id="324" r:id="rId4"/>
    <p:sldId id="258" r:id="rId5"/>
    <p:sldId id="261" r:id="rId6"/>
    <p:sldId id="272" r:id="rId7"/>
    <p:sldId id="275" r:id="rId8"/>
    <p:sldId id="274" r:id="rId9"/>
    <p:sldId id="271" r:id="rId10"/>
    <p:sldId id="318" r:id="rId11"/>
    <p:sldId id="277" r:id="rId12"/>
    <p:sldId id="273" r:id="rId13"/>
    <p:sldId id="331" r:id="rId14"/>
    <p:sldId id="264" r:id="rId15"/>
    <p:sldId id="282" r:id="rId16"/>
    <p:sldId id="339" r:id="rId17"/>
    <p:sldId id="340" r:id="rId18"/>
    <p:sldId id="281" r:id="rId19"/>
    <p:sldId id="263" r:id="rId20"/>
    <p:sldId id="260" r:id="rId21"/>
    <p:sldId id="287" r:id="rId22"/>
    <p:sldId id="288" r:id="rId23"/>
    <p:sldId id="285" r:id="rId24"/>
    <p:sldId id="286" r:id="rId25"/>
    <p:sldId id="266" r:id="rId26"/>
    <p:sldId id="309" r:id="rId27"/>
    <p:sldId id="267" r:id="rId28"/>
    <p:sldId id="268" r:id="rId29"/>
    <p:sldId id="290" r:id="rId30"/>
    <p:sldId id="269" r:id="rId31"/>
    <p:sldId id="306" r:id="rId32"/>
    <p:sldId id="293" r:id="rId33"/>
    <p:sldId id="294" r:id="rId34"/>
    <p:sldId id="295" r:id="rId35"/>
    <p:sldId id="296" r:id="rId36"/>
    <p:sldId id="327" r:id="rId37"/>
    <p:sldId id="297" r:id="rId38"/>
    <p:sldId id="329" r:id="rId39"/>
    <p:sldId id="338" r:id="rId40"/>
    <p:sldId id="307" r:id="rId41"/>
    <p:sldId id="337" r:id="rId42"/>
    <p:sldId id="308" r:id="rId43"/>
    <p:sldId id="300" r:id="rId44"/>
    <p:sldId id="301" r:id="rId45"/>
    <p:sldId id="316" r:id="rId46"/>
    <p:sldId id="303" r:id="rId47"/>
    <p:sldId id="310" r:id="rId48"/>
    <p:sldId id="313" r:id="rId49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6600"/>
    <a:srgbClr val="66FF33"/>
    <a:srgbClr val="FF0000"/>
    <a:srgbClr val="FFFF00"/>
    <a:srgbClr val="FFFF99"/>
    <a:srgbClr val="008000"/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85" d="100"/>
          <a:sy n="85" d="100"/>
        </p:scale>
        <p:origin x="-8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8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35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E581025-93E1-4051-8B51-818D2944E3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1-</a:t>
            </a:r>
            <a:fld id="{1C4DE5BE-7AF8-4B6E-9F54-AA11BF22FC43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FF00"/>
                </a:solidFill>
              </a:rPr>
              <a:t>1  Syntax</a:t>
            </a:r>
            <a:endParaRPr lang="en-GB" sz="360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Informal </a:t>
            </a:r>
            <a:r>
              <a:rPr lang="en-GB" i="1" dirty="0" err="1" smtClean="0"/>
              <a:t>vs</a:t>
            </a:r>
            <a:r>
              <a:rPr lang="en-GB" dirty="0" smtClean="0"/>
              <a:t> formal specification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Regular expressions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Backus </a:t>
            </a:r>
            <a:r>
              <a:rPr lang="en-GB" dirty="0" err="1" smtClean="0"/>
              <a:t>Naur</a:t>
            </a:r>
            <a:r>
              <a:rPr lang="en-GB" dirty="0" smtClean="0"/>
              <a:t> Form (BNF)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Extended Backus </a:t>
            </a:r>
            <a:r>
              <a:rPr lang="en-GB" dirty="0" err="1" smtClean="0"/>
              <a:t>Naur</a:t>
            </a:r>
            <a:r>
              <a:rPr lang="en-GB" dirty="0" smtClean="0"/>
              <a:t> Form (EBNF)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Case study: Calc syntax</a:t>
            </a: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87338" y="6416675"/>
            <a:ext cx="525621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endParaRPr lang="en-US" sz="20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 notation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>
              <a:tabLst>
                <a:tab pos="1787525" algn="l"/>
              </a:tabLst>
            </a:pPr>
            <a:r>
              <a:rPr lang="en-US" dirty="0" smtClean="0">
                <a:ea typeface="MS Mincho" pitchFamily="49" charset="-128"/>
              </a:rPr>
              <a:t>Additional RE notation:</a:t>
            </a:r>
          </a:p>
          <a:p>
            <a:pPr lvl="1" eaLnBrk="1" hangingPunct="1">
              <a:tabLst>
                <a:tab pos="1787525" algn="l"/>
              </a:tabLst>
            </a:pPr>
            <a:r>
              <a:rPr lang="en-US" i="1" dirty="0" smtClean="0">
                <a:ea typeface="MS Mincho" pitchFamily="49" charset="-128"/>
              </a:rPr>
              <a:t>RE </a:t>
            </a:r>
            <a:r>
              <a:rPr lang="en-US" sz="2400" baseline="30000" dirty="0" smtClean="0">
                <a:ea typeface="MS Mincho" pitchFamily="49" charset="-128"/>
              </a:rPr>
              <a:t>?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i="1" dirty="0" smtClean="0">
                <a:ea typeface="MS Mincho" pitchFamily="49" charset="-128"/>
              </a:rPr>
              <a:t>either</a:t>
            </a:r>
            <a:r>
              <a:rPr lang="en-US" dirty="0" smtClean="0">
                <a:ea typeface="MS Mincho" pitchFamily="49" charset="-128"/>
              </a:rPr>
              <a:t> the empty string </a:t>
            </a:r>
            <a:r>
              <a:rPr lang="en-US" i="1" dirty="0" smtClean="0">
                <a:ea typeface="MS Mincho" pitchFamily="49" charset="-128"/>
              </a:rPr>
              <a:t>or</a:t>
            </a:r>
            <a:r>
              <a:rPr lang="en-US" dirty="0" smtClean="0">
                <a:ea typeface="MS Mincho" pitchFamily="49" charset="-128"/>
              </a:rPr>
              <a:t> any string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matched by </a:t>
            </a:r>
            <a:r>
              <a:rPr lang="en-US" i="1" dirty="0" smtClean="0">
                <a:ea typeface="MS Mincho" pitchFamily="49" charset="-128"/>
              </a:rPr>
              <a:t>RE</a:t>
            </a:r>
            <a:endParaRPr lang="en-GB" dirty="0" smtClean="0">
              <a:ea typeface="MS Mincho" pitchFamily="49" charset="-128"/>
            </a:endParaRPr>
          </a:p>
          <a:p>
            <a:pPr lvl="1" eaLnBrk="1" hangingPunct="1">
              <a:tabLst>
                <a:tab pos="1787525" algn="l"/>
              </a:tabLst>
            </a:pPr>
            <a:r>
              <a:rPr lang="en-US" i="1" dirty="0" smtClean="0">
                <a:ea typeface="MS Mincho" pitchFamily="49" charset="-128"/>
              </a:rPr>
              <a:t>RE </a:t>
            </a:r>
            <a:r>
              <a:rPr lang="en-US" sz="2400" baseline="30000" dirty="0" smtClean="0">
                <a:latin typeface="Times New Roman" pitchFamily="18" charset="0"/>
                <a:ea typeface="MS Mincho" pitchFamily="49" charset="-128"/>
              </a:rPr>
              <a:t>+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dirty="0" smtClean="0">
                <a:ea typeface="MS Mincho" pitchFamily="49" charset="-128"/>
              </a:rPr>
              <a:t>the concatenation of </a:t>
            </a:r>
            <a:r>
              <a:rPr lang="en-US" i="1" dirty="0" smtClean="0">
                <a:ea typeface="MS Mincho" pitchFamily="49" charset="-128"/>
              </a:rPr>
              <a:t>one or more</a:t>
            </a:r>
            <a:r>
              <a:rPr lang="en-US" dirty="0" smtClean="0">
                <a:ea typeface="MS Mincho" pitchFamily="49" charset="-128"/>
              </a:rPr>
              <a:t>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strings, each of which is matched by </a:t>
            </a:r>
            <a:r>
              <a:rPr lang="en-US" i="1" dirty="0" smtClean="0">
                <a:ea typeface="MS Mincho" pitchFamily="49" charset="-128"/>
              </a:rPr>
              <a:t>RE</a:t>
            </a:r>
            <a:endParaRPr lang="en-GB" i="1" dirty="0" smtClean="0">
              <a:ea typeface="MS Mincho" pitchFamily="49" charset="-128"/>
            </a:endParaRPr>
          </a:p>
          <a:p>
            <a:pPr eaLnBrk="1" hangingPunct="1">
              <a:tabLst>
                <a:tab pos="1787525" algn="l"/>
              </a:tabLst>
            </a:pPr>
            <a:r>
              <a:rPr lang="en-US" dirty="0" smtClean="0">
                <a:ea typeface="MS Mincho" pitchFamily="49" charset="-128"/>
              </a:rPr>
              <a:t>These additional forms are useful but not essential. They can be expanded into basic RE notation:</a:t>
            </a:r>
          </a:p>
          <a:p>
            <a:pPr lvl="1" eaLnBrk="1" hangingPunct="1">
              <a:buFontTx/>
              <a:buNone/>
              <a:tabLst>
                <a:tab pos="1169988" algn="l"/>
              </a:tabLst>
            </a:pPr>
            <a:r>
              <a:rPr lang="en-US" i="1" dirty="0" smtClean="0">
                <a:ea typeface="MS Mincho" pitchFamily="49" charset="-128"/>
              </a:rPr>
              <a:t>RE </a:t>
            </a:r>
            <a:r>
              <a:rPr lang="en-US" sz="2400" baseline="30000" dirty="0" smtClean="0">
                <a:latin typeface="Times New Roman" pitchFamily="18" charset="0"/>
                <a:ea typeface="MS Mincho" pitchFamily="49" charset="-128"/>
              </a:rPr>
              <a:t>?</a:t>
            </a:r>
            <a:r>
              <a:rPr lang="en-GB" dirty="0" smtClean="0">
                <a:ea typeface="MS Mincho" pitchFamily="49" charset="-128"/>
              </a:rPr>
              <a:t>	=  </a:t>
            </a:r>
            <a:r>
              <a:rPr lang="en-GB" i="1" dirty="0" smtClean="0">
                <a:ea typeface="MS Mincho" pitchFamily="49" charset="-128"/>
              </a:rPr>
              <a:t>RE</a:t>
            </a:r>
            <a:r>
              <a:rPr lang="en-GB" dirty="0" smtClean="0">
                <a:ea typeface="MS Mincho" pitchFamily="49" charset="-128"/>
              </a:rPr>
              <a:t> | ‘’</a:t>
            </a:r>
          </a:p>
          <a:p>
            <a:pPr lvl="1" eaLnBrk="1" hangingPunct="1">
              <a:buFontTx/>
              <a:buNone/>
              <a:tabLst>
                <a:tab pos="1169988" algn="l"/>
              </a:tabLst>
            </a:pPr>
            <a:r>
              <a:rPr lang="en-US" i="1" dirty="0" smtClean="0">
                <a:ea typeface="MS Mincho" pitchFamily="49" charset="-128"/>
              </a:rPr>
              <a:t>RE </a:t>
            </a:r>
            <a:r>
              <a:rPr lang="en-US" sz="2400" baseline="30000" dirty="0" smtClean="0">
                <a:latin typeface="Times New Roman" pitchFamily="18" charset="0"/>
                <a:ea typeface="MS Mincho" pitchFamily="49" charset="-128"/>
              </a:rPr>
              <a:t>+</a:t>
            </a:r>
            <a:r>
              <a:rPr lang="en-GB" dirty="0" smtClean="0">
                <a:ea typeface="MS Mincho" pitchFamily="49" charset="-128"/>
              </a:rPr>
              <a:t>	=  </a:t>
            </a:r>
            <a:r>
              <a:rPr lang="en-GB" i="1" dirty="0" smtClean="0">
                <a:ea typeface="MS Mincho" pitchFamily="49" charset="-128"/>
              </a:rPr>
              <a:t>RE</a:t>
            </a:r>
            <a:r>
              <a:rPr lang="en-GB" dirty="0" smtClean="0">
                <a:ea typeface="MS Mincho" pitchFamily="49" charset="-128"/>
              </a:rPr>
              <a:t> </a:t>
            </a:r>
            <a:r>
              <a:rPr lang="en-GB" i="1" dirty="0" err="1" smtClean="0">
                <a:ea typeface="MS Mincho" pitchFamily="49" charset="-128"/>
              </a:rPr>
              <a:t>RE</a:t>
            </a:r>
            <a:r>
              <a:rPr lang="en-GB" dirty="0" smtClean="0">
                <a:latin typeface="Times New Roman" pitchFamily="18" charset="0"/>
                <a:ea typeface="MS Mincho" pitchFamily="49" charset="-128"/>
              </a:rPr>
              <a:t>*</a:t>
            </a:r>
            <a:endParaRPr lang="en-GB" dirty="0" smtClean="0"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lexicon </a:t>
            </a:r>
            <a:r>
              <a:rPr lang="en-GB" i="1" smtClean="0"/>
              <a:t>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Calc identifier consists of a single lower-case letter.</a:t>
            </a:r>
          </a:p>
          <a:p>
            <a:pPr eaLnBrk="1" hangingPunct="1"/>
            <a:r>
              <a:rPr lang="en-US" dirty="0" smtClean="0"/>
              <a:t>The syntax of such identifiers is specified by the RE: 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d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e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f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g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h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err="1" smtClean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dirty="0" smtClean="0">
                <a:ea typeface="MS Mincho" pitchFamily="49" charset="-128"/>
              </a:rPr>
              <a:t>’ |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j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k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l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n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o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q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r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</a:t>
            </a:r>
            <a:br>
              <a:rPr lang="en-US" dirty="0" smtClean="0"/>
            </a:b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u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v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w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x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y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z</a:t>
            </a:r>
            <a:r>
              <a:rPr lang="en-US" dirty="0" smtClean="0">
                <a:ea typeface="MS Mincho" pitchFamily="49" charset="-128"/>
              </a:rPr>
              <a:t>’</a:t>
            </a:r>
            <a:endParaRPr lang="en-US" baseline="30000" dirty="0" smtClean="0">
              <a:latin typeface="Times New Roman" pitchFamily="18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lexicon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Calc numeral consists of one or more decimal digits. E.g.: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5  13  2000000000</a:t>
            </a:r>
            <a:endParaRPr lang="en-US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en-US" dirty="0" smtClean="0"/>
              <a:t>The syntax of such numbers is specified by the RE: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(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0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1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2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3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4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5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6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7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8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9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)</a:t>
            </a:r>
            <a:r>
              <a:rPr lang="en-US" sz="2400" baseline="30000" dirty="0" smtClean="0"/>
              <a:t> </a:t>
            </a:r>
            <a:r>
              <a:rPr lang="en-US" sz="2400" baseline="30000" dirty="0" smtClean="0">
                <a:latin typeface="Times New Roman" pitchFamily="18" charset="0"/>
                <a:ea typeface="MS Mincho" pitchFamily="49" charset="-128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alphanumeric identifiers</a:t>
            </a:r>
            <a:endParaRPr lang="en-GB" i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Consider a PL in which an identifier consists of a sequence of one or more upper-case letters and digits, starting with a letter. E.g.: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X  A1  P2P  SOS</a:t>
            </a:r>
            <a:endParaRPr lang="en-US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en-US" dirty="0" smtClean="0"/>
              <a:t>The syntax of such identifiers is specified by RE: 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(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D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E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F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G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H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dirty="0" smtClean="0">
                <a:ea typeface="MS Mincho" pitchFamily="49" charset="-128"/>
              </a:rPr>
              <a:t>’ |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J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K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L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N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O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Q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R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U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V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W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X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Y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Z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D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E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F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G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H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dirty="0" smtClean="0">
                <a:ea typeface="MS Mincho" pitchFamily="49" charset="-128"/>
              </a:rPr>
              <a:t>’ |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J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K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L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N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O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Q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R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U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V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W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X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Y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Z</a:t>
            </a:r>
            <a:r>
              <a:rPr lang="en-US" dirty="0" smtClean="0">
                <a:ea typeface="MS Mincho" pitchFamily="49" charset="-128"/>
              </a:rPr>
              <a:t>’ |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0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1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2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3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4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5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6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7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8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US" dirty="0" smtClean="0"/>
              <a:t> | </a:t>
            </a:r>
            <a:r>
              <a:rPr lang="en-US" dirty="0" smtClean="0">
                <a:ea typeface="MS Mincho" pitchFamily="49" charset="-128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9</a:t>
            </a:r>
            <a:r>
              <a:rPr lang="en-US" dirty="0" smtClean="0">
                <a:ea typeface="MS Mincho" pitchFamily="49" charset="-128"/>
              </a:rPr>
              <a:t>’)*</a:t>
            </a:r>
            <a:endParaRPr lang="en-US" baseline="30000" dirty="0" smtClean="0">
              <a:latin typeface="Times New Roman" pitchFamily="18" charset="0"/>
              <a:ea typeface="MS Mincho" pitchFamily="49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308303" y="4041160"/>
            <a:ext cx="1764197" cy="2087610"/>
            <a:chOff x="7308303" y="4041160"/>
            <a:chExt cx="1764197" cy="2087610"/>
          </a:xfrm>
        </p:grpSpPr>
        <p:sp>
          <p:nvSpPr>
            <p:cNvPr id="6" name="Right Brace 3"/>
            <p:cNvSpPr>
              <a:spLocks/>
            </p:cNvSpPr>
            <p:nvPr/>
          </p:nvSpPr>
          <p:spPr bwMode="auto">
            <a:xfrm>
              <a:off x="7308328" y="4041160"/>
              <a:ext cx="216000" cy="828000"/>
            </a:xfrm>
            <a:prstGeom prst="rightBrace">
              <a:avLst>
                <a:gd name="adj1" fmla="val 8330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7596560" y="4273351"/>
              <a:ext cx="1223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2000" dirty="0" smtClean="0"/>
                <a:t>one letter</a:t>
              </a:r>
              <a:endParaRPr lang="en-GB" sz="1600" dirty="0"/>
            </a:p>
          </p:txBody>
        </p:sp>
        <p:sp>
          <p:nvSpPr>
            <p:cNvPr id="10" name="Right Brace 3"/>
            <p:cNvSpPr>
              <a:spLocks/>
            </p:cNvSpPr>
            <p:nvPr/>
          </p:nvSpPr>
          <p:spPr bwMode="auto">
            <a:xfrm>
              <a:off x="7308303" y="4940770"/>
              <a:ext cx="216000" cy="1188000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7596560" y="5061954"/>
              <a:ext cx="147594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2000" dirty="0" smtClean="0"/>
                <a:t>zero or more letters and digits</a:t>
              </a:r>
              <a:endParaRPr lang="en-GB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Application of REs: Unix shell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The Unix shell scripting language uses an </a:t>
            </a:r>
            <a:r>
              <a:rPr lang="en-US" i="1" dirty="0" smtClean="0">
                <a:ea typeface="MS Mincho" pitchFamily="49" charset="-128"/>
              </a:rPr>
              <a:t>ad hoc</a:t>
            </a:r>
            <a:r>
              <a:rPr lang="en-US" dirty="0" smtClean="0">
                <a:ea typeface="MS Mincho" pitchFamily="49" charset="-128"/>
              </a:rPr>
              <a:t> pattern-matching notation in which: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[</a:t>
            </a:r>
            <a:r>
              <a:rPr lang="en-US" dirty="0" smtClean="0">
                <a:ea typeface="MS Mincho" pitchFamily="49" charset="-128"/>
              </a:rPr>
              <a:t>…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]</a:t>
            </a:r>
            <a:r>
              <a:rPr lang="en-US" dirty="0" smtClean="0">
                <a:ea typeface="MS Mincho" pitchFamily="49" charset="-128"/>
              </a:rPr>
              <a:t>	matches any one of the enclosed characters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?</a:t>
            </a:r>
            <a:r>
              <a:rPr lang="en-US" dirty="0" smtClean="0">
                <a:ea typeface="MS Mincho" pitchFamily="49" charset="-128"/>
              </a:rPr>
              <a:t>	(on its own) matches any single character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*</a:t>
            </a:r>
            <a:r>
              <a:rPr lang="en-US" dirty="0" smtClean="0">
                <a:ea typeface="MS Mincho" pitchFamily="49" charset="-128"/>
              </a:rPr>
              <a:t>	(on its own) matches any string of 0 or more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characters.</a:t>
            </a:r>
          </a:p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This a </a:t>
            </a:r>
            <a:r>
              <a:rPr lang="en-US" i="1" dirty="0" smtClean="0">
                <a:ea typeface="MS Mincho" pitchFamily="49" charset="-128"/>
              </a:rPr>
              <a:t>restricted</a:t>
            </a:r>
            <a:r>
              <a:rPr lang="en-US" dirty="0" smtClean="0">
                <a:ea typeface="MS Mincho" pitchFamily="49" charset="-128"/>
              </a:rPr>
              <a:t> variant of RE notation.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(It lacks “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1</a:t>
            </a:r>
            <a:r>
              <a:rPr lang="en-US" dirty="0" smtClean="0">
                <a:ea typeface="MS Mincho" pitchFamily="49" charset="-128"/>
              </a:rPr>
              <a:t>|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2</a:t>
            </a:r>
            <a:r>
              <a:rPr lang="en-US" dirty="0" smtClean="0">
                <a:ea typeface="MS Mincho" pitchFamily="49" charset="-128"/>
              </a:rPr>
              <a:t>” and “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GB" sz="2000" i="1" dirty="0" smtClean="0">
                <a:ea typeface="MS Mincho" pitchFamily="49" charset="-128"/>
              </a:rPr>
              <a:t> </a:t>
            </a:r>
            <a:r>
              <a:rPr lang="en-GB" dirty="0" smtClean="0">
                <a:latin typeface="Times New Roman" pitchFamily="18" charset="0"/>
                <a:ea typeface="MS Mincho" pitchFamily="49" charset="-128"/>
              </a:rPr>
              <a:t>*</a:t>
            </a:r>
            <a:r>
              <a:rPr lang="en-US" dirty="0" smtClean="0">
                <a:ea typeface="MS Mincho" pitchFamily="49" charset="-128"/>
              </a:rPr>
              <a:t>”.)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Application of REs: Unix shell </a:t>
            </a:r>
            <a:r>
              <a:rPr lang="en-GB" i="1" dirty="0" smtClean="0"/>
              <a:t>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Example commands:</a:t>
            </a:r>
          </a:p>
          <a:p>
            <a:pPr lvl="1" eaLnBrk="1" hangingPunct="1">
              <a:buFontTx/>
              <a:buNone/>
              <a:tabLst>
                <a:tab pos="2328863" algn="l"/>
              </a:tabLst>
            </a:pPr>
            <a:r>
              <a:rPr lang="en-US" dirty="0" smtClean="0">
                <a:latin typeface="Courier New" pitchFamily="49" charset="0"/>
                <a:ea typeface="MS Mincho" pitchFamily="49" charset="-128"/>
              </a:rPr>
              <a:t>print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bat.[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chp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]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prints files whose names are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‘</a:t>
            </a: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bat.c</a:t>
            </a:r>
            <a:r>
              <a:rPr lang="en-US" dirty="0" smtClean="0">
                <a:ea typeface="MS Mincho" pitchFamily="49" charset="-128"/>
              </a:rPr>
              <a:t>’, ‘</a:t>
            </a: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bat.h</a:t>
            </a:r>
            <a:r>
              <a:rPr lang="en-US" dirty="0" smtClean="0">
                <a:ea typeface="MS Mincho" pitchFamily="49" charset="-128"/>
              </a:rPr>
              <a:t>’, or ‘</a:t>
            </a: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bat.p</a:t>
            </a:r>
            <a:r>
              <a:rPr lang="en-US" dirty="0" smtClean="0">
                <a:ea typeface="MS Mincho" pitchFamily="49" charset="-128"/>
              </a:rPr>
              <a:t>’</a:t>
            </a:r>
          </a:p>
          <a:p>
            <a:pPr lvl="1" eaLnBrk="1" hangingPunct="1">
              <a:buFontTx/>
              <a:buNone/>
              <a:tabLst>
                <a:tab pos="2328863" algn="l"/>
              </a:tabLst>
            </a:pPr>
            <a:r>
              <a:rPr lang="en-US" dirty="0" smtClean="0">
                <a:latin typeface="Courier New" pitchFamily="49" charset="0"/>
                <a:ea typeface="MS Mincho" pitchFamily="49" charset="-128"/>
              </a:rPr>
              <a:t>print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bat.?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prints all files whose names are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bat.</a:t>
            </a:r>
            <a:r>
              <a:rPr lang="en-US" dirty="0" smtClean="0">
                <a:ea typeface="MS Mincho" pitchFamily="49" charset="-128"/>
              </a:rPr>
              <a:t>’ followed by any single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character</a:t>
            </a:r>
          </a:p>
          <a:p>
            <a:pPr lvl="1" eaLnBrk="1" hangingPunct="1">
              <a:buFontTx/>
              <a:buNone/>
              <a:tabLst>
                <a:tab pos="2328863" algn="l"/>
              </a:tabLst>
            </a:pPr>
            <a:r>
              <a:rPr lang="en-US" dirty="0" smtClean="0">
                <a:latin typeface="Courier New" pitchFamily="49" charset="0"/>
                <a:ea typeface="MS Mincho" pitchFamily="49" charset="-128"/>
              </a:rPr>
              <a:t>print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*.c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prints all files whose names end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with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.c</a:t>
            </a:r>
            <a:r>
              <a:rPr lang="en-US" dirty="0" smtClean="0">
                <a:ea typeface="MS Mincho" pitchFamily="49" charset="-128"/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Application of REs: </a:t>
            </a:r>
            <a:r>
              <a:rPr lang="en-GB" dirty="0" err="1" smtClean="0">
                <a:latin typeface="Courier New" pitchFamily="49" charset="0"/>
              </a:rPr>
              <a:t>egrep</a:t>
            </a:r>
            <a:r>
              <a:rPr lang="en-GB" dirty="0" smtClean="0"/>
              <a:t> </a:t>
            </a:r>
            <a:r>
              <a:rPr lang="en-GB" i="1" dirty="0" smtClean="0"/>
              <a:t>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The Unix utility </a:t>
            </a: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egrep</a:t>
            </a:r>
            <a:r>
              <a:rPr lang="en-US" dirty="0" smtClean="0">
                <a:ea typeface="MS Mincho" pitchFamily="49" charset="-128"/>
              </a:rPr>
              <a:t> uses the full pattern-matching notation, in which </a:t>
            </a:r>
            <a:r>
              <a:rPr lang="en-GB" dirty="0" smtClean="0">
                <a:ea typeface="MS Mincho" pitchFamily="49" charset="-128"/>
              </a:rPr>
              <a:t>the following</a:t>
            </a:r>
            <a:r>
              <a:rPr lang="en-US" dirty="0" smtClean="0">
                <a:ea typeface="MS Mincho" pitchFamily="49" charset="-128"/>
              </a:rPr>
              <a:t> have their usual meanings:</a:t>
            </a:r>
          </a:p>
          <a:p>
            <a:pPr lvl="1" eaLnBrk="1" hangingPunct="1">
              <a:tabLst>
                <a:tab pos="1968500" algn="l"/>
              </a:tabLst>
            </a:pP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1</a:t>
            </a:r>
            <a:r>
              <a:rPr lang="en-US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|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2</a:t>
            </a:r>
            <a:endParaRPr lang="en-US" dirty="0" smtClean="0">
              <a:ea typeface="MS Mincho" pitchFamily="49" charset="-128"/>
            </a:endParaRPr>
          </a:p>
          <a:p>
            <a:pPr lvl="1" eaLnBrk="1" hangingPunct="1">
              <a:tabLst>
                <a:tab pos="1968500" algn="l"/>
              </a:tabLst>
            </a:pP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GB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*</a:t>
            </a:r>
            <a:endParaRPr lang="en-US" dirty="0" smtClean="0">
              <a:latin typeface="Courier New" pitchFamily="49" charset="0"/>
              <a:ea typeface="MS Mincho" pitchFamily="49" charset="-128"/>
              <a:cs typeface="Courier New" pitchFamily="49" charset="0"/>
            </a:endParaRPr>
          </a:p>
          <a:p>
            <a:pPr lvl="1" eaLnBrk="1" hangingPunct="1">
              <a:tabLst>
                <a:tab pos="1968500" algn="l"/>
              </a:tabLst>
            </a:pP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GB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+</a:t>
            </a:r>
            <a:endParaRPr lang="en-US" dirty="0" smtClean="0">
              <a:ea typeface="MS Mincho" pitchFamily="49" charset="-128"/>
            </a:endParaRPr>
          </a:p>
          <a:p>
            <a:pPr lvl="1" eaLnBrk="1" hangingPunct="1">
              <a:tabLst>
                <a:tab pos="1968500" algn="l"/>
              </a:tabLst>
            </a:pP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GB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?</a:t>
            </a:r>
            <a:endParaRPr lang="en-US" dirty="0" smtClean="0">
              <a:ea typeface="MS Mincho" pitchFamily="49" charset="-128"/>
            </a:endParaRPr>
          </a:p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It also provides extensions such as: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[</a:t>
            </a:r>
            <a:r>
              <a:rPr lang="en-US" dirty="0" smtClean="0">
                <a:ea typeface="MS Mincho" pitchFamily="49" charset="-128"/>
              </a:rPr>
              <a:t>…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]</a:t>
            </a:r>
            <a:r>
              <a:rPr lang="en-US" dirty="0" smtClean="0">
                <a:ea typeface="MS Mincho" pitchFamily="49" charset="-128"/>
              </a:rPr>
              <a:t>	matches any one of the enclosed characters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.</a:t>
            </a:r>
            <a:r>
              <a:rPr lang="en-US" dirty="0" smtClean="0">
                <a:ea typeface="MS Mincho" pitchFamily="49" charset="-128"/>
              </a:rPr>
              <a:t>	matches any single character.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Application of REs: </a:t>
            </a:r>
            <a:r>
              <a:rPr lang="en-GB" dirty="0" err="1" smtClean="0">
                <a:latin typeface="Courier New" pitchFamily="49" charset="0"/>
              </a:rPr>
              <a:t>egrep</a:t>
            </a:r>
            <a:r>
              <a:rPr lang="en-GB" dirty="0" smtClean="0"/>
              <a:t> </a:t>
            </a:r>
            <a:r>
              <a:rPr lang="en-GB" i="1" dirty="0" smtClean="0"/>
              <a:t>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Example commands:</a:t>
            </a:r>
          </a:p>
          <a:p>
            <a:pPr lvl="1" eaLnBrk="1" hangingPunct="1">
              <a:buFontTx/>
              <a:buNone/>
              <a:tabLst>
                <a:tab pos="2157413" algn="l"/>
              </a:tabLst>
            </a:pP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egrep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 "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b[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aei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]t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" </a:t>
            </a:r>
            <a:r>
              <a:rPr lang="en-US" i="1" dirty="0" smtClean="0">
                <a:ea typeface="MS Mincho" pitchFamily="49" charset="-128"/>
              </a:rPr>
              <a:t>file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finds all lines in </a:t>
            </a:r>
            <a:r>
              <a:rPr lang="en-US" i="1" dirty="0" smtClean="0">
                <a:ea typeface="MS Mincho" pitchFamily="49" charset="-128"/>
              </a:rPr>
              <a:t>file</a:t>
            </a:r>
            <a:r>
              <a:rPr lang="en-US" dirty="0" smtClean="0">
                <a:ea typeface="MS Mincho" pitchFamily="49" charset="-128"/>
              </a:rPr>
              <a:t> containing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bat</a:t>
            </a:r>
            <a:r>
              <a:rPr lang="en-US" dirty="0" smtClean="0">
                <a:ea typeface="MS Mincho" pitchFamily="49" charset="-128"/>
              </a:rPr>
              <a:t>’, 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bet</a:t>
            </a:r>
            <a:r>
              <a:rPr lang="en-US" dirty="0" smtClean="0">
                <a:ea typeface="MS Mincho" pitchFamily="49" charset="-128"/>
              </a:rPr>
              <a:t>’, or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bit</a:t>
            </a:r>
            <a:r>
              <a:rPr lang="en-US" dirty="0" smtClean="0">
                <a:ea typeface="MS Mincho" pitchFamily="49" charset="-128"/>
              </a:rPr>
              <a:t>’</a:t>
            </a:r>
          </a:p>
          <a:p>
            <a:pPr lvl="1" eaLnBrk="1" hangingPunct="1">
              <a:buFontTx/>
              <a:buNone/>
              <a:tabLst>
                <a:tab pos="2157413" algn="l"/>
              </a:tabLst>
            </a:pP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egrep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"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b.t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" </a:t>
            </a:r>
            <a:r>
              <a:rPr lang="en-US" i="1" dirty="0" smtClean="0">
                <a:ea typeface="MS Mincho" pitchFamily="49" charset="-128"/>
              </a:rPr>
              <a:t>file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finds all lines in </a:t>
            </a:r>
            <a:r>
              <a:rPr lang="en-US" i="1" dirty="0" smtClean="0">
                <a:ea typeface="MS Mincho" pitchFamily="49" charset="-128"/>
              </a:rPr>
              <a:t>file </a:t>
            </a:r>
            <a:r>
              <a:rPr lang="en-US" dirty="0" smtClean="0">
                <a:ea typeface="MS Mincho" pitchFamily="49" charset="-128"/>
              </a:rPr>
              <a:t>containing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b</a:t>
            </a:r>
            <a:r>
              <a:rPr lang="en-US" dirty="0" smtClean="0">
                <a:ea typeface="MS Mincho" pitchFamily="49" charset="-128"/>
              </a:rPr>
              <a:t>’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followed  by any character followed by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t</a:t>
            </a:r>
            <a:r>
              <a:rPr lang="en-US" dirty="0" smtClean="0">
                <a:ea typeface="MS Mincho" pitchFamily="49" charset="-128"/>
              </a:rPr>
              <a:t>’.</a:t>
            </a:r>
          </a:p>
          <a:p>
            <a:pPr lvl="1" eaLnBrk="1" hangingPunct="1">
              <a:buFontTx/>
              <a:buNone/>
              <a:tabLst>
                <a:tab pos="2157413" algn="l"/>
              </a:tabLst>
            </a:pPr>
            <a:r>
              <a:rPr lang="en-US" dirty="0" err="1" smtClean="0">
                <a:latin typeface="Courier New" pitchFamily="49" charset="0"/>
                <a:ea typeface="MS Mincho" pitchFamily="49" charset="-128"/>
              </a:rPr>
              <a:t>egrep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 "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b(an)*a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" </a:t>
            </a:r>
            <a:r>
              <a:rPr lang="en-US" i="1" dirty="0" smtClean="0">
                <a:ea typeface="MS Mincho" pitchFamily="49" charset="-128"/>
              </a:rPr>
              <a:t>file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finds all lines in </a:t>
            </a:r>
            <a:r>
              <a:rPr lang="en-US" i="1" dirty="0" smtClean="0">
                <a:ea typeface="MS Mincho" pitchFamily="49" charset="-128"/>
              </a:rPr>
              <a:t>file</a:t>
            </a:r>
            <a:r>
              <a:rPr lang="en-US" dirty="0" smtClean="0">
                <a:ea typeface="MS Mincho" pitchFamily="49" charset="-128"/>
              </a:rPr>
              <a:t> containing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b</a:t>
            </a:r>
            <a:r>
              <a:rPr lang="en-US" dirty="0" smtClean="0">
                <a:ea typeface="MS Mincho" pitchFamily="49" charset="-128"/>
              </a:rPr>
              <a:t>’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followed by 0 or more occurrences of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an</a:t>
            </a:r>
            <a:r>
              <a:rPr lang="en-US" dirty="0" smtClean="0">
                <a:ea typeface="MS Mincho" pitchFamily="49" charset="-128"/>
              </a:rPr>
              <a:t>’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followed by ‘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a</a:t>
            </a:r>
            <a:r>
              <a:rPr lang="en-US" dirty="0" smtClean="0">
                <a:ea typeface="MS Mincho" pitchFamily="49" charset="-128"/>
              </a:rPr>
              <a:t>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Application of REs: Java pattern matching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Some Java classes also use the full pattern-matching notation, </a:t>
            </a:r>
            <a:r>
              <a:rPr lang="en-GB" dirty="0" smtClean="0">
                <a:ea typeface="MS Mincho" pitchFamily="49" charset="-128"/>
              </a:rPr>
              <a:t>with the same extensions</a:t>
            </a:r>
            <a:r>
              <a:rPr lang="en-US" dirty="0" smtClean="0">
                <a:ea typeface="MS Mincho" pitchFamily="49" charset="-128"/>
              </a:rPr>
              <a:t> as </a:t>
            </a:r>
            <a:r>
              <a:rPr lang="en-US" sz="2000" dirty="0" err="1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egrep</a:t>
            </a:r>
            <a:r>
              <a:rPr lang="en-US" dirty="0" smtClean="0">
                <a:ea typeface="MS Mincho" pitchFamily="49" charset="-128"/>
              </a:rPr>
              <a:t>: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[</a:t>
            </a:r>
            <a:r>
              <a:rPr lang="en-US" dirty="0" smtClean="0">
                <a:ea typeface="MS Mincho" pitchFamily="49" charset="-128"/>
              </a:rPr>
              <a:t>…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]</a:t>
            </a:r>
            <a:r>
              <a:rPr lang="en-US" dirty="0" smtClean="0">
                <a:ea typeface="MS Mincho" pitchFamily="49" charset="-128"/>
              </a:rPr>
              <a:t>	matches any one of the enclosed characters</a:t>
            </a:r>
          </a:p>
          <a:p>
            <a:pPr lvl="1" eaLnBrk="1" hangingPunct="1">
              <a:tabLst>
                <a:tab pos="1792288" algn="l"/>
              </a:tabLst>
            </a:pPr>
            <a:r>
              <a:rPr lang="en-US" dirty="0" smtClean="0">
                <a:ea typeface="MS Mincho" pitchFamily="49" charset="-128"/>
              </a:rPr>
              <a:t> 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.</a:t>
            </a:r>
            <a:r>
              <a:rPr lang="en-US" dirty="0" smtClean="0">
                <a:ea typeface="MS Mincho" pitchFamily="49" charset="-128"/>
              </a:rPr>
              <a:t>	matches any single character.</a:t>
            </a:r>
          </a:p>
          <a:p>
            <a:pPr eaLnBrk="1" hangingPunct="1">
              <a:tabLst>
                <a:tab pos="1968500" algn="l"/>
              </a:tabLst>
            </a:pPr>
            <a:r>
              <a:rPr lang="en-US" dirty="0" smtClean="0">
                <a:ea typeface="MS Mincho" pitchFamily="49" charset="-128"/>
              </a:rPr>
              <a:t>Example code:</a:t>
            </a:r>
          </a:p>
          <a:p>
            <a:pPr lvl="1" eaLnBrk="1" hangingPunct="1">
              <a:buFontTx/>
              <a:buNone/>
              <a:tabLst>
                <a:tab pos="19685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String s =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s.matches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b.t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))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s.matches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b[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aeiou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]t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))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s.matches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M(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r|rs|iss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)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))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dirty="0" err="1" smtClean="0">
                <a:solidFill>
                  <a:srgbClr val="006600"/>
                </a:solidFill>
                <a:latin typeface="Courier New" pitchFamily="49" charset="0"/>
              </a:rPr>
              <a:t>s.matches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b(an)*a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"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)) </a:t>
            </a:r>
            <a:r>
              <a:rPr lang="en-US" dirty="0" smtClean="0">
                <a:solidFill>
                  <a:srgbClr val="0066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Limitations of 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REs are not powerful enough to express the syntax of nested (embedded) phrases.</a:t>
            </a:r>
          </a:p>
          <a:p>
            <a:pPr eaLnBrk="1" hangingPunct="1"/>
            <a:r>
              <a:rPr lang="en-US" dirty="0" smtClean="0"/>
              <a:t>In every PL, expressions can be nested: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n * ( n + 1 )</a:t>
            </a:r>
          </a:p>
        </p:txBody>
      </p:sp>
      <p:sp>
        <p:nvSpPr>
          <p:cNvPr id="235524" name="AutoShape 4"/>
          <p:cNvSpPr>
            <a:spLocks noChangeArrowheads="1"/>
          </p:cNvSpPr>
          <p:nvPr/>
        </p:nvSpPr>
        <p:spPr bwMode="auto">
          <a:xfrm>
            <a:off x="3240088" y="3181164"/>
            <a:ext cx="900112" cy="304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25" name="AutoShape 5"/>
          <p:cNvSpPr>
            <a:spLocks noChangeArrowheads="1"/>
          </p:cNvSpPr>
          <p:nvPr/>
        </p:nvSpPr>
        <p:spPr bwMode="auto">
          <a:xfrm>
            <a:off x="2303463" y="3104964"/>
            <a:ext cx="2052637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29" name="Rectangle 9"/>
          <p:cNvSpPr>
            <a:spLocks noChangeArrowheads="1"/>
          </p:cNvSpPr>
          <p:nvPr/>
        </p:nvSpPr>
        <p:spPr bwMode="auto">
          <a:xfrm>
            <a:off x="1547813" y="3825044"/>
            <a:ext cx="7200900" cy="249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 smtClean="0"/>
              <a:t>In </a:t>
            </a:r>
            <a:r>
              <a:rPr lang="en-US" sz="2400" dirty="0"/>
              <a:t>nearly every PL, </a:t>
            </a:r>
            <a:r>
              <a:rPr lang="en-US" sz="2400" dirty="0" smtClean="0"/>
              <a:t>commands </a:t>
            </a:r>
            <a:r>
              <a:rPr lang="en-US" sz="2400" dirty="0"/>
              <a:t>can be nested: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while (r&gt;0)</a:t>
            </a:r>
            <a:br>
              <a:rPr lang="en-US" sz="2000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 { m = n; n = r;</a:t>
            </a:r>
            <a:br>
              <a:rPr lang="en-US" sz="2000" dirty="0">
                <a:solidFill>
                  <a:srgbClr val="7030A0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   r = m-(n*(m/n)); }</a:t>
            </a:r>
          </a:p>
        </p:txBody>
      </p: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2303463" y="4365724"/>
            <a:ext cx="3313112" cy="10795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2760663" y="4707037"/>
            <a:ext cx="987425" cy="2698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28" name="AutoShape 8"/>
          <p:cNvSpPr>
            <a:spLocks noChangeArrowheads="1"/>
          </p:cNvSpPr>
          <p:nvPr/>
        </p:nvSpPr>
        <p:spPr bwMode="auto">
          <a:xfrm>
            <a:off x="3851275" y="4707037"/>
            <a:ext cx="987425" cy="2698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771775" y="5030887"/>
            <a:ext cx="2520950" cy="3063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  <p:bldP spid="235525" grpId="0" animBg="1"/>
      <p:bldP spid="235529" grpId="0"/>
      <p:bldP spid="235526" grpId="0" animBg="1"/>
      <p:bldP spid="235527" grpId="0" animBg="1"/>
      <p:bldP spid="23552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syntax?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b="1" dirty="0" smtClean="0"/>
              <a:t>syntax</a:t>
            </a:r>
            <a:r>
              <a:rPr lang="en-US" dirty="0" smtClean="0"/>
              <a:t> of a PL is concerned with the </a:t>
            </a:r>
            <a:r>
              <a:rPr lang="en-US" i="1" dirty="0" smtClean="0"/>
              <a:t>form</a:t>
            </a:r>
            <a:r>
              <a:rPr lang="en-US" dirty="0" smtClean="0"/>
              <a:t> of programs: how expressions, commands, declarations, and other constructs are arranged to make a well-formed program.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When learning a new PL, we need to learn the PL’s syntax.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PL’s syntax must be specified. Examples alone do not show the PL’s generality: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</a:rPr>
              <a:t>if n &gt; 0 : write( n )</a:t>
            </a:r>
            <a:endParaRPr lang="en-US" dirty="0" smtClean="0">
              <a:solidFill>
                <a:srgbClr val="7030A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24413" y="4940300"/>
            <a:ext cx="3996059" cy="1441027"/>
            <a:chOff x="4824413" y="4940300"/>
            <a:chExt cx="3996059" cy="1441027"/>
          </a:xfrm>
        </p:grpSpPr>
        <p:sp>
          <p:nvSpPr>
            <p:cNvPr id="4100" name="AutoShape 4"/>
            <p:cNvSpPr>
              <a:spLocks/>
            </p:cNvSpPr>
            <p:nvPr/>
          </p:nvSpPr>
          <p:spPr bwMode="auto">
            <a:xfrm>
              <a:off x="5722938" y="5624512"/>
              <a:ext cx="3097534" cy="756815"/>
            </a:xfrm>
            <a:prstGeom prst="callout1">
              <a:avLst>
                <a:gd name="adj1" fmla="val -10576"/>
                <a:gd name="adj2" fmla="val 2464"/>
                <a:gd name="adj3" fmla="val -63718"/>
                <a:gd name="adj4" fmla="val -2066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What is </a:t>
              </a:r>
              <a:r>
                <a:rPr lang="en-US" sz="2000" dirty="0">
                  <a:solidFill>
                    <a:schemeClr val="bg2"/>
                  </a:solidFill>
                </a:rPr>
                <a:t>allowed here? </a:t>
              </a:r>
              <a:br>
                <a:rPr lang="en-US" sz="2000" dirty="0">
                  <a:solidFill>
                    <a:schemeClr val="bg2"/>
                  </a:solidFill>
                </a:rPr>
              </a:br>
              <a:r>
                <a:rPr lang="en-US" sz="2000" dirty="0">
                  <a:solidFill>
                    <a:schemeClr val="bg2"/>
                  </a:solidFill>
                </a:rPr>
                <a:t>– a variable? </a:t>
              </a:r>
              <a:br>
                <a:rPr lang="en-US" sz="2000" dirty="0">
                  <a:solidFill>
                    <a:schemeClr val="bg2"/>
                  </a:solidFill>
                </a:rPr>
              </a:br>
              <a:r>
                <a:rPr lang="en-US" sz="2000" dirty="0">
                  <a:solidFill>
                    <a:schemeClr val="bg2"/>
                  </a:solidFill>
                </a:rPr>
                <a:t>– an arbitrary expression?</a:t>
              </a:r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4824413" y="4940300"/>
              <a:ext cx="252412" cy="2159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16013" y="4881563"/>
            <a:ext cx="4248150" cy="1535769"/>
            <a:chOff x="1116013" y="4881563"/>
            <a:chExt cx="4248150" cy="1535769"/>
          </a:xfrm>
        </p:grpSpPr>
        <p:sp>
          <p:nvSpPr>
            <p:cNvPr id="4102" name="AutoShape 5"/>
            <p:cNvSpPr>
              <a:spLocks noChangeArrowheads="1"/>
            </p:cNvSpPr>
            <p:nvPr/>
          </p:nvSpPr>
          <p:spPr bwMode="auto">
            <a:xfrm>
              <a:off x="3779838" y="4881563"/>
              <a:ext cx="1584325" cy="34766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AutoShape 4"/>
            <p:cNvSpPr>
              <a:spLocks/>
            </p:cNvSpPr>
            <p:nvPr/>
          </p:nvSpPr>
          <p:spPr bwMode="auto">
            <a:xfrm>
              <a:off x="1116013" y="5626100"/>
              <a:ext cx="3311971" cy="791232"/>
            </a:xfrm>
            <a:prstGeom prst="callout1">
              <a:avLst>
                <a:gd name="adj1" fmla="val -1759"/>
                <a:gd name="adj2" fmla="val 75176"/>
                <a:gd name="adj3" fmla="val -51178"/>
                <a:gd name="adj4" fmla="val 86099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What is </a:t>
              </a:r>
              <a:r>
                <a:rPr lang="en-US" sz="2000" dirty="0">
                  <a:solidFill>
                    <a:schemeClr val="bg2"/>
                  </a:solidFill>
                </a:rPr>
                <a:t>allowed here?</a:t>
              </a:r>
              <a:br>
                <a:rPr lang="en-US" sz="2000" dirty="0">
                  <a:solidFill>
                    <a:schemeClr val="bg2"/>
                  </a:solidFill>
                </a:rPr>
              </a:br>
              <a:r>
                <a:rPr lang="en-US" sz="2000" dirty="0">
                  <a:solidFill>
                    <a:schemeClr val="bg2"/>
                  </a:solidFill>
                </a:rPr>
                <a:t>– a simple command? </a:t>
              </a:r>
              <a:br>
                <a:rPr lang="en-US" sz="2000" dirty="0">
                  <a:solidFill>
                    <a:schemeClr val="bg2"/>
                  </a:solidFill>
                </a:rPr>
              </a:br>
              <a:r>
                <a:rPr lang="en-US" sz="2000" dirty="0">
                  <a:solidFill>
                    <a:schemeClr val="bg2"/>
                  </a:solidFill>
                </a:rPr>
                <a:t>– a sequence of commands?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Grammars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To specify the syntax of nested phrases such as expressions and commands, we need a (</a:t>
            </a:r>
            <a:r>
              <a:rPr lang="en-US" i="1" dirty="0" smtClean="0"/>
              <a:t>context-free</a:t>
            </a:r>
            <a:r>
              <a:rPr lang="en-US" dirty="0" smtClean="0"/>
              <a:t>) </a:t>
            </a:r>
            <a:r>
              <a:rPr lang="en-US" i="1" dirty="0" smtClean="0"/>
              <a:t>grammar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b="1" dirty="0" smtClean="0"/>
              <a:t>grammar</a:t>
            </a:r>
            <a:r>
              <a:rPr lang="en-US" dirty="0" smtClean="0"/>
              <a:t> of a language is a set of rules specifying how the phrases of that language are formed.</a:t>
            </a:r>
          </a:p>
          <a:p>
            <a:pPr eaLnBrk="1" hangingPunct="1"/>
            <a:r>
              <a:rPr lang="en-GB" dirty="0" smtClean="0"/>
              <a:t>Each rule specifies how each phrase may be formed from </a:t>
            </a:r>
            <a:r>
              <a:rPr lang="en-GB" dirty="0"/>
              <a:t>symbols (such as words and punctuation</a:t>
            </a:r>
            <a:r>
              <a:rPr lang="en-GB" dirty="0" smtClean="0"/>
              <a:t>) and simpler </a:t>
            </a:r>
            <a:r>
              <a:rPr lang="en-GB" dirty="0"/>
              <a:t>phrases.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mini-English grammar </a:t>
            </a:r>
            <a:r>
              <a:rPr lang="en-US" i="1" smtClean="0"/>
              <a:t>(1)</a:t>
            </a:r>
            <a:endParaRPr lang="en-GB" i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Mini-English</a:t>
            </a:r>
            <a:r>
              <a:rPr lang="en-US" dirty="0" smtClean="0"/>
              <a:t> consists of simple sentences like: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smell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rat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00660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the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cat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sees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.</a:t>
            </a:r>
            <a:endParaRPr lang="en-US" b="1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The following symbols occur in mini-English sentences: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cat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mat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me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rat</a:t>
            </a:r>
            <a:r>
              <a:rPr lang="en-US" dirty="0" smtClean="0"/>
              <a:t>’    </a:t>
            </a:r>
            <a:r>
              <a:rPr lang="en-US" dirty="0" smtClean="0">
                <a:solidFill>
                  <a:srgbClr val="008000"/>
                </a:solidFill>
              </a:rPr>
              <a:t/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see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sees</a:t>
            </a:r>
            <a:r>
              <a:rPr lang="en-US" dirty="0" smtClean="0"/>
              <a:t>’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smell</a:t>
            </a:r>
            <a:r>
              <a:rPr lang="en-US" dirty="0" smtClean="0"/>
              <a:t> ’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smells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the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.</a:t>
            </a:r>
            <a:r>
              <a:rPr lang="en-US" dirty="0" smtClean="0"/>
              <a:t>’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The grammar uses the following symbols to denote mini-English phrases: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smtClean="0"/>
              <a:t>sentence</a:t>
            </a:r>
            <a:r>
              <a:rPr lang="en-US" dirty="0" smtClean="0"/>
              <a:t>   </a:t>
            </a:r>
            <a:r>
              <a:rPr lang="en-US" i="1" dirty="0" smtClean="0"/>
              <a:t>subject</a:t>
            </a:r>
            <a:r>
              <a:rPr lang="en-US" dirty="0" smtClean="0"/>
              <a:t>   </a:t>
            </a:r>
            <a:r>
              <a:rPr lang="en-US" i="1" dirty="0" smtClean="0"/>
              <a:t>object</a:t>
            </a:r>
            <a:r>
              <a:rPr lang="en-US" dirty="0" smtClean="0"/>
              <a:t>   </a:t>
            </a:r>
            <a:r>
              <a:rPr lang="en-US" i="1" dirty="0" smtClean="0"/>
              <a:t>noun</a:t>
            </a:r>
            <a:r>
              <a:rPr lang="en-US" dirty="0" smtClean="0"/>
              <a:t>   </a:t>
            </a:r>
            <a:r>
              <a:rPr lang="en-US" i="1" dirty="0" smtClean="0"/>
              <a:t>verb</a:t>
            </a:r>
          </a:p>
        </p:txBody>
      </p:sp>
      <p:sp>
        <p:nvSpPr>
          <p:cNvPr id="265220" name="AutoShape 4"/>
          <p:cNvSpPr>
            <a:spLocks/>
          </p:cNvSpPr>
          <p:nvPr/>
        </p:nvSpPr>
        <p:spPr bwMode="auto">
          <a:xfrm>
            <a:off x="7489824" y="3824288"/>
            <a:ext cx="1366651" cy="503237"/>
          </a:xfrm>
          <a:prstGeom prst="callout1">
            <a:avLst>
              <a:gd name="adj1" fmla="val 22713"/>
              <a:gd name="adj2" fmla="val -6051"/>
              <a:gd name="adj3" fmla="val 67676"/>
              <a:gd name="adj4" fmla="val -61699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i="1" dirty="0">
                <a:solidFill>
                  <a:schemeClr val="bg2"/>
                </a:solidFill>
              </a:rPr>
              <a:t>terminal symbols</a:t>
            </a:r>
          </a:p>
        </p:txBody>
      </p:sp>
      <p:sp>
        <p:nvSpPr>
          <p:cNvPr id="265221" name="AutoShape 5"/>
          <p:cNvSpPr>
            <a:spLocks/>
          </p:cNvSpPr>
          <p:nvPr/>
        </p:nvSpPr>
        <p:spPr bwMode="auto">
          <a:xfrm>
            <a:off x="7489824" y="5481638"/>
            <a:ext cx="1366651" cy="503237"/>
          </a:xfrm>
          <a:prstGeom prst="callout1">
            <a:avLst>
              <a:gd name="adj1" fmla="val 22713"/>
              <a:gd name="adj2" fmla="val -6051"/>
              <a:gd name="adj3" fmla="val 57046"/>
              <a:gd name="adj4" fmla="val -4296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i="1" dirty="0">
                <a:solidFill>
                  <a:schemeClr val="bg2"/>
                </a:solidFill>
              </a:rPr>
              <a:t>nonterminal symbols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 animBg="1"/>
      <p:bldP spid="2652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mini-English grammar </a:t>
            </a:r>
            <a:r>
              <a:rPr lang="en-US" i="1" smtClean="0"/>
              <a:t>(2)</a:t>
            </a:r>
            <a:endParaRPr lang="en-GB" i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612900" algn="r"/>
                <a:tab pos="1968500" algn="ctr"/>
                <a:tab pos="2336800" algn="l"/>
              </a:tabLst>
            </a:pPr>
            <a:r>
              <a:rPr lang="en-US" dirty="0" smtClean="0"/>
              <a:t>Production rules of the mini-English grammar:</a:t>
            </a: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612900" algn="r"/>
                <a:tab pos="1968500" algn="ctr"/>
                <a:tab pos="2336800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sentence</a:t>
            </a:r>
            <a:r>
              <a:rPr lang="en-US" dirty="0" smtClean="0"/>
              <a:t>	=	</a:t>
            </a:r>
            <a:r>
              <a:rPr lang="en-US" i="1" dirty="0" smtClean="0"/>
              <a:t>subject</a:t>
            </a:r>
            <a:r>
              <a:rPr lang="en-US" dirty="0" smtClean="0"/>
              <a:t>  </a:t>
            </a:r>
            <a:r>
              <a:rPr lang="en-US" i="1" dirty="0" smtClean="0"/>
              <a:t>verb</a:t>
            </a:r>
            <a:r>
              <a:rPr lang="en-US" dirty="0" smtClean="0"/>
              <a:t>  </a:t>
            </a:r>
            <a:r>
              <a:rPr lang="en-US" i="1" dirty="0" smtClean="0"/>
              <a:t>object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.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endParaRPr lang="en-US" dirty="0" smtClean="0">
              <a:solidFill>
                <a:srgbClr val="0080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612900" algn="r"/>
                <a:tab pos="1968500" algn="ctr"/>
                <a:tab pos="2336800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subject</a:t>
            </a:r>
            <a:r>
              <a:rPr lang="en-US" dirty="0" smtClean="0"/>
              <a:t>	=	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</a:t>
            </a:r>
            <a:r>
              <a:rPr lang="en-US" i="1" dirty="0" smtClean="0"/>
              <a:t>noun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the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</a:t>
            </a:r>
            <a:r>
              <a:rPr lang="en-US" i="1" dirty="0" smtClean="0"/>
              <a:t>noun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612900" algn="r"/>
                <a:tab pos="1968500" algn="ctr"/>
                <a:tab pos="2336800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object</a:t>
            </a:r>
            <a:r>
              <a:rPr lang="en-US" dirty="0" smtClean="0"/>
              <a:t>	=	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me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>
                <a:solidFill>
                  <a:schemeClr val="bg2"/>
                </a:solidFill>
              </a:rPr>
              <a:t>’ </a:t>
            </a:r>
            <a:r>
              <a:rPr lang="en-US" dirty="0" smtClean="0"/>
              <a:t> </a:t>
            </a:r>
            <a:r>
              <a:rPr lang="en-US" i="1" dirty="0" smtClean="0"/>
              <a:t>noun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the</a:t>
            </a:r>
            <a:r>
              <a:rPr lang="en-US" dirty="0" smtClean="0">
                <a:solidFill>
                  <a:schemeClr val="bg2"/>
                </a:solidFill>
              </a:rPr>
              <a:t>’ </a:t>
            </a:r>
            <a:r>
              <a:rPr lang="en-US" dirty="0" smtClean="0"/>
              <a:t> </a:t>
            </a:r>
            <a:r>
              <a:rPr lang="en-US" i="1" dirty="0" smtClean="0"/>
              <a:t>noun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612900" algn="r"/>
                <a:tab pos="1968500" algn="ctr"/>
                <a:tab pos="2336800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noun</a:t>
            </a:r>
            <a:r>
              <a:rPr lang="en-US" dirty="0" smtClean="0"/>
              <a:t>	=	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cat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mat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rat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612900" algn="r"/>
                <a:tab pos="1968500" algn="ctr"/>
                <a:tab pos="2336800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verb</a:t>
            </a:r>
            <a:r>
              <a:rPr lang="en-US" dirty="0" smtClean="0"/>
              <a:t>	=	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see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sees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smell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/>
              <a:t>  |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smells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266244" name="AutoShape 4"/>
          <p:cNvSpPr>
            <a:spLocks/>
          </p:cNvSpPr>
          <p:nvPr/>
        </p:nvSpPr>
        <p:spPr bwMode="auto">
          <a:xfrm>
            <a:off x="684213" y="4653025"/>
            <a:ext cx="2592387" cy="1188243"/>
          </a:xfrm>
          <a:prstGeom prst="callout1">
            <a:avLst>
              <a:gd name="adj1" fmla="val -6899"/>
              <a:gd name="adj2" fmla="val 13064"/>
              <a:gd name="adj3" fmla="val -187577"/>
              <a:gd name="adj4" fmla="val 6221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r>
              <a:rPr lang="en-US" dirty="0">
                <a:solidFill>
                  <a:schemeClr val="bg2"/>
                </a:solidFill>
              </a:rPr>
              <a:t>read as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“A </a:t>
            </a:r>
            <a:r>
              <a:rPr lang="en-US" i="1" dirty="0">
                <a:solidFill>
                  <a:schemeClr val="bg2"/>
                </a:solidFill>
              </a:rPr>
              <a:t>sentence</a:t>
            </a:r>
            <a:r>
              <a:rPr lang="en-US" dirty="0">
                <a:solidFill>
                  <a:schemeClr val="bg2"/>
                </a:solidFill>
              </a:rPr>
              <a:t> consists of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a </a:t>
            </a:r>
            <a:r>
              <a:rPr lang="en-US" i="1" dirty="0">
                <a:solidFill>
                  <a:schemeClr val="bg2"/>
                </a:solidFill>
              </a:rPr>
              <a:t>subject</a:t>
            </a:r>
            <a:r>
              <a:rPr lang="en-US" dirty="0">
                <a:solidFill>
                  <a:schemeClr val="bg2"/>
                </a:solidFill>
              </a:rPr>
              <a:t> followed by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a </a:t>
            </a:r>
            <a:r>
              <a:rPr lang="en-US" i="1" dirty="0">
                <a:solidFill>
                  <a:schemeClr val="bg2"/>
                </a:solidFill>
              </a:rPr>
              <a:t>verb</a:t>
            </a:r>
            <a:r>
              <a:rPr lang="en-US" dirty="0">
                <a:solidFill>
                  <a:schemeClr val="bg2"/>
                </a:solidFill>
              </a:rPr>
              <a:t> followed by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an </a:t>
            </a:r>
            <a:r>
              <a:rPr lang="en-US" i="1" dirty="0">
                <a:solidFill>
                  <a:schemeClr val="bg2"/>
                </a:solidFill>
              </a:rPr>
              <a:t>object</a:t>
            </a:r>
            <a:r>
              <a:rPr lang="en-US" dirty="0">
                <a:solidFill>
                  <a:schemeClr val="bg2"/>
                </a:solidFill>
              </a:rPr>
              <a:t> followed by ‘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>
                <a:solidFill>
                  <a:schemeClr val="bg2"/>
                </a:solidFill>
              </a:rPr>
              <a:t>’.”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31740" y="2960948"/>
            <a:ext cx="5435885" cy="2700139"/>
            <a:chOff x="2231740" y="2960948"/>
            <a:chExt cx="5435885" cy="2700139"/>
          </a:xfrm>
        </p:grpSpPr>
        <p:sp>
          <p:nvSpPr>
            <p:cNvPr id="24582" name="AutoShape 5"/>
            <p:cNvSpPr>
              <a:spLocks/>
            </p:cNvSpPr>
            <p:nvPr/>
          </p:nvSpPr>
          <p:spPr bwMode="auto">
            <a:xfrm>
              <a:off x="3420022" y="4652823"/>
              <a:ext cx="4247603" cy="1008264"/>
            </a:xfrm>
            <a:prstGeom prst="callout1">
              <a:avLst>
                <a:gd name="adj1" fmla="val -2611"/>
                <a:gd name="adj2" fmla="val 681"/>
                <a:gd name="adj3" fmla="val -55473"/>
                <a:gd name="adj4" fmla="val -28194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US" dirty="0">
                  <a:solidFill>
                    <a:schemeClr val="bg2"/>
                  </a:solidFill>
                </a:rPr>
                <a:t>read as</a:t>
              </a:r>
              <a:br>
                <a:rPr lang="en-US" dirty="0">
                  <a:solidFill>
                    <a:schemeClr val="bg2"/>
                  </a:solidFill>
                </a:rPr>
              </a:br>
              <a:r>
                <a:rPr lang="en-US" dirty="0">
                  <a:solidFill>
                    <a:schemeClr val="bg2"/>
                  </a:solidFill>
                </a:rPr>
                <a:t>“A </a:t>
              </a:r>
              <a:r>
                <a:rPr lang="en-US" i="1" dirty="0">
                  <a:solidFill>
                    <a:schemeClr val="bg2"/>
                  </a:solidFill>
                </a:rPr>
                <a:t>subject</a:t>
              </a:r>
              <a:r>
                <a:rPr lang="en-US" dirty="0">
                  <a:solidFill>
                    <a:schemeClr val="bg2"/>
                  </a:solidFill>
                </a:rPr>
                <a:t> consists of the word ‘</a:t>
              </a:r>
              <a:r>
                <a:rPr lang="en-US" dirty="0">
                  <a:solidFill>
                    <a:srgbClr val="7030A0"/>
                  </a:solidFill>
                  <a:latin typeface="Courier New" pitchFamily="49" charset="0"/>
                </a:rPr>
                <a:t>I</a:t>
              </a:r>
              <a:r>
                <a:rPr lang="en-US" dirty="0">
                  <a:solidFill>
                    <a:schemeClr val="bg2"/>
                  </a:solidFill>
                </a:rPr>
                <a:t>’ alone,</a:t>
              </a:r>
              <a:br>
                <a:rPr lang="en-US" dirty="0">
                  <a:solidFill>
                    <a:schemeClr val="bg2"/>
                  </a:solidFill>
                </a:rPr>
              </a:br>
              <a:r>
                <a:rPr lang="en-US" b="1" dirty="0">
                  <a:solidFill>
                    <a:schemeClr val="bg2"/>
                  </a:solidFill>
                </a:rPr>
                <a:t>or</a:t>
              </a:r>
              <a:r>
                <a:rPr lang="en-US" dirty="0">
                  <a:solidFill>
                    <a:schemeClr val="bg2"/>
                  </a:solidFill>
                </a:rPr>
                <a:t> the word ‘</a:t>
              </a:r>
              <a:r>
                <a:rPr lang="en-US" dirty="0">
                  <a:solidFill>
                    <a:srgbClr val="7030A0"/>
                  </a:solidFill>
                  <a:latin typeface="Courier New" pitchFamily="49" charset="0"/>
                </a:rPr>
                <a:t>a</a:t>
              </a:r>
              <a:r>
                <a:rPr lang="en-US" dirty="0">
                  <a:solidFill>
                    <a:schemeClr val="bg2"/>
                  </a:solidFill>
                </a:rPr>
                <a:t>’ followed by a </a:t>
              </a:r>
              <a:r>
                <a:rPr lang="en-US" i="1" dirty="0">
                  <a:solidFill>
                    <a:schemeClr val="bg2"/>
                  </a:solidFill>
                </a:rPr>
                <a:t>noun</a:t>
              </a:r>
              <a:r>
                <a:rPr lang="en-US" dirty="0">
                  <a:solidFill>
                    <a:schemeClr val="bg2"/>
                  </a:solidFill>
                </a:rPr>
                <a:t>,</a:t>
              </a:r>
              <a:br>
                <a:rPr lang="en-US" dirty="0">
                  <a:solidFill>
                    <a:schemeClr val="bg2"/>
                  </a:solidFill>
                </a:rPr>
              </a:br>
              <a:r>
                <a:rPr lang="en-US" b="1" dirty="0">
                  <a:solidFill>
                    <a:schemeClr val="bg2"/>
                  </a:solidFill>
                </a:rPr>
                <a:t>or</a:t>
              </a:r>
              <a:r>
                <a:rPr lang="en-US" dirty="0">
                  <a:solidFill>
                    <a:schemeClr val="bg2"/>
                  </a:solidFill>
                </a:rPr>
                <a:t> the word ‘</a:t>
              </a:r>
              <a:r>
                <a:rPr lang="en-US" dirty="0">
                  <a:solidFill>
                    <a:srgbClr val="7030A0"/>
                  </a:solidFill>
                  <a:latin typeface="Courier New" pitchFamily="49" charset="0"/>
                </a:rPr>
                <a:t>the</a:t>
              </a:r>
              <a:r>
                <a:rPr lang="en-US" dirty="0">
                  <a:solidFill>
                    <a:schemeClr val="bg2"/>
                  </a:solidFill>
                </a:rPr>
                <a:t>’ followed by a </a:t>
              </a:r>
              <a:r>
                <a:rPr lang="en-US" i="1" dirty="0" smtClean="0">
                  <a:solidFill>
                    <a:schemeClr val="bg2"/>
                  </a:solidFill>
                </a:rPr>
                <a:t>noun</a:t>
              </a:r>
              <a:r>
                <a:rPr lang="en-US" dirty="0" smtClean="0">
                  <a:solidFill>
                    <a:schemeClr val="bg2"/>
                  </a:solidFill>
                </a:rPr>
                <a:t>.”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 flipV="1">
              <a:off x="2231740" y="2960948"/>
              <a:ext cx="252028" cy="115212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mini-English grammar </a:t>
            </a:r>
            <a:r>
              <a:rPr lang="en-US" i="1" smtClean="0"/>
              <a:t>(3)</a:t>
            </a:r>
            <a:endParaRPr lang="en-GB" i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How sentences are structured:</a:t>
            </a:r>
            <a:endParaRPr lang="en-GB" dirty="0" smtClean="0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2627313" y="3429000"/>
            <a:ext cx="2952750" cy="304800"/>
            <a:chOff x="1655" y="2217"/>
            <a:chExt cx="1860" cy="192"/>
          </a:xfrm>
        </p:grpSpPr>
        <p:sp>
          <p:nvSpPr>
            <p:cNvPr id="25640" name="Text Box 11"/>
            <p:cNvSpPr txBox="1">
              <a:spLocks noChangeArrowheads="1"/>
            </p:cNvSpPr>
            <p:nvPr/>
          </p:nvSpPr>
          <p:spPr bwMode="auto">
            <a:xfrm>
              <a:off x="2910" y="2217"/>
              <a:ext cx="3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rat</a:t>
              </a:r>
            </a:p>
          </p:txBody>
        </p:sp>
        <p:sp>
          <p:nvSpPr>
            <p:cNvPr id="25641" name="Text Box 12"/>
            <p:cNvSpPr txBox="1">
              <a:spLocks noChangeArrowheads="1"/>
            </p:cNvSpPr>
            <p:nvPr/>
          </p:nvSpPr>
          <p:spPr bwMode="auto">
            <a:xfrm>
              <a:off x="2630" y="2217"/>
              <a:ext cx="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a</a:t>
              </a:r>
            </a:p>
          </p:txBody>
        </p:sp>
        <p:sp>
          <p:nvSpPr>
            <p:cNvPr id="25642" name="Text Box 13"/>
            <p:cNvSpPr txBox="1">
              <a:spLocks noChangeArrowheads="1"/>
            </p:cNvSpPr>
            <p:nvPr/>
          </p:nvSpPr>
          <p:spPr bwMode="auto">
            <a:xfrm>
              <a:off x="1979" y="2217"/>
              <a:ext cx="49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smell</a:t>
              </a:r>
            </a:p>
          </p:txBody>
        </p:sp>
        <p:sp>
          <p:nvSpPr>
            <p:cNvPr id="25643" name="Text Box 14"/>
            <p:cNvSpPr txBox="1">
              <a:spLocks noChangeArrowheads="1"/>
            </p:cNvSpPr>
            <p:nvPr/>
          </p:nvSpPr>
          <p:spPr bwMode="auto">
            <a:xfrm>
              <a:off x="1655" y="2217"/>
              <a:ext cx="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I</a:t>
              </a:r>
            </a:p>
          </p:txBody>
        </p:sp>
        <p:sp>
          <p:nvSpPr>
            <p:cNvPr id="25644" name="Text Box 15"/>
            <p:cNvSpPr txBox="1">
              <a:spLocks noChangeArrowheads="1"/>
            </p:cNvSpPr>
            <p:nvPr/>
          </p:nvSpPr>
          <p:spPr bwMode="auto">
            <a:xfrm>
              <a:off x="3419" y="2217"/>
              <a:ext cx="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.</a:t>
              </a:r>
            </a:p>
          </p:txBody>
        </p:sp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2303463" y="2205038"/>
            <a:ext cx="3348037" cy="411162"/>
            <a:chOff x="1451" y="1389"/>
            <a:chExt cx="2109" cy="259"/>
          </a:xfrm>
        </p:grpSpPr>
        <p:sp>
          <p:nvSpPr>
            <p:cNvPr id="25638" name="AutoShape 57"/>
            <p:cNvSpPr>
              <a:spLocks/>
            </p:cNvSpPr>
            <p:nvPr/>
          </p:nvSpPr>
          <p:spPr bwMode="auto">
            <a:xfrm rot="5400000">
              <a:off x="2460" y="548"/>
              <a:ext cx="91" cy="2109"/>
            </a:xfrm>
            <a:prstGeom prst="leftBrace">
              <a:avLst>
                <a:gd name="adj1" fmla="val 193132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9" name="Text Box 58"/>
            <p:cNvSpPr txBox="1">
              <a:spLocks noChangeArrowheads="1"/>
            </p:cNvSpPr>
            <p:nvPr/>
          </p:nvSpPr>
          <p:spPr bwMode="auto">
            <a:xfrm>
              <a:off x="2163" y="1389"/>
              <a:ext cx="6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sentence</a:t>
              </a:r>
            </a:p>
          </p:txBody>
        </p:sp>
      </p:grpSp>
      <p:grpSp>
        <p:nvGrpSpPr>
          <p:cNvPr id="4" name="Group 91"/>
          <p:cNvGrpSpPr>
            <a:grpSpLocks/>
          </p:cNvGrpSpPr>
          <p:nvPr/>
        </p:nvGrpSpPr>
        <p:grpSpPr bwMode="auto">
          <a:xfrm>
            <a:off x="2232025" y="2600908"/>
            <a:ext cx="914400" cy="431800"/>
            <a:chOff x="1406" y="1661"/>
            <a:chExt cx="576" cy="272"/>
          </a:xfrm>
        </p:grpSpPr>
        <p:sp>
          <p:nvSpPr>
            <p:cNvPr id="25636" name="AutoShape 59"/>
            <p:cNvSpPr>
              <a:spLocks/>
            </p:cNvSpPr>
            <p:nvPr/>
          </p:nvSpPr>
          <p:spPr bwMode="auto">
            <a:xfrm rot="5400000">
              <a:off x="1640" y="1691"/>
              <a:ext cx="118" cy="366"/>
            </a:xfrm>
            <a:prstGeom prst="leftBrace">
              <a:avLst>
                <a:gd name="adj1" fmla="val 2584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7" name="Text Box 60"/>
            <p:cNvSpPr txBox="1">
              <a:spLocks noChangeArrowheads="1"/>
            </p:cNvSpPr>
            <p:nvPr/>
          </p:nvSpPr>
          <p:spPr bwMode="auto">
            <a:xfrm>
              <a:off x="1406" y="1661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>
                  <a:solidFill>
                    <a:schemeClr val="bg2"/>
                  </a:solidFill>
                </a:rPr>
                <a:t>subject</a:t>
              </a:r>
            </a:p>
          </p:txBody>
        </p:sp>
      </p:grp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3130550" y="2996952"/>
            <a:ext cx="2071688" cy="411162"/>
            <a:chOff x="1972" y="1933"/>
            <a:chExt cx="1305" cy="259"/>
          </a:xfrm>
        </p:grpSpPr>
        <p:sp>
          <p:nvSpPr>
            <p:cNvPr id="25632" name="AutoShape 46"/>
            <p:cNvSpPr>
              <a:spLocks/>
            </p:cNvSpPr>
            <p:nvPr/>
          </p:nvSpPr>
          <p:spPr bwMode="auto">
            <a:xfrm rot="5400000">
              <a:off x="2153" y="1920"/>
              <a:ext cx="91" cy="453"/>
            </a:xfrm>
            <a:prstGeom prst="leftBrace">
              <a:avLst>
                <a:gd name="adj1" fmla="val 41484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Text Box 54"/>
            <p:cNvSpPr txBox="1">
              <a:spLocks noChangeArrowheads="1"/>
            </p:cNvSpPr>
            <p:nvPr/>
          </p:nvSpPr>
          <p:spPr bwMode="auto">
            <a:xfrm>
              <a:off x="1981" y="1933"/>
              <a:ext cx="4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verb</a:t>
              </a:r>
            </a:p>
          </p:txBody>
        </p:sp>
        <p:sp>
          <p:nvSpPr>
            <p:cNvPr id="25634" name="AutoShape 61"/>
            <p:cNvSpPr>
              <a:spLocks/>
            </p:cNvSpPr>
            <p:nvPr/>
          </p:nvSpPr>
          <p:spPr bwMode="auto">
            <a:xfrm rot="5400000">
              <a:off x="3005" y="1920"/>
              <a:ext cx="91" cy="453"/>
            </a:xfrm>
            <a:prstGeom prst="leftBrace">
              <a:avLst>
                <a:gd name="adj1" fmla="val 41484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Text Box 62"/>
            <p:cNvSpPr txBox="1">
              <a:spLocks noChangeArrowheads="1"/>
            </p:cNvSpPr>
            <p:nvPr/>
          </p:nvSpPr>
          <p:spPr bwMode="auto">
            <a:xfrm>
              <a:off x="2834" y="1933"/>
              <a:ext cx="4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noun</a:t>
              </a:r>
            </a:p>
          </p:txBody>
        </p:sp>
      </p:grp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4140200" y="2600908"/>
            <a:ext cx="1079500" cy="392112"/>
            <a:chOff x="2608" y="1661"/>
            <a:chExt cx="680" cy="247"/>
          </a:xfrm>
        </p:grpSpPr>
        <p:sp>
          <p:nvSpPr>
            <p:cNvPr id="25630" name="AutoShape 63"/>
            <p:cNvSpPr>
              <a:spLocks/>
            </p:cNvSpPr>
            <p:nvPr/>
          </p:nvSpPr>
          <p:spPr bwMode="auto">
            <a:xfrm rot="5400000">
              <a:off x="2902" y="1523"/>
              <a:ext cx="91" cy="680"/>
            </a:xfrm>
            <a:prstGeom prst="leftBrace">
              <a:avLst>
                <a:gd name="adj1" fmla="val 62271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Text Box 64"/>
            <p:cNvSpPr txBox="1">
              <a:spLocks noChangeArrowheads="1"/>
            </p:cNvSpPr>
            <p:nvPr/>
          </p:nvSpPr>
          <p:spPr bwMode="auto">
            <a:xfrm>
              <a:off x="2715" y="1661"/>
              <a:ext cx="4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object</a:t>
              </a:r>
            </a:p>
          </p:txBody>
        </p:sp>
      </p:grpSp>
      <p:grpSp>
        <p:nvGrpSpPr>
          <p:cNvPr id="7" name="Group 94"/>
          <p:cNvGrpSpPr>
            <a:grpSpLocks/>
          </p:cNvGrpSpPr>
          <p:nvPr/>
        </p:nvGrpSpPr>
        <p:grpSpPr bwMode="auto">
          <a:xfrm>
            <a:off x="2339975" y="5157192"/>
            <a:ext cx="3529013" cy="304800"/>
            <a:chOff x="1474" y="3316"/>
            <a:chExt cx="2223" cy="192"/>
          </a:xfrm>
        </p:grpSpPr>
        <p:sp>
          <p:nvSpPr>
            <p:cNvPr id="25625" name="Text Box 65"/>
            <p:cNvSpPr txBox="1">
              <a:spLocks noChangeArrowheads="1"/>
            </p:cNvSpPr>
            <p:nvPr/>
          </p:nvSpPr>
          <p:spPr bwMode="auto">
            <a:xfrm>
              <a:off x="1958" y="3316"/>
              <a:ext cx="3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cat</a:t>
              </a:r>
            </a:p>
          </p:txBody>
        </p:sp>
        <p:sp>
          <p:nvSpPr>
            <p:cNvPr id="25626" name="Text Box 66"/>
            <p:cNvSpPr txBox="1">
              <a:spLocks noChangeArrowheads="1"/>
            </p:cNvSpPr>
            <p:nvPr/>
          </p:nvSpPr>
          <p:spPr bwMode="auto">
            <a:xfrm>
              <a:off x="1474" y="3316"/>
              <a:ext cx="3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the</a:t>
              </a:r>
            </a:p>
          </p:txBody>
        </p:sp>
        <p:sp>
          <p:nvSpPr>
            <p:cNvPr id="25627" name="Text Box 67"/>
            <p:cNvSpPr txBox="1">
              <a:spLocks noChangeArrowheads="1"/>
            </p:cNvSpPr>
            <p:nvPr/>
          </p:nvSpPr>
          <p:spPr bwMode="auto">
            <a:xfrm>
              <a:off x="2456" y="3316"/>
              <a:ext cx="49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sees</a:t>
              </a:r>
            </a:p>
          </p:txBody>
        </p:sp>
        <p:sp>
          <p:nvSpPr>
            <p:cNvPr id="25628" name="Text Box 68"/>
            <p:cNvSpPr txBox="1">
              <a:spLocks noChangeArrowheads="1"/>
            </p:cNvSpPr>
            <p:nvPr/>
          </p:nvSpPr>
          <p:spPr bwMode="auto">
            <a:xfrm>
              <a:off x="3148" y="3316"/>
              <a:ext cx="2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me</a:t>
              </a:r>
            </a:p>
          </p:txBody>
        </p:sp>
        <p:sp>
          <p:nvSpPr>
            <p:cNvPr id="25629" name="Text Box 69"/>
            <p:cNvSpPr txBox="1">
              <a:spLocks noChangeArrowheads="1"/>
            </p:cNvSpPr>
            <p:nvPr/>
          </p:nvSpPr>
          <p:spPr bwMode="auto">
            <a:xfrm>
              <a:off x="3601" y="3316"/>
              <a:ext cx="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.</a:t>
              </a:r>
            </a:p>
          </p:txBody>
        </p:sp>
      </p:grpSp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2305050" y="3968750"/>
            <a:ext cx="3635375" cy="411163"/>
            <a:chOff x="1452" y="2500"/>
            <a:chExt cx="2290" cy="259"/>
          </a:xfrm>
        </p:grpSpPr>
        <p:sp>
          <p:nvSpPr>
            <p:cNvPr id="25623" name="AutoShape 76"/>
            <p:cNvSpPr>
              <a:spLocks/>
            </p:cNvSpPr>
            <p:nvPr/>
          </p:nvSpPr>
          <p:spPr bwMode="auto">
            <a:xfrm rot="5400000">
              <a:off x="2551" y="1569"/>
              <a:ext cx="91" cy="2290"/>
            </a:xfrm>
            <a:prstGeom prst="leftBrace">
              <a:avLst>
                <a:gd name="adj1" fmla="val 20970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Text Box 77"/>
            <p:cNvSpPr txBox="1">
              <a:spLocks noChangeArrowheads="1"/>
            </p:cNvSpPr>
            <p:nvPr/>
          </p:nvSpPr>
          <p:spPr bwMode="auto">
            <a:xfrm>
              <a:off x="2255" y="2500"/>
              <a:ext cx="6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sentence</a:t>
              </a:r>
            </a:p>
          </p:txBody>
        </p:sp>
      </p:grpSp>
      <p:grpSp>
        <p:nvGrpSpPr>
          <p:cNvPr id="9" name="Group 97"/>
          <p:cNvGrpSpPr>
            <a:grpSpLocks/>
          </p:cNvGrpSpPr>
          <p:nvPr/>
        </p:nvGrpSpPr>
        <p:grpSpPr bwMode="auto">
          <a:xfrm>
            <a:off x="4810125" y="4329100"/>
            <a:ext cx="698500" cy="450850"/>
            <a:chOff x="3030" y="2749"/>
            <a:chExt cx="440" cy="284"/>
          </a:xfrm>
        </p:grpSpPr>
        <p:sp>
          <p:nvSpPr>
            <p:cNvPr id="25621" name="AutoShape 78"/>
            <p:cNvSpPr>
              <a:spLocks/>
            </p:cNvSpPr>
            <p:nvPr/>
          </p:nvSpPr>
          <p:spPr bwMode="auto">
            <a:xfrm rot="5400000">
              <a:off x="3196" y="2791"/>
              <a:ext cx="118" cy="366"/>
            </a:xfrm>
            <a:prstGeom prst="leftBrace">
              <a:avLst>
                <a:gd name="adj1" fmla="val 2584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Text Box 79"/>
            <p:cNvSpPr txBox="1">
              <a:spLocks noChangeArrowheads="1"/>
            </p:cNvSpPr>
            <p:nvPr/>
          </p:nvSpPr>
          <p:spPr bwMode="auto">
            <a:xfrm>
              <a:off x="3030" y="2749"/>
              <a:ext cx="4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object</a:t>
              </a:r>
            </a:p>
          </p:txBody>
        </p:sp>
      </p:grp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2971800" y="4761148"/>
            <a:ext cx="1635125" cy="411163"/>
            <a:chOff x="1872" y="3044"/>
            <a:chExt cx="1030" cy="259"/>
          </a:xfrm>
        </p:grpSpPr>
        <p:sp>
          <p:nvSpPr>
            <p:cNvPr id="25617" name="AutoShape 70"/>
            <p:cNvSpPr>
              <a:spLocks/>
            </p:cNvSpPr>
            <p:nvPr/>
          </p:nvSpPr>
          <p:spPr bwMode="auto">
            <a:xfrm rot="5400000">
              <a:off x="2630" y="3031"/>
              <a:ext cx="91" cy="453"/>
            </a:xfrm>
            <a:prstGeom prst="leftBrace">
              <a:avLst>
                <a:gd name="adj1" fmla="val 41484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Text Box 75"/>
            <p:cNvSpPr txBox="1">
              <a:spLocks noChangeArrowheads="1"/>
            </p:cNvSpPr>
            <p:nvPr/>
          </p:nvSpPr>
          <p:spPr bwMode="auto">
            <a:xfrm>
              <a:off x="2458" y="3044"/>
              <a:ext cx="4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verb</a:t>
              </a:r>
            </a:p>
          </p:txBody>
        </p:sp>
        <p:sp>
          <p:nvSpPr>
            <p:cNvPr id="25619" name="AutoShape 80"/>
            <p:cNvSpPr>
              <a:spLocks/>
            </p:cNvSpPr>
            <p:nvPr/>
          </p:nvSpPr>
          <p:spPr bwMode="auto">
            <a:xfrm rot="5400000">
              <a:off x="2053" y="3031"/>
              <a:ext cx="91" cy="453"/>
            </a:xfrm>
            <a:prstGeom prst="leftBrace">
              <a:avLst>
                <a:gd name="adj1" fmla="val 41484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Text Box 81"/>
            <p:cNvSpPr txBox="1">
              <a:spLocks noChangeArrowheads="1"/>
            </p:cNvSpPr>
            <p:nvPr/>
          </p:nvSpPr>
          <p:spPr bwMode="auto">
            <a:xfrm>
              <a:off x="1882" y="3044"/>
              <a:ext cx="4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noun</a:t>
              </a:r>
            </a:p>
          </p:txBody>
        </p:sp>
      </p:grpSp>
      <p:grpSp>
        <p:nvGrpSpPr>
          <p:cNvPr id="11" name="Group 96"/>
          <p:cNvGrpSpPr>
            <a:grpSpLocks/>
          </p:cNvGrpSpPr>
          <p:nvPr/>
        </p:nvGrpSpPr>
        <p:grpSpPr bwMode="auto">
          <a:xfrm>
            <a:off x="2305050" y="4348150"/>
            <a:ext cx="1403350" cy="409575"/>
            <a:chOff x="1452" y="2761"/>
            <a:chExt cx="884" cy="258"/>
          </a:xfrm>
        </p:grpSpPr>
        <p:sp>
          <p:nvSpPr>
            <p:cNvPr id="25615" name="AutoShape 82"/>
            <p:cNvSpPr>
              <a:spLocks/>
            </p:cNvSpPr>
            <p:nvPr/>
          </p:nvSpPr>
          <p:spPr bwMode="auto">
            <a:xfrm rot="5400000">
              <a:off x="1848" y="2532"/>
              <a:ext cx="91" cy="884"/>
            </a:xfrm>
            <a:prstGeom prst="leftBrace">
              <a:avLst>
                <a:gd name="adj1" fmla="val 80952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Text Box 83"/>
            <p:cNvSpPr txBox="1">
              <a:spLocks noChangeArrowheads="1"/>
            </p:cNvSpPr>
            <p:nvPr/>
          </p:nvSpPr>
          <p:spPr bwMode="auto">
            <a:xfrm>
              <a:off x="1611" y="2761"/>
              <a:ext cx="5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>
                  <a:solidFill>
                    <a:schemeClr val="bg2"/>
                  </a:solidFill>
                </a:rPr>
                <a:t>subject</a:t>
              </a:r>
            </a:p>
          </p:txBody>
        </p:sp>
      </p:grpSp>
      <p:sp>
        <p:nvSpPr>
          <p:cNvPr id="261208" name="Rectangle 88"/>
          <p:cNvSpPr>
            <a:spLocks noChangeArrowheads="1"/>
          </p:cNvSpPr>
          <p:nvPr/>
        </p:nvSpPr>
        <p:spPr bwMode="auto">
          <a:xfrm>
            <a:off x="1547813" y="5661248"/>
            <a:ext cx="7200900" cy="791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The structure of a sentence can be shown by a syntax tree </a:t>
            </a:r>
            <a:r>
              <a:rPr lang="en-US" sz="2400" i="1" dirty="0" smtClean="0"/>
              <a:t>(see later)</a:t>
            </a:r>
            <a:r>
              <a:rPr lang="en-US" sz="2400" dirty="0" smtClean="0"/>
              <a:t>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20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Grammars, symbols, production rules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900" cy="4645025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context-free grammar</a:t>
            </a:r>
            <a:r>
              <a:rPr lang="en-US" dirty="0" smtClean="0"/>
              <a:t> (or just </a:t>
            </a:r>
            <a:r>
              <a:rPr lang="en-US" b="1" dirty="0" smtClean="0"/>
              <a:t>grammar</a:t>
            </a:r>
            <a:r>
              <a:rPr lang="en-US" dirty="0" smtClean="0"/>
              <a:t>) consists of:</a:t>
            </a:r>
          </a:p>
          <a:p>
            <a:pPr lvl="1" eaLnBrk="1" hangingPunct="1"/>
            <a:r>
              <a:rPr lang="en-US" dirty="0" smtClean="0"/>
              <a:t>a set of </a:t>
            </a:r>
            <a:r>
              <a:rPr lang="en-US" b="1" dirty="0" smtClean="0"/>
              <a:t>terminal symbols</a:t>
            </a:r>
            <a:endParaRPr lang="en-US" dirty="0" smtClean="0"/>
          </a:p>
          <a:p>
            <a:pPr lvl="1" eaLnBrk="1" hangingPunct="1"/>
            <a:r>
              <a:rPr lang="en-US" dirty="0" smtClean="0"/>
              <a:t>a set of </a:t>
            </a:r>
            <a:r>
              <a:rPr lang="en-US" b="1" dirty="0" smtClean="0"/>
              <a:t>nonterminal symbols</a:t>
            </a:r>
            <a:endParaRPr lang="en-US" dirty="0" smtClean="0"/>
          </a:p>
          <a:p>
            <a:pPr lvl="1" eaLnBrk="1" hangingPunct="1"/>
            <a:r>
              <a:rPr lang="en-US" dirty="0" smtClean="0"/>
              <a:t>a </a:t>
            </a:r>
            <a:r>
              <a:rPr lang="en-US" b="1" dirty="0" smtClean="0"/>
              <a:t>sentence symbol</a:t>
            </a:r>
          </a:p>
          <a:p>
            <a:pPr lvl="1" eaLnBrk="1" hangingPunct="1"/>
            <a:r>
              <a:rPr lang="en-US" dirty="0" smtClean="0"/>
              <a:t>a set of </a:t>
            </a:r>
            <a:r>
              <a:rPr lang="en-US" b="1" dirty="0" smtClean="0"/>
              <a:t>production rules</a:t>
            </a:r>
            <a:r>
              <a:rPr lang="en-US" dirty="0" smtClean="0"/>
              <a:t>.</a:t>
            </a:r>
          </a:p>
        </p:txBody>
      </p:sp>
      <p:sp>
        <p:nvSpPr>
          <p:cNvPr id="263172" name="AutoShape 4"/>
          <p:cNvSpPr>
            <a:spLocks/>
          </p:cNvSpPr>
          <p:nvPr/>
        </p:nvSpPr>
        <p:spPr bwMode="auto">
          <a:xfrm>
            <a:off x="6516688" y="2241550"/>
            <a:ext cx="2268537" cy="682625"/>
          </a:xfrm>
          <a:prstGeom prst="callout1">
            <a:avLst>
              <a:gd name="adj1" fmla="val 16745"/>
              <a:gd name="adj2" fmla="val -3361"/>
              <a:gd name="adj3" fmla="val 69537"/>
              <a:gd name="adj4" fmla="val -4814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r>
              <a:rPr lang="en-US" dirty="0">
                <a:solidFill>
                  <a:schemeClr val="bg2"/>
                </a:solidFill>
              </a:rPr>
              <a:t>Each terminal symbol is a symbol that may occur in a sentence.</a:t>
            </a:r>
          </a:p>
        </p:txBody>
      </p:sp>
      <p:sp>
        <p:nvSpPr>
          <p:cNvPr id="263173" name="AutoShape 5"/>
          <p:cNvSpPr>
            <a:spLocks/>
          </p:cNvSpPr>
          <p:nvPr/>
        </p:nvSpPr>
        <p:spPr bwMode="auto">
          <a:xfrm>
            <a:off x="6516688" y="3019425"/>
            <a:ext cx="2268537" cy="985838"/>
          </a:xfrm>
          <a:prstGeom prst="callout1">
            <a:avLst>
              <a:gd name="adj1" fmla="val 11593"/>
              <a:gd name="adj2" fmla="val -3361"/>
              <a:gd name="adj3" fmla="val 22384"/>
              <a:gd name="adj4" fmla="val -2743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r>
              <a:rPr lang="en-US" dirty="0">
                <a:solidFill>
                  <a:schemeClr val="bg2"/>
                </a:solidFill>
              </a:rPr>
              <a:t>Each nonterminal symbol stands for a phrase that may form part of a sentence.</a:t>
            </a:r>
          </a:p>
        </p:txBody>
      </p:sp>
      <p:sp>
        <p:nvSpPr>
          <p:cNvPr id="263174" name="AutoShape 6"/>
          <p:cNvSpPr>
            <a:spLocks/>
          </p:cNvSpPr>
          <p:nvPr/>
        </p:nvSpPr>
        <p:spPr bwMode="auto">
          <a:xfrm>
            <a:off x="6516688" y="4062413"/>
            <a:ext cx="2268537" cy="985837"/>
          </a:xfrm>
          <a:prstGeom prst="callout1">
            <a:avLst>
              <a:gd name="adj1" fmla="val 11593"/>
              <a:gd name="adj2" fmla="val -3361"/>
              <a:gd name="adj3" fmla="val -35264"/>
              <a:gd name="adj4" fmla="val -7949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r>
              <a:rPr lang="en-US" dirty="0">
                <a:solidFill>
                  <a:schemeClr val="bg2"/>
                </a:solidFill>
              </a:rPr>
              <a:t>The sentence symbol is the nonterminal symbol that stands for a complete sentence.</a:t>
            </a:r>
          </a:p>
        </p:txBody>
      </p:sp>
      <p:sp>
        <p:nvSpPr>
          <p:cNvPr id="263175" name="AutoShape 7"/>
          <p:cNvSpPr>
            <a:spLocks/>
          </p:cNvSpPr>
          <p:nvPr/>
        </p:nvSpPr>
        <p:spPr bwMode="auto">
          <a:xfrm>
            <a:off x="6516688" y="5095875"/>
            <a:ext cx="2268537" cy="1212850"/>
          </a:xfrm>
          <a:prstGeom prst="callout1">
            <a:avLst>
              <a:gd name="adj1" fmla="val 9426"/>
              <a:gd name="adj2" fmla="val -3361"/>
              <a:gd name="adj3" fmla="val -66361"/>
              <a:gd name="adj4" fmla="val -5766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r>
              <a:rPr lang="en-US" dirty="0">
                <a:solidFill>
                  <a:schemeClr val="bg2"/>
                </a:solidFill>
              </a:rPr>
              <a:t>Each production rule specifies how phrases are composed from terminal symbols and sub-phrases.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2" grpId="0" animBg="1"/>
      <p:bldP spid="263173" grpId="0" animBg="1"/>
      <p:bldP spid="263174" grpId="0" animBg="1"/>
      <p:bldP spid="26317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BNF notation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Backus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dirty="0" err="1" smtClean="0">
                <a:cs typeface="Arial" charset="0"/>
              </a:rPr>
              <a:t>Naur</a:t>
            </a:r>
            <a:r>
              <a:rPr lang="en-US" b="1" dirty="0" smtClean="0">
                <a:cs typeface="Arial" charset="0"/>
              </a:rPr>
              <a:t> Form</a:t>
            </a:r>
            <a:r>
              <a:rPr lang="en-US" dirty="0" smtClean="0">
                <a:cs typeface="Arial" charset="0"/>
              </a:rPr>
              <a:t> (</a:t>
            </a:r>
            <a:r>
              <a:rPr lang="en-US" b="1" dirty="0" smtClean="0">
                <a:cs typeface="Arial" charset="0"/>
              </a:rPr>
              <a:t>BNF</a:t>
            </a:r>
            <a:r>
              <a:rPr lang="en-US" dirty="0" smtClean="0">
                <a:cs typeface="Arial" charset="0"/>
              </a:rPr>
              <a:t>) is a notation for expressing a grammar.</a:t>
            </a:r>
          </a:p>
          <a:p>
            <a:pPr eaLnBrk="1" hangingPunct="1"/>
            <a:r>
              <a:rPr lang="en-US" dirty="0" smtClean="0"/>
              <a:t>A simple production rule in BNF looks like this: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smtClean="0"/>
              <a:t>N</a:t>
            </a:r>
            <a:r>
              <a:rPr lang="en-US" dirty="0" smtClean="0"/>
              <a:t>  =  </a:t>
            </a:r>
            <a:r>
              <a:rPr lang="el-GR" dirty="0" smtClean="0"/>
              <a:t>α</a:t>
            </a:r>
            <a:endParaRPr lang="en-US" dirty="0" smtClean="0"/>
          </a:p>
        </p:txBody>
      </p:sp>
      <p:sp>
        <p:nvSpPr>
          <p:cNvPr id="238596" name="AutoShape 4"/>
          <p:cNvSpPr>
            <a:spLocks/>
          </p:cNvSpPr>
          <p:nvPr/>
        </p:nvSpPr>
        <p:spPr bwMode="auto">
          <a:xfrm>
            <a:off x="2916238" y="3933825"/>
            <a:ext cx="1439738" cy="791319"/>
          </a:xfrm>
          <a:prstGeom prst="callout1">
            <a:avLst>
              <a:gd name="adj1" fmla="val 15861"/>
              <a:gd name="adj2" fmla="val -5569"/>
              <a:gd name="adj3" fmla="val -57269"/>
              <a:gd name="adj4" fmla="val -2494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i="1" dirty="0">
                <a:solidFill>
                  <a:schemeClr val="bg2"/>
                </a:solidFill>
              </a:rPr>
              <a:t>N</a:t>
            </a:r>
            <a:r>
              <a:rPr lang="en-US" sz="2000" dirty="0">
                <a:solidFill>
                  <a:schemeClr val="bg2"/>
                </a:solidFill>
              </a:rPr>
              <a:t> is a </a:t>
            </a:r>
            <a:r>
              <a:rPr lang="en-US" sz="2000" dirty="0" err="1">
                <a:solidFill>
                  <a:schemeClr val="bg2"/>
                </a:solidFill>
              </a:rPr>
              <a:t>nonterminal</a:t>
            </a:r>
            <a:r>
              <a:rPr lang="en-US" sz="2000" dirty="0">
                <a:solidFill>
                  <a:schemeClr val="bg2"/>
                </a:solidFill>
              </a:rPr>
              <a:t> symbol</a:t>
            </a:r>
          </a:p>
        </p:txBody>
      </p:sp>
      <p:sp>
        <p:nvSpPr>
          <p:cNvPr id="238597" name="AutoShape 5"/>
          <p:cNvSpPr>
            <a:spLocks/>
          </p:cNvSpPr>
          <p:nvPr/>
        </p:nvSpPr>
        <p:spPr bwMode="auto">
          <a:xfrm>
            <a:off x="4859338" y="3238500"/>
            <a:ext cx="3637098" cy="550540"/>
          </a:xfrm>
          <a:prstGeom prst="callout1">
            <a:avLst>
              <a:gd name="adj1" fmla="val 23843"/>
              <a:gd name="adj2" fmla="val -2139"/>
              <a:gd name="adj3" fmla="val 21264"/>
              <a:gd name="adj4" fmla="val -43176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l-GR" sz="2000" dirty="0">
                <a:solidFill>
                  <a:schemeClr val="bg2"/>
                </a:solidFill>
                <a:cs typeface="Arial" charset="0"/>
              </a:rPr>
              <a:t>α</a:t>
            </a:r>
            <a:r>
              <a:rPr lang="en-US" sz="2000" dirty="0">
                <a:solidFill>
                  <a:schemeClr val="bg2"/>
                </a:solidFill>
              </a:rPr>
              <a:t> is a sequence of terminal and </a:t>
            </a:r>
            <a:r>
              <a:rPr lang="en-US" sz="2000" dirty="0" err="1">
                <a:solidFill>
                  <a:schemeClr val="bg2"/>
                </a:solidFill>
              </a:rPr>
              <a:t>nonterminal</a:t>
            </a:r>
            <a:r>
              <a:rPr lang="en-US" sz="2000" dirty="0">
                <a:solidFill>
                  <a:schemeClr val="bg2"/>
                </a:solidFill>
              </a:rPr>
              <a:t> symbols</a:t>
            </a:r>
          </a:p>
        </p:txBody>
      </p:sp>
      <p:sp>
        <p:nvSpPr>
          <p:cNvPr id="238598" name="AutoShape 6"/>
          <p:cNvSpPr>
            <a:spLocks/>
          </p:cNvSpPr>
          <p:nvPr/>
        </p:nvSpPr>
        <p:spPr bwMode="auto">
          <a:xfrm>
            <a:off x="4859338" y="3933825"/>
            <a:ext cx="3168650" cy="287338"/>
          </a:xfrm>
          <a:prstGeom prst="callout1">
            <a:avLst>
              <a:gd name="adj1" fmla="val 18727"/>
              <a:gd name="adj2" fmla="val -2722"/>
              <a:gd name="adj3" fmla="val -169060"/>
              <a:gd name="adj4" fmla="val -6319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bg2"/>
                </a:solidFill>
              </a:rPr>
              <a:t>“=” is read as “consists of”</a:t>
            </a:r>
          </a:p>
        </p:txBody>
      </p:sp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1547813" y="4868863"/>
            <a:ext cx="7164387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/>
              <a:t>Example (mini-English):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</a:pPr>
            <a:r>
              <a:rPr lang="en-US" sz="2000"/>
              <a:t>	</a:t>
            </a:r>
            <a:r>
              <a:rPr lang="en-US" sz="2000" i="1"/>
              <a:t>sentence</a:t>
            </a:r>
            <a:r>
              <a:rPr lang="en-US" sz="2000"/>
              <a:t>  =  </a:t>
            </a:r>
            <a:r>
              <a:rPr lang="en-US" sz="2000" i="1"/>
              <a:t>subject</a:t>
            </a:r>
            <a:r>
              <a:rPr lang="en-US" sz="2000"/>
              <a:t>  </a:t>
            </a:r>
            <a:r>
              <a:rPr lang="en-US" sz="2000" i="1"/>
              <a:t>verb</a:t>
            </a:r>
            <a:r>
              <a:rPr lang="en-US" sz="2000"/>
              <a:t>  </a:t>
            </a:r>
            <a:r>
              <a:rPr lang="en-US" sz="2000" i="1"/>
              <a:t>object</a:t>
            </a:r>
            <a:r>
              <a:rPr lang="en-US" sz="2000"/>
              <a:t>  </a:t>
            </a:r>
            <a:r>
              <a:rPr lang="en-US" sz="2000">
                <a:solidFill>
                  <a:schemeClr val="bg2"/>
                </a:solidFill>
              </a:rPr>
              <a:t>‘</a:t>
            </a:r>
            <a:r>
              <a:rPr lang="en-US" sz="2000">
                <a:solidFill>
                  <a:srgbClr val="7030A0"/>
                </a:solidFill>
                <a:latin typeface="Courier New" pitchFamily="49" charset="0"/>
              </a:rPr>
              <a:t>.</a:t>
            </a:r>
            <a:r>
              <a:rPr lang="en-US" sz="2000">
                <a:solidFill>
                  <a:schemeClr val="bg2"/>
                </a:solidFill>
              </a:rPr>
              <a:t>’</a:t>
            </a:r>
            <a:endParaRPr lang="en-US" sz="2000">
              <a:solidFill>
                <a:srgbClr val="008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6" grpId="0" animBg="1"/>
      <p:bldP spid="238597" grpId="0" animBg="1"/>
      <p:bldP spid="238598" grpId="0" animBg="1"/>
      <p:bldP spid="23860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BNF notation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More generally, a production rule in BNF may have several alternatives on its right-hand side: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smtClean="0"/>
              <a:t>N</a:t>
            </a:r>
            <a:r>
              <a:rPr lang="en-US" dirty="0" smtClean="0"/>
              <a:t>  =  </a:t>
            </a:r>
            <a:r>
              <a:rPr lang="el-GR" dirty="0" smtClean="0"/>
              <a:t>α</a:t>
            </a:r>
            <a:r>
              <a:rPr lang="en-US" dirty="0" smtClean="0"/>
              <a:t>  |  </a:t>
            </a:r>
            <a:r>
              <a:rPr lang="el-GR" dirty="0" smtClean="0">
                <a:cs typeface="Arial" charset="0"/>
              </a:rPr>
              <a:t>β</a:t>
            </a:r>
            <a:r>
              <a:rPr lang="en-US" dirty="0" smtClean="0"/>
              <a:t>  |  </a:t>
            </a:r>
            <a:r>
              <a:rPr lang="el-GR" dirty="0" smtClean="0">
                <a:cs typeface="Arial" charset="0"/>
              </a:rPr>
              <a:t>γ</a:t>
            </a:r>
            <a:endParaRPr lang="en-US" dirty="0" smtClean="0">
              <a:cs typeface="Arial" charset="0"/>
            </a:endParaRPr>
          </a:p>
        </p:txBody>
      </p:sp>
      <p:sp>
        <p:nvSpPr>
          <p:cNvPr id="287749" name="AutoShape 5"/>
          <p:cNvSpPr>
            <a:spLocks/>
          </p:cNvSpPr>
          <p:nvPr/>
        </p:nvSpPr>
        <p:spPr bwMode="auto">
          <a:xfrm>
            <a:off x="5761038" y="2708920"/>
            <a:ext cx="2987426" cy="827398"/>
          </a:xfrm>
          <a:prstGeom prst="callout1">
            <a:avLst>
              <a:gd name="adj1" fmla="val 15125"/>
              <a:gd name="adj2" fmla="val -2861"/>
              <a:gd name="adj3" fmla="val 11653"/>
              <a:gd name="adj4" fmla="val -4913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bg2"/>
                </a:solidFill>
                <a:cs typeface="Arial" charset="0"/>
              </a:rPr>
              <a:t>each of </a:t>
            </a:r>
            <a:r>
              <a:rPr lang="el-GR" sz="2000" dirty="0">
                <a:solidFill>
                  <a:schemeClr val="bg2"/>
                </a:solidFill>
                <a:cs typeface="Arial" charset="0"/>
              </a:rPr>
              <a:t>α</a:t>
            </a:r>
            <a:r>
              <a:rPr lang="en-GB" sz="2000" dirty="0">
                <a:solidFill>
                  <a:schemeClr val="bg2"/>
                </a:solidFill>
                <a:cs typeface="Arial" charset="0"/>
              </a:rPr>
              <a:t>, </a:t>
            </a:r>
            <a:r>
              <a:rPr lang="el-GR" sz="2000" dirty="0">
                <a:solidFill>
                  <a:schemeClr val="bg2"/>
                </a:solidFill>
                <a:cs typeface="Arial" charset="0"/>
              </a:rPr>
              <a:t>β</a:t>
            </a:r>
            <a:r>
              <a:rPr lang="en-GB" sz="2000" dirty="0">
                <a:solidFill>
                  <a:schemeClr val="bg2"/>
                </a:solidFill>
                <a:cs typeface="Arial" charset="0"/>
              </a:rPr>
              <a:t>, </a:t>
            </a:r>
            <a:r>
              <a:rPr lang="el-GR" sz="2000" dirty="0">
                <a:solidFill>
                  <a:schemeClr val="bg2"/>
                </a:solidFill>
                <a:cs typeface="Arial" charset="0"/>
              </a:rPr>
              <a:t>γ</a:t>
            </a:r>
            <a:r>
              <a:rPr lang="en-US" sz="2000" dirty="0">
                <a:solidFill>
                  <a:schemeClr val="bg2"/>
                </a:solidFill>
              </a:rPr>
              <a:t> is a sequence of terminal and </a:t>
            </a:r>
            <a:r>
              <a:rPr lang="en-US" sz="2000" dirty="0" err="1">
                <a:solidFill>
                  <a:schemeClr val="bg2"/>
                </a:solidFill>
              </a:rPr>
              <a:t>nonterminal</a:t>
            </a:r>
            <a:r>
              <a:rPr lang="en-US" sz="2000" dirty="0">
                <a:solidFill>
                  <a:schemeClr val="bg2"/>
                </a:solidFill>
              </a:rPr>
              <a:t> symbols</a:t>
            </a:r>
          </a:p>
        </p:txBody>
      </p:sp>
      <p:sp>
        <p:nvSpPr>
          <p:cNvPr id="287752" name="AutoShape 8"/>
          <p:cNvSpPr>
            <a:spLocks/>
          </p:cNvSpPr>
          <p:nvPr/>
        </p:nvSpPr>
        <p:spPr bwMode="auto">
          <a:xfrm>
            <a:off x="5364163" y="3680471"/>
            <a:ext cx="2052153" cy="305965"/>
          </a:xfrm>
          <a:prstGeom prst="callout1">
            <a:avLst>
              <a:gd name="adj1" fmla="val 11885"/>
              <a:gd name="adj2" fmla="val -3651"/>
              <a:gd name="adj3" fmla="val -225377"/>
              <a:gd name="adj4" fmla="val -75362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bg2"/>
                </a:solidFill>
              </a:rPr>
              <a:t>“|” is read as </a:t>
            </a:r>
            <a:r>
              <a:rPr lang="en-US" sz="2000" dirty="0" smtClean="0">
                <a:solidFill>
                  <a:schemeClr val="bg2"/>
                </a:solidFill>
              </a:rPr>
              <a:t>“or”.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87753" name="Rectangle 9"/>
          <p:cNvSpPr>
            <a:spLocks noChangeArrowheads="1"/>
          </p:cNvSpPr>
          <p:nvPr/>
        </p:nvSpPr>
        <p:spPr bwMode="auto">
          <a:xfrm>
            <a:off x="1547813" y="4545124"/>
            <a:ext cx="7200900" cy="177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400" dirty="0"/>
              <a:t>Example (mini-English):</a:t>
            </a:r>
          </a:p>
          <a:p>
            <a:pPr marL="742950" lvl="1" indent="-285750">
              <a:spcBef>
                <a:spcPct val="50000"/>
              </a:spcBef>
              <a:buClr>
                <a:schemeClr val="bg2"/>
              </a:buClr>
            </a:pPr>
            <a:r>
              <a:rPr lang="en-US" sz="2000" dirty="0"/>
              <a:t>	</a:t>
            </a:r>
            <a:r>
              <a:rPr lang="en-US" sz="2000" i="1" dirty="0"/>
              <a:t>subject</a:t>
            </a:r>
            <a:r>
              <a:rPr lang="en-US" sz="2000" dirty="0"/>
              <a:t>  =  ‘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dirty="0"/>
              <a:t>’  |  ‘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dirty="0"/>
              <a:t>’  </a:t>
            </a:r>
            <a:r>
              <a:rPr lang="en-US" sz="2000" i="1" dirty="0"/>
              <a:t>noun</a:t>
            </a:r>
            <a:r>
              <a:rPr lang="en-US" sz="2000" dirty="0"/>
              <a:t>  |   ‘</a:t>
            </a: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the</a:t>
            </a:r>
            <a:r>
              <a:rPr lang="en-US" sz="2000" dirty="0"/>
              <a:t>’ </a:t>
            </a:r>
            <a:r>
              <a:rPr lang="en-US" sz="2000" i="1" dirty="0"/>
              <a:t>noun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9" grpId="0" animBg="1"/>
      <p:bldP spid="287752" grpId="0" animBg="1"/>
      <p:bldP spid="28775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grammar in BNF </a:t>
            </a:r>
            <a:r>
              <a:rPr lang="en-GB" i="1" smtClean="0"/>
              <a:t>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Terminal symbols: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dirty="0" smtClean="0"/>
              <a:t>’</a:t>
            </a:r>
            <a:r>
              <a:rPr lang="en-US" dirty="0" smtClean="0">
                <a:solidFill>
                  <a:srgbClr val="006600"/>
                </a:solidFill>
              </a:rPr>
              <a:t> 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’</a:t>
            </a:r>
            <a:r>
              <a:rPr lang="en-US" dirty="0" smtClean="0">
                <a:solidFill>
                  <a:srgbClr val="008000"/>
                </a:solidFill>
              </a:rPr>
              <a:t/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’ </a:t>
            </a:r>
            <a:br>
              <a:rPr lang="en-US" dirty="0" smtClean="0"/>
            </a:b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/>
              <a:t>’</a:t>
            </a:r>
            <a:br>
              <a:rPr lang="en-US" dirty="0" smtClean="0"/>
            </a:b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’   …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’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/>
              <a:t>’   … 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dirty="0" smtClean="0"/>
              <a:t>’ </a:t>
            </a:r>
            <a:endParaRPr lang="en-US" b="1" i="1" dirty="0" smtClean="0">
              <a:solidFill>
                <a:srgbClr val="006600"/>
              </a:solidFill>
            </a:endParaRPr>
          </a:p>
          <a:p>
            <a:pPr eaLnBrk="1" hangingPunct="1"/>
            <a:r>
              <a:rPr lang="en-US" dirty="0" err="1" smtClean="0"/>
              <a:t>Nonterminal</a:t>
            </a:r>
            <a:r>
              <a:rPr lang="en-US" dirty="0" smtClean="0"/>
              <a:t> symbols: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prog</a:t>
            </a:r>
            <a:r>
              <a:rPr lang="en-US" i="1" dirty="0" smtClean="0"/>
              <a:t>   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 smtClean="0"/>
              <a:t>expr</a:t>
            </a:r>
            <a:r>
              <a:rPr lang="en-US" dirty="0" smtClean="0"/>
              <a:t>   </a:t>
            </a:r>
            <a:r>
              <a:rPr lang="en-US" i="1" dirty="0" smtClean="0"/>
              <a:t>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num </a:t>
            </a:r>
            <a:r>
              <a:rPr lang="en-US" dirty="0" smtClean="0"/>
              <a:t>  </a:t>
            </a:r>
            <a:r>
              <a:rPr lang="en-US" i="1" dirty="0" smtClean="0"/>
              <a:t>id</a:t>
            </a:r>
          </a:p>
          <a:p>
            <a:pPr eaLnBrk="1" hangingPunct="1"/>
            <a:r>
              <a:rPr lang="en-US" dirty="0" smtClean="0"/>
              <a:t>Sentence symbol: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prog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grammar in BNF </a:t>
            </a:r>
            <a:r>
              <a:rPr lang="en-GB" i="1" smtClean="0"/>
              <a:t>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336800" algn="r"/>
                <a:tab pos="2692400" algn="ctr"/>
                <a:tab pos="3048000" algn="l"/>
              </a:tabLst>
            </a:pPr>
            <a:r>
              <a:rPr lang="en-US" dirty="0" smtClean="0"/>
              <a:t>Production rules: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prog</a:t>
            </a:r>
            <a:r>
              <a:rPr lang="en-US" dirty="0" smtClean="0"/>
              <a:t>	=	</a:t>
            </a:r>
            <a:r>
              <a:rPr lang="en-US" i="1" dirty="0" err="1" smtClean="0"/>
              <a:t>eof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smtClean="0"/>
              <a:t>com  </a:t>
            </a:r>
            <a:r>
              <a:rPr lang="en-US" i="1" dirty="0" err="1" smtClean="0"/>
              <a:t>prog</a:t>
            </a:r>
            <a:endParaRPr lang="en-US" dirty="0" smtClean="0">
              <a:solidFill>
                <a:srgbClr val="008000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com</a:t>
            </a:r>
            <a:r>
              <a:rPr lang="en-US" dirty="0" smtClean="0"/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put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</a:t>
            </a:r>
            <a:r>
              <a:rPr lang="en-US" i="1" dirty="0" err="1" smtClean="0"/>
              <a:t>eol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set</a:t>
            </a:r>
            <a:r>
              <a:rPr lang="en-US" dirty="0" smtClean="0"/>
              <a:t>’  </a:t>
            </a:r>
            <a:r>
              <a:rPr lang="en-US" i="1" dirty="0" smtClean="0"/>
              <a:t>id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=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</a:t>
            </a:r>
            <a:r>
              <a:rPr lang="en-US" i="1" dirty="0" err="1" smtClean="0"/>
              <a:t>eol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expr</a:t>
            </a:r>
            <a:r>
              <a:rPr lang="en-US" dirty="0" smtClean="0"/>
              <a:t>	=	</a:t>
            </a:r>
            <a:r>
              <a:rPr lang="en-US" i="1" dirty="0" smtClean="0"/>
              <a:t>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’</a:t>
            </a:r>
            <a:r>
              <a:rPr lang="en-US" i="1" dirty="0" smtClean="0"/>
              <a:t>  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/>
              <a:t>’</a:t>
            </a:r>
            <a:r>
              <a:rPr lang="en-US" i="1" dirty="0" smtClean="0"/>
              <a:t>  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’</a:t>
            </a:r>
            <a:r>
              <a:rPr lang="en-US" i="1" dirty="0" smtClean="0"/>
              <a:t>  prim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prim</a:t>
            </a:r>
            <a:r>
              <a:rPr lang="en-US" dirty="0" smtClean="0"/>
              <a:t>	=	</a:t>
            </a:r>
            <a:r>
              <a:rPr lang="en-US" i="1" dirty="0" smtClean="0"/>
              <a:t>num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smtClean="0"/>
              <a:t>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)</a:t>
            </a:r>
            <a:r>
              <a:rPr lang="en-US" dirty="0" smtClean="0"/>
              <a:t>’</a:t>
            </a:r>
          </a:p>
        </p:txBody>
      </p:sp>
      <p:sp>
        <p:nvSpPr>
          <p:cNvPr id="240647" name="AutoShape 7"/>
          <p:cNvSpPr>
            <a:spLocks/>
          </p:cNvSpPr>
          <p:nvPr/>
        </p:nvSpPr>
        <p:spPr bwMode="auto">
          <a:xfrm>
            <a:off x="5868144" y="1448780"/>
            <a:ext cx="3203575" cy="1547812"/>
          </a:xfrm>
          <a:prstGeom prst="callout1">
            <a:avLst>
              <a:gd name="adj1" fmla="val 9885"/>
              <a:gd name="adj2" fmla="val -2005"/>
              <a:gd name="adj3" fmla="val 56054"/>
              <a:gd name="adj4" fmla="val -27366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r>
              <a:rPr lang="en-US" dirty="0">
                <a:solidFill>
                  <a:schemeClr val="bg2"/>
                </a:solidFill>
              </a:rPr>
              <a:t>A </a:t>
            </a:r>
            <a:r>
              <a:rPr lang="en-US" i="1" dirty="0" err="1">
                <a:solidFill>
                  <a:schemeClr val="bg2"/>
                </a:solidFill>
              </a:rPr>
              <a:t>prog</a:t>
            </a:r>
            <a:r>
              <a:rPr lang="en-US" i="1" dirty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consists of just an </a:t>
            </a:r>
            <a:r>
              <a:rPr lang="en-US" i="1" dirty="0" err="1">
                <a:solidFill>
                  <a:schemeClr val="bg2"/>
                </a:solidFill>
              </a:rPr>
              <a:t>eof</a:t>
            </a:r>
            <a:r>
              <a:rPr lang="en-US" dirty="0">
                <a:solidFill>
                  <a:schemeClr val="bg2"/>
                </a:solidFill>
              </a:rPr>
              <a:t>, or alternatively a </a:t>
            </a:r>
            <a:r>
              <a:rPr lang="en-US" i="1" dirty="0">
                <a:solidFill>
                  <a:schemeClr val="bg2"/>
                </a:solidFill>
              </a:rPr>
              <a:t>com</a:t>
            </a:r>
            <a:r>
              <a:rPr lang="en-US" dirty="0">
                <a:solidFill>
                  <a:schemeClr val="bg2"/>
                </a:solidFill>
              </a:rPr>
              <a:t> followed by a </a:t>
            </a:r>
            <a:r>
              <a:rPr lang="en-US" i="1" dirty="0" err="1">
                <a:solidFill>
                  <a:schemeClr val="bg2"/>
                </a:solidFill>
              </a:rPr>
              <a:t>prog</a:t>
            </a:r>
            <a:r>
              <a:rPr lang="en-US" dirty="0">
                <a:solidFill>
                  <a:schemeClr val="bg2"/>
                </a:solidFill>
              </a:rPr>
              <a:t>.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en-US" dirty="0">
                <a:solidFill>
                  <a:schemeClr val="bg2"/>
                </a:solidFill>
              </a:rPr>
              <a:t>In other words, a </a:t>
            </a:r>
            <a:r>
              <a:rPr lang="en-US" i="1" dirty="0" err="1">
                <a:solidFill>
                  <a:schemeClr val="bg2"/>
                </a:solidFill>
              </a:rPr>
              <a:t>prog</a:t>
            </a:r>
            <a:r>
              <a:rPr lang="en-US" dirty="0">
                <a:solidFill>
                  <a:schemeClr val="bg2"/>
                </a:solidFill>
              </a:rPr>
              <a:t> consists of a sequence of zero or more </a:t>
            </a:r>
            <a:r>
              <a:rPr lang="en-US" i="1" dirty="0" err="1">
                <a:solidFill>
                  <a:schemeClr val="bg2"/>
                </a:solidFill>
              </a:rPr>
              <a:t>com</a:t>
            </a:r>
            <a:r>
              <a:rPr lang="en-US" dirty="0" err="1">
                <a:solidFill>
                  <a:schemeClr val="bg2"/>
                </a:solidFill>
              </a:rPr>
              <a:t>s</a:t>
            </a:r>
            <a:r>
              <a:rPr lang="en-US" dirty="0">
                <a:solidFill>
                  <a:schemeClr val="bg2"/>
                </a:solidFill>
              </a:rPr>
              <a:t> followed by an </a:t>
            </a:r>
            <a:r>
              <a:rPr lang="en-US" i="1" dirty="0" err="1">
                <a:solidFill>
                  <a:schemeClr val="bg2"/>
                </a:solidFill>
              </a:rPr>
              <a:t>eof</a:t>
            </a:r>
            <a:r>
              <a:rPr lang="en-US" dirty="0">
                <a:solidFill>
                  <a:schemeClr val="bg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grammar in BNF </a:t>
            </a:r>
            <a:r>
              <a:rPr lang="en-GB" i="1" smtClean="0"/>
              <a:t>(3)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2336800" algn="r"/>
                <a:tab pos="2692400" algn="ctr"/>
                <a:tab pos="3048000" algn="l"/>
              </a:tabLst>
            </a:pPr>
            <a:r>
              <a:rPr lang="en-US" dirty="0" smtClean="0"/>
              <a:t>Production rules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num</a:t>
            </a:r>
            <a:r>
              <a:rPr lang="en-US" dirty="0" smtClean="0"/>
              <a:t>	=	</a:t>
            </a:r>
            <a:r>
              <a:rPr lang="en-US" i="1" dirty="0" smtClean="0"/>
              <a:t>digit</a:t>
            </a:r>
            <a:r>
              <a:rPr lang="en-US" dirty="0" smtClean="0"/>
              <a:t>  |  </a:t>
            </a:r>
            <a:r>
              <a:rPr lang="en-US" i="1" dirty="0" smtClean="0"/>
              <a:t>num</a:t>
            </a:r>
            <a:r>
              <a:rPr lang="en-US" dirty="0" smtClean="0"/>
              <a:t>  </a:t>
            </a:r>
            <a:r>
              <a:rPr lang="en-US" i="1" dirty="0" smtClean="0"/>
              <a:t>digit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id</a:t>
            </a:r>
            <a:r>
              <a:rPr lang="en-US" dirty="0" smtClean="0"/>
              <a:t>	=	</a:t>
            </a:r>
            <a:r>
              <a:rPr lang="en-US" i="1" dirty="0" smtClean="0"/>
              <a:t>letter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i="1" dirty="0" smtClean="0"/>
              <a:t>		letter</a:t>
            </a:r>
            <a:r>
              <a:rPr lang="en-US" dirty="0" smtClean="0"/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/>
              <a:t>’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r>
              <a:rPr lang="en-US" dirty="0" smtClean="0"/>
              <a:t>’ </a:t>
            </a:r>
            <a:r>
              <a:rPr lang="en-US" dirty="0"/>
              <a:t>|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</a:t>
            </a:r>
            <a:r>
              <a:rPr lang="en-US" dirty="0" smtClean="0"/>
              <a:t>’ </a:t>
            </a:r>
            <a:r>
              <a:rPr lang="en-US" dirty="0"/>
              <a:t>| </a:t>
            </a:r>
            <a:r>
              <a:rPr lang="en-US" dirty="0" smtClean="0"/>
              <a:t>…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z</a:t>
            </a:r>
            <a:r>
              <a:rPr lang="en-US" dirty="0" smtClean="0"/>
              <a:t>’</a:t>
            </a:r>
            <a:endParaRPr lang="en-US" i="1" dirty="0" smtClean="0"/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i="1" dirty="0" smtClean="0"/>
              <a:t>		digit</a:t>
            </a:r>
            <a:r>
              <a:rPr lang="en-US" dirty="0" smtClean="0"/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0</a:t>
            </a:r>
            <a:r>
              <a:rPr lang="en-US" dirty="0" smtClean="0"/>
              <a:t>’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1</a:t>
            </a:r>
            <a:r>
              <a:rPr lang="en-US" dirty="0" smtClean="0"/>
              <a:t>’ </a:t>
            </a:r>
            <a:r>
              <a:rPr lang="en-US" dirty="0"/>
              <a:t>| … </a:t>
            </a:r>
            <a:r>
              <a:rPr lang="en-US" dirty="0" smtClean="0"/>
              <a:t>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9</a:t>
            </a:r>
            <a:r>
              <a:rPr lang="en-US" dirty="0" smtClean="0"/>
              <a:t>’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i="1" dirty="0" smtClean="0"/>
              <a:t>		</a:t>
            </a:r>
            <a:r>
              <a:rPr lang="en-US" i="1" dirty="0" err="1" smtClean="0"/>
              <a:t>eol</a:t>
            </a:r>
            <a:r>
              <a:rPr lang="en-US" i="1" dirty="0" smtClean="0"/>
              <a:t>	=	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/>
              <a:t>’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Informal </a:t>
            </a:r>
            <a:r>
              <a:rPr lang="en-US" i="1" dirty="0" err="1" smtClean="0"/>
              <a:t>vs</a:t>
            </a:r>
            <a:r>
              <a:rPr lang="en-US" dirty="0" smtClean="0"/>
              <a:t> formal specification</a:t>
            </a:r>
            <a:endParaRPr lang="en-GB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An </a:t>
            </a:r>
            <a:r>
              <a:rPr lang="en-US" b="1" dirty="0" smtClean="0"/>
              <a:t>informal specification</a:t>
            </a:r>
            <a:r>
              <a:rPr lang="en-US" dirty="0" smtClean="0"/>
              <a:t> is one expressed in natural language (such as English).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formal specification</a:t>
            </a:r>
            <a:r>
              <a:rPr lang="en-US" dirty="0" smtClean="0"/>
              <a:t> is one expressed in a precise notation.</a:t>
            </a:r>
          </a:p>
          <a:p>
            <a:pPr eaLnBrk="1" hangingPunct="1"/>
            <a:r>
              <a:rPr lang="en-US" dirty="0" smtClean="0"/>
              <a:t>Pros and cons of formal specification:</a:t>
            </a:r>
          </a:p>
          <a:p>
            <a:pPr lvl="1" eaLnBrk="1" hangingPunct="1">
              <a:buFontTx/>
              <a:buChar char="+"/>
            </a:pPr>
            <a:r>
              <a:rPr lang="en-US" dirty="0" smtClean="0"/>
              <a:t>more precise</a:t>
            </a:r>
          </a:p>
          <a:p>
            <a:pPr lvl="1" eaLnBrk="1" hangingPunct="1">
              <a:buFontTx/>
              <a:buChar char="+"/>
            </a:pPr>
            <a:r>
              <a:rPr lang="en-US" dirty="0" smtClean="0"/>
              <a:t>usually more concise</a:t>
            </a:r>
          </a:p>
          <a:p>
            <a:pPr lvl="1" eaLnBrk="1" hangingPunct="1">
              <a:buFontTx/>
              <a:buChar char="+"/>
            </a:pPr>
            <a:r>
              <a:rPr lang="en-US" dirty="0" smtClean="0"/>
              <a:t>less likely to be ambiguous, inconsistent, or incomplete</a:t>
            </a:r>
          </a:p>
          <a:p>
            <a:pPr lvl="1" eaLnBrk="1" hangingPunct="1"/>
            <a:r>
              <a:rPr lang="en-US" dirty="0" smtClean="0"/>
              <a:t>accessible only to those familiar with the notation.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Phrase structure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A grammar defines how phrases may be formed from sub-phrases in the language. This is called </a:t>
            </a:r>
            <a:r>
              <a:rPr lang="en-US" b="1" dirty="0" smtClean="0">
                <a:cs typeface="Times New Roman" pitchFamily="18" charset="0"/>
              </a:rPr>
              <a:t>phrase structure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Every phrase in the language has a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syntax tree</a:t>
            </a:r>
            <a:r>
              <a:rPr lang="en-US" dirty="0" smtClean="0">
                <a:cs typeface="Times New Roman" pitchFamily="18" charset="0"/>
              </a:rPr>
              <a:t> that explicitly represents its phrase 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mini-English syntax trees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Syntax trees of mini-English sentences: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475656" y="2332038"/>
            <a:ext cx="3491632" cy="2036762"/>
            <a:chOff x="1475656" y="2332038"/>
            <a:chExt cx="3491632" cy="2036762"/>
          </a:xfrm>
        </p:grpSpPr>
        <p:sp>
          <p:nvSpPr>
            <p:cNvPr id="33796" name="Line 14"/>
            <p:cNvSpPr>
              <a:spLocks noChangeShapeType="1"/>
            </p:cNvSpPr>
            <p:nvPr/>
          </p:nvSpPr>
          <p:spPr bwMode="auto">
            <a:xfrm>
              <a:off x="1995488" y="2744788"/>
              <a:ext cx="2867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797" name="Line 15"/>
            <p:cNvSpPr>
              <a:spLocks noChangeShapeType="1"/>
            </p:cNvSpPr>
            <p:nvPr/>
          </p:nvSpPr>
          <p:spPr bwMode="auto">
            <a:xfrm flipV="1">
              <a:off x="3422650" y="2600908"/>
              <a:ext cx="0" cy="143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798" name="Line 19"/>
            <p:cNvSpPr>
              <a:spLocks noChangeShapeType="1"/>
            </p:cNvSpPr>
            <p:nvPr/>
          </p:nvSpPr>
          <p:spPr bwMode="auto">
            <a:xfrm flipV="1">
              <a:off x="3757613" y="3176971"/>
              <a:ext cx="0" cy="148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0" name="Line 21"/>
            <p:cNvSpPr>
              <a:spLocks noChangeShapeType="1"/>
            </p:cNvSpPr>
            <p:nvPr/>
          </p:nvSpPr>
          <p:spPr bwMode="auto">
            <a:xfrm>
              <a:off x="1995488" y="2744789"/>
              <a:ext cx="0" cy="216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2" name="Line 23"/>
            <p:cNvSpPr>
              <a:spLocks noChangeShapeType="1"/>
            </p:cNvSpPr>
            <p:nvPr/>
          </p:nvSpPr>
          <p:spPr bwMode="auto">
            <a:xfrm>
              <a:off x="3416300" y="3325813"/>
              <a:ext cx="0" cy="787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3" name="Line 24"/>
            <p:cNvSpPr>
              <a:spLocks noChangeShapeType="1"/>
            </p:cNvSpPr>
            <p:nvPr/>
          </p:nvSpPr>
          <p:spPr bwMode="auto">
            <a:xfrm>
              <a:off x="4130675" y="3753035"/>
              <a:ext cx="0" cy="3600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4" name="Line 26"/>
            <p:cNvSpPr>
              <a:spLocks noChangeShapeType="1"/>
            </p:cNvSpPr>
            <p:nvPr/>
          </p:nvSpPr>
          <p:spPr bwMode="auto">
            <a:xfrm>
              <a:off x="4843463" y="2744789"/>
              <a:ext cx="0" cy="1368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05" name="Text Box 4"/>
            <p:cNvSpPr txBox="1">
              <a:spLocks noChangeArrowheads="1"/>
            </p:cNvSpPr>
            <p:nvPr/>
          </p:nvSpPr>
          <p:spPr bwMode="auto">
            <a:xfrm>
              <a:off x="4719638" y="4064000"/>
              <a:ext cx="2476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.</a:t>
              </a:r>
            </a:p>
          </p:txBody>
        </p:sp>
        <p:sp>
          <p:nvSpPr>
            <p:cNvPr id="33806" name="Text Box 10"/>
            <p:cNvSpPr txBox="1">
              <a:spLocks noChangeArrowheads="1"/>
            </p:cNvSpPr>
            <p:nvPr/>
          </p:nvSpPr>
          <p:spPr bwMode="auto">
            <a:xfrm>
              <a:off x="1854200" y="4064000"/>
              <a:ext cx="3079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I</a:t>
              </a:r>
            </a:p>
          </p:txBody>
        </p:sp>
        <p:sp>
          <p:nvSpPr>
            <p:cNvPr id="33807" name="Text Box 11"/>
            <p:cNvSpPr txBox="1">
              <a:spLocks noChangeArrowheads="1"/>
            </p:cNvSpPr>
            <p:nvPr/>
          </p:nvSpPr>
          <p:spPr bwMode="auto">
            <a:xfrm>
              <a:off x="2306638" y="4064000"/>
              <a:ext cx="828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smell</a:t>
              </a:r>
            </a:p>
          </p:txBody>
        </p:sp>
        <p:sp>
          <p:nvSpPr>
            <p:cNvPr id="33808" name="Text Box 12"/>
            <p:cNvSpPr txBox="1">
              <a:spLocks noChangeArrowheads="1"/>
            </p:cNvSpPr>
            <p:nvPr/>
          </p:nvSpPr>
          <p:spPr bwMode="auto">
            <a:xfrm>
              <a:off x="3276600" y="4064000"/>
              <a:ext cx="3270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a</a:t>
              </a:r>
            </a:p>
          </p:txBody>
        </p:sp>
        <p:sp>
          <p:nvSpPr>
            <p:cNvPr id="33809" name="Text Box 13"/>
            <p:cNvSpPr txBox="1">
              <a:spLocks noChangeArrowheads="1"/>
            </p:cNvSpPr>
            <p:nvPr/>
          </p:nvSpPr>
          <p:spPr bwMode="auto">
            <a:xfrm>
              <a:off x="3819525" y="40640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rat</a:t>
              </a:r>
            </a:p>
          </p:txBody>
        </p:sp>
        <p:sp>
          <p:nvSpPr>
            <p:cNvPr id="33810" name="Text Box 5"/>
            <p:cNvSpPr txBox="1">
              <a:spLocks noChangeArrowheads="1"/>
            </p:cNvSpPr>
            <p:nvPr/>
          </p:nvSpPr>
          <p:spPr bwMode="auto">
            <a:xfrm>
              <a:off x="2882900" y="2332038"/>
              <a:ext cx="106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sentence</a:t>
              </a:r>
            </a:p>
          </p:txBody>
        </p:sp>
        <p:sp>
          <p:nvSpPr>
            <p:cNvPr id="33811" name="Text Box 6"/>
            <p:cNvSpPr txBox="1">
              <a:spLocks noChangeArrowheads="1"/>
            </p:cNvSpPr>
            <p:nvPr/>
          </p:nvSpPr>
          <p:spPr bwMode="auto">
            <a:xfrm>
              <a:off x="1475656" y="2908300"/>
              <a:ext cx="9366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subject</a:t>
              </a:r>
            </a:p>
          </p:txBody>
        </p:sp>
        <p:sp>
          <p:nvSpPr>
            <p:cNvPr id="33812" name="Text Box 7"/>
            <p:cNvSpPr txBox="1">
              <a:spLocks noChangeArrowheads="1"/>
            </p:cNvSpPr>
            <p:nvPr/>
          </p:nvSpPr>
          <p:spPr bwMode="auto">
            <a:xfrm>
              <a:off x="3386138" y="29083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object</a:t>
              </a:r>
            </a:p>
          </p:txBody>
        </p:sp>
        <p:sp>
          <p:nvSpPr>
            <p:cNvPr id="33813" name="Text Box 8"/>
            <p:cNvSpPr txBox="1">
              <a:spLocks noChangeArrowheads="1"/>
            </p:cNvSpPr>
            <p:nvPr/>
          </p:nvSpPr>
          <p:spPr bwMode="auto">
            <a:xfrm>
              <a:off x="2411760" y="29083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verb</a:t>
              </a:r>
            </a:p>
          </p:txBody>
        </p:sp>
        <p:sp>
          <p:nvSpPr>
            <p:cNvPr id="33814" name="Text Box 9"/>
            <p:cNvSpPr txBox="1">
              <a:spLocks noChangeArrowheads="1"/>
            </p:cNvSpPr>
            <p:nvPr/>
          </p:nvSpPr>
          <p:spPr bwMode="auto">
            <a:xfrm>
              <a:off x="3819525" y="3484563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noun</a:t>
              </a:r>
            </a:p>
          </p:txBody>
        </p:sp>
        <p:sp>
          <p:nvSpPr>
            <p:cNvPr id="33834" name="Line 46"/>
            <p:cNvSpPr>
              <a:spLocks noChangeShapeType="1"/>
            </p:cNvSpPr>
            <p:nvPr/>
          </p:nvSpPr>
          <p:spPr bwMode="auto">
            <a:xfrm>
              <a:off x="3419475" y="3321050"/>
              <a:ext cx="717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21"/>
            <p:cNvSpPr>
              <a:spLocks noChangeShapeType="1"/>
            </p:cNvSpPr>
            <p:nvPr/>
          </p:nvSpPr>
          <p:spPr bwMode="auto">
            <a:xfrm>
              <a:off x="2015716" y="3248980"/>
              <a:ext cx="0" cy="8640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 flipH="1">
              <a:off x="4139952" y="3320988"/>
              <a:ext cx="0" cy="179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>
              <a:off x="2699792" y="3248980"/>
              <a:ext cx="0" cy="8640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21"/>
            <p:cNvSpPr>
              <a:spLocks noChangeShapeType="1"/>
            </p:cNvSpPr>
            <p:nvPr/>
          </p:nvSpPr>
          <p:spPr bwMode="auto">
            <a:xfrm>
              <a:off x="2699792" y="2744924"/>
              <a:ext cx="0" cy="216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>
              <a:off x="3743908" y="2744924"/>
              <a:ext cx="0" cy="216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541963" y="2332038"/>
            <a:ext cx="3280481" cy="2036762"/>
            <a:chOff x="5541963" y="2332038"/>
            <a:chExt cx="3280481" cy="2036762"/>
          </a:xfrm>
        </p:grpSpPr>
        <p:sp>
          <p:nvSpPr>
            <p:cNvPr id="33815" name="Line 37"/>
            <p:cNvSpPr>
              <a:spLocks noChangeShapeType="1"/>
            </p:cNvSpPr>
            <p:nvPr/>
          </p:nvSpPr>
          <p:spPr bwMode="auto">
            <a:xfrm flipV="1">
              <a:off x="7432675" y="2600908"/>
              <a:ext cx="0" cy="143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16" name="Line 38"/>
            <p:cNvSpPr>
              <a:spLocks noChangeShapeType="1"/>
            </p:cNvSpPr>
            <p:nvPr/>
          </p:nvSpPr>
          <p:spPr bwMode="auto">
            <a:xfrm>
              <a:off x="6230938" y="2744788"/>
              <a:ext cx="2444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17" name="Line 42"/>
            <p:cNvSpPr>
              <a:spLocks noChangeShapeType="1"/>
            </p:cNvSpPr>
            <p:nvPr/>
          </p:nvSpPr>
          <p:spPr bwMode="auto">
            <a:xfrm flipV="1">
              <a:off x="8693150" y="2720975"/>
              <a:ext cx="0" cy="139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0" name="Line 45"/>
            <p:cNvSpPr>
              <a:spLocks noChangeShapeType="1"/>
            </p:cNvSpPr>
            <p:nvPr/>
          </p:nvSpPr>
          <p:spPr bwMode="auto">
            <a:xfrm flipV="1">
              <a:off x="6229350" y="3212976"/>
              <a:ext cx="0" cy="120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1" name="Line 46"/>
            <p:cNvSpPr>
              <a:spLocks noChangeShapeType="1"/>
            </p:cNvSpPr>
            <p:nvPr/>
          </p:nvSpPr>
          <p:spPr bwMode="auto">
            <a:xfrm>
              <a:off x="5834063" y="3333750"/>
              <a:ext cx="717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2" name="Line 47"/>
            <p:cNvSpPr>
              <a:spLocks noChangeShapeType="1"/>
            </p:cNvSpPr>
            <p:nvPr/>
          </p:nvSpPr>
          <p:spPr bwMode="auto">
            <a:xfrm flipH="1">
              <a:off x="5834062" y="3333750"/>
              <a:ext cx="0" cy="743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3" name="Line 48"/>
            <p:cNvSpPr>
              <a:spLocks noChangeShapeType="1"/>
            </p:cNvSpPr>
            <p:nvPr/>
          </p:nvSpPr>
          <p:spPr bwMode="auto">
            <a:xfrm flipH="1">
              <a:off x="6551612" y="3321051"/>
              <a:ext cx="0" cy="179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5541963" y="40640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the</a:t>
              </a:r>
            </a:p>
          </p:txBody>
        </p: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6226175" y="40640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cat</a:t>
              </a: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6959600" y="40640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sees</a:t>
              </a:r>
            </a:p>
          </p:txBody>
        </p:sp>
        <p:sp>
          <p:nvSpPr>
            <p:cNvPr id="33827" name="Text Box 35"/>
            <p:cNvSpPr txBox="1">
              <a:spLocks noChangeArrowheads="1"/>
            </p:cNvSpPr>
            <p:nvPr/>
          </p:nvSpPr>
          <p:spPr bwMode="auto">
            <a:xfrm>
              <a:off x="7670800" y="40640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me</a:t>
              </a:r>
            </a:p>
          </p:txBody>
        </p:sp>
        <p:sp>
          <p:nvSpPr>
            <p:cNvPr id="33828" name="Text Box 36"/>
            <p:cNvSpPr txBox="1">
              <a:spLocks noChangeArrowheads="1"/>
            </p:cNvSpPr>
            <p:nvPr/>
          </p:nvSpPr>
          <p:spPr bwMode="auto">
            <a:xfrm>
              <a:off x="8568444" y="4064000"/>
              <a:ext cx="254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.</a:t>
              </a:r>
            </a:p>
          </p:txBody>
        </p:sp>
        <p:sp>
          <p:nvSpPr>
            <p:cNvPr id="33829" name="Text Box 27"/>
            <p:cNvSpPr txBox="1">
              <a:spLocks noChangeArrowheads="1"/>
            </p:cNvSpPr>
            <p:nvPr/>
          </p:nvSpPr>
          <p:spPr bwMode="auto">
            <a:xfrm>
              <a:off x="6888163" y="2332038"/>
              <a:ext cx="106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sentence</a:t>
              </a:r>
            </a:p>
          </p:txBody>
        </p:sp>
        <p:sp>
          <p:nvSpPr>
            <p:cNvPr id="33830" name="Text Box 28"/>
            <p:cNvSpPr txBox="1">
              <a:spLocks noChangeArrowheads="1"/>
            </p:cNvSpPr>
            <p:nvPr/>
          </p:nvSpPr>
          <p:spPr bwMode="auto">
            <a:xfrm>
              <a:off x="5795963" y="2908300"/>
              <a:ext cx="863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subject</a:t>
              </a:r>
            </a:p>
          </p:txBody>
        </p:sp>
        <p:sp>
          <p:nvSpPr>
            <p:cNvPr id="33831" name="Text Box 29"/>
            <p:cNvSpPr txBox="1">
              <a:spLocks noChangeArrowheads="1"/>
            </p:cNvSpPr>
            <p:nvPr/>
          </p:nvSpPr>
          <p:spPr bwMode="auto">
            <a:xfrm>
              <a:off x="7594600" y="29083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object</a:t>
              </a:r>
            </a:p>
          </p:txBody>
        </p:sp>
        <p:sp>
          <p:nvSpPr>
            <p:cNvPr id="33832" name="Text Box 30"/>
            <p:cNvSpPr txBox="1">
              <a:spLocks noChangeArrowheads="1"/>
            </p:cNvSpPr>
            <p:nvPr/>
          </p:nvSpPr>
          <p:spPr bwMode="auto">
            <a:xfrm>
              <a:off x="6948488" y="2908300"/>
              <a:ext cx="609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verb</a:t>
              </a:r>
            </a:p>
          </p:txBody>
        </p:sp>
        <p:sp>
          <p:nvSpPr>
            <p:cNvPr id="33833" name="Text Box 31"/>
            <p:cNvSpPr txBox="1">
              <a:spLocks noChangeArrowheads="1"/>
            </p:cNvSpPr>
            <p:nvPr/>
          </p:nvSpPr>
          <p:spPr bwMode="auto">
            <a:xfrm>
              <a:off x="6264275" y="3486150"/>
              <a:ext cx="6064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noun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>
              <a:off x="6552220" y="3753036"/>
              <a:ext cx="0" cy="3600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6228184" y="2744924"/>
              <a:ext cx="0" cy="216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>
              <a:off x="7272300" y="2744789"/>
              <a:ext cx="0" cy="216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Line 21"/>
            <p:cNvSpPr>
              <a:spLocks noChangeShapeType="1"/>
            </p:cNvSpPr>
            <p:nvPr/>
          </p:nvSpPr>
          <p:spPr bwMode="auto">
            <a:xfrm>
              <a:off x="7956376" y="2744789"/>
              <a:ext cx="0" cy="216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 flipH="1">
              <a:off x="7272300" y="3248980"/>
              <a:ext cx="0" cy="8513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 flipH="1">
              <a:off x="7956376" y="3248980"/>
              <a:ext cx="0" cy="8513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Calc syntax trees </a:t>
            </a:r>
            <a:r>
              <a:rPr lang="en-US" i="1" smtClean="0"/>
              <a:t>(1)</a:t>
            </a:r>
            <a:endParaRPr lang="en-GB" i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Syntax trees of Calc expressions: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1108075" y="3490801"/>
            <a:ext cx="2200275" cy="2609850"/>
            <a:chOff x="1108075" y="3490801"/>
            <a:chExt cx="2200275" cy="2609850"/>
          </a:xfrm>
        </p:grpSpPr>
        <p:sp>
          <p:nvSpPr>
            <p:cNvPr id="34852" name="Line 106"/>
            <p:cNvSpPr>
              <a:spLocks noChangeShapeType="1"/>
            </p:cNvSpPr>
            <p:nvPr/>
          </p:nvSpPr>
          <p:spPr bwMode="auto">
            <a:xfrm>
              <a:off x="1462088" y="3903551"/>
              <a:ext cx="1454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53" name="Line 110"/>
            <p:cNvSpPr>
              <a:spLocks noChangeShapeType="1"/>
            </p:cNvSpPr>
            <p:nvPr/>
          </p:nvSpPr>
          <p:spPr bwMode="auto">
            <a:xfrm flipH="1">
              <a:off x="1465263" y="4941169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54" name="Line 111"/>
            <p:cNvSpPr>
              <a:spLocks noChangeShapeType="1"/>
            </p:cNvSpPr>
            <p:nvPr/>
          </p:nvSpPr>
          <p:spPr bwMode="auto">
            <a:xfrm flipH="1">
              <a:off x="2924175" y="4365104"/>
              <a:ext cx="0" cy="9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55" name="Line 120"/>
            <p:cNvSpPr>
              <a:spLocks noChangeShapeType="1"/>
            </p:cNvSpPr>
            <p:nvPr/>
          </p:nvSpPr>
          <p:spPr bwMode="auto">
            <a:xfrm>
              <a:off x="2921000" y="5517232"/>
              <a:ext cx="0" cy="3198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56" name="Line 121"/>
            <p:cNvSpPr>
              <a:spLocks noChangeShapeType="1"/>
            </p:cNvSpPr>
            <p:nvPr/>
          </p:nvSpPr>
          <p:spPr bwMode="auto">
            <a:xfrm>
              <a:off x="1462088" y="5481228"/>
              <a:ext cx="0" cy="3600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57" name="Text Box 114"/>
            <p:cNvSpPr txBox="1">
              <a:spLocks noChangeArrowheads="1"/>
            </p:cNvSpPr>
            <p:nvPr/>
          </p:nvSpPr>
          <p:spPr bwMode="auto">
            <a:xfrm>
              <a:off x="1116013" y="4616339"/>
              <a:ext cx="7191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4858" name="Text Box 117"/>
            <p:cNvSpPr txBox="1">
              <a:spLocks noChangeArrowheads="1"/>
            </p:cNvSpPr>
            <p:nvPr/>
          </p:nvSpPr>
          <p:spPr bwMode="auto">
            <a:xfrm>
              <a:off x="2589213" y="4076589"/>
              <a:ext cx="719137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4859" name="Text Box 122"/>
            <p:cNvSpPr txBox="1">
              <a:spLocks noChangeArrowheads="1"/>
            </p:cNvSpPr>
            <p:nvPr/>
          </p:nvSpPr>
          <p:spPr bwMode="auto">
            <a:xfrm>
              <a:off x="1108075" y="5213239"/>
              <a:ext cx="71913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34860" name="Text Box 123"/>
            <p:cNvSpPr txBox="1">
              <a:spLocks noChangeArrowheads="1"/>
            </p:cNvSpPr>
            <p:nvPr/>
          </p:nvSpPr>
          <p:spPr bwMode="auto">
            <a:xfrm>
              <a:off x="2551113" y="5213239"/>
              <a:ext cx="7191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num</a:t>
              </a:r>
            </a:p>
          </p:txBody>
        </p:sp>
        <p:sp>
          <p:nvSpPr>
            <p:cNvPr id="34861" name="Text Box 124"/>
            <p:cNvSpPr txBox="1">
              <a:spLocks noChangeArrowheads="1"/>
            </p:cNvSpPr>
            <p:nvPr/>
          </p:nvSpPr>
          <p:spPr bwMode="auto">
            <a:xfrm>
              <a:off x="1284288" y="5792676"/>
              <a:ext cx="3603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n</a:t>
              </a:r>
            </a:p>
          </p:txBody>
        </p:sp>
        <p:sp>
          <p:nvSpPr>
            <p:cNvPr id="34862" name="Text Box 125"/>
            <p:cNvSpPr txBox="1">
              <a:spLocks noChangeArrowheads="1"/>
            </p:cNvSpPr>
            <p:nvPr/>
          </p:nvSpPr>
          <p:spPr bwMode="auto">
            <a:xfrm>
              <a:off x="1998663" y="5792676"/>
              <a:ext cx="3603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+</a:t>
              </a:r>
            </a:p>
          </p:txBody>
        </p:sp>
        <p:sp>
          <p:nvSpPr>
            <p:cNvPr id="34863" name="Text Box 126"/>
            <p:cNvSpPr txBox="1">
              <a:spLocks noChangeArrowheads="1"/>
            </p:cNvSpPr>
            <p:nvPr/>
          </p:nvSpPr>
          <p:spPr bwMode="auto">
            <a:xfrm>
              <a:off x="2749550" y="5792676"/>
              <a:ext cx="3603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4864" name="Line 109"/>
            <p:cNvSpPr>
              <a:spLocks noChangeShapeType="1"/>
            </p:cNvSpPr>
            <p:nvPr/>
          </p:nvSpPr>
          <p:spPr bwMode="auto">
            <a:xfrm flipH="1">
              <a:off x="2195513" y="4401108"/>
              <a:ext cx="0" cy="1404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65" name="Text Box 119"/>
            <p:cNvSpPr txBox="1">
              <a:spLocks noChangeArrowheads="1"/>
            </p:cNvSpPr>
            <p:nvPr/>
          </p:nvSpPr>
          <p:spPr bwMode="auto">
            <a:xfrm>
              <a:off x="1835150" y="3490801"/>
              <a:ext cx="7207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34866" name="Text Box 42"/>
            <p:cNvSpPr txBox="1">
              <a:spLocks noChangeArrowheads="1"/>
            </p:cNvSpPr>
            <p:nvPr/>
          </p:nvSpPr>
          <p:spPr bwMode="auto">
            <a:xfrm>
              <a:off x="1905000" y="4076589"/>
              <a:ext cx="5762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op</a:t>
              </a:r>
            </a:p>
          </p:txBody>
        </p:sp>
        <p:sp>
          <p:nvSpPr>
            <p:cNvPr id="34868" name="Text Box 119"/>
            <p:cNvSpPr txBox="1">
              <a:spLocks noChangeArrowheads="1"/>
            </p:cNvSpPr>
            <p:nvPr/>
          </p:nvSpPr>
          <p:spPr bwMode="auto">
            <a:xfrm>
              <a:off x="1116013" y="4076589"/>
              <a:ext cx="719137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55" name="Line 110"/>
            <p:cNvSpPr>
              <a:spLocks noChangeShapeType="1"/>
            </p:cNvSpPr>
            <p:nvPr/>
          </p:nvSpPr>
          <p:spPr bwMode="auto">
            <a:xfrm flipH="1">
              <a:off x="1475656" y="4329100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Line 110"/>
            <p:cNvSpPr>
              <a:spLocks noChangeShapeType="1"/>
            </p:cNvSpPr>
            <p:nvPr/>
          </p:nvSpPr>
          <p:spPr bwMode="auto">
            <a:xfrm flipH="1">
              <a:off x="1486049" y="3897052"/>
              <a:ext cx="0" cy="216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Line 110"/>
            <p:cNvSpPr>
              <a:spLocks noChangeShapeType="1"/>
            </p:cNvSpPr>
            <p:nvPr/>
          </p:nvSpPr>
          <p:spPr bwMode="auto">
            <a:xfrm flipH="1">
              <a:off x="2195736" y="3789040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Line 110"/>
            <p:cNvSpPr>
              <a:spLocks noChangeShapeType="1"/>
            </p:cNvSpPr>
            <p:nvPr/>
          </p:nvSpPr>
          <p:spPr bwMode="auto">
            <a:xfrm flipH="1">
              <a:off x="2915816" y="3897052"/>
              <a:ext cx="0" cy="216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995738" y="2312876"/>
            <a:ext cx="4852987" cy="3787775"/>
            <a:chOff x="3995738" y="2312876"/>
            <a:chExt cx="4852987" cy="3787775"/>
          </a:xfrm>
        </p:grpSpPr>
        <p:sp>
          <p:nvSpPr>
            <p:cNvPr id="34820" name="Line 20"/>
            <p:cNvSpPr>
              <a:spLocks noChangeShapeType="1"/>
            </p:cNvSpPr>
            <p:nvPr/>
          </p:nvSpPr>
          <p:spPr bwMode="auto">
            <a:xfrm>
              <a:off x="4356100" y="2773251"/>
              <a:ext cx="287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21" name="Line 28"/>
            <p:cNvSpPr>
              <a:spLocks noChangeShapeType="1"/>
            </p:cNvSpPr>
            <p:nvPr/>
          </p:nvSpPr>
          <p:spPr bwMode="auto">
            <a:xfrm>
              <a:off x="5075238" y="3212976"/>
              <a:ext cx="0" cy="2592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22" name="Line 40"/>
            <p:cNvSpPr>
              <a:spLocks noChangeShapeType="1"/>
            </p:cNvSpPr>
            <p:nvPr/>
          </p:nvSpPr>
          <p:spPr bwMode="auto">
            <a:xfrm flipH="1">
              <a:off x="4355976" y="3753035"/>
              <a:ext cx="124" cy="1512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23" name="Text Box 42"/>
            <p:cNvSpPr txBox="1">
              <a:spLocks noChangeArrowheads="1"/>
            </p:cNvSpPr>
            <p:nvPr/>
          </p:nvSpPr>
          <p:spPr bwMode="auto">
            <a:xfrm>
              <a:off x="3995738" y="3463814"/>
              <a:ext cx="7207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4824" name="Text Box 36"/>
            <p:cNvSpPr txBox="1">
              <a:spLocks noChangeArrowheads="1"/>
            </p:cNvSpPr>
            <p:nvPr/>
          </p:nvSpPr>
          <p:spPr bwMode="auto">
            <a:xfrm>
              <a:off x="4887913" y="5792676"/>
              <a:ext cx="3603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*</a:t>
              </a:r>
            </a:p>
          </p:txBody>
        </p:sp>
        <p:sp>
          <p:nvSpPr>
            <p:cNvPr id="34825" name="Text Box 37"/>
            <p:cNvSpPr txBox="1">
              <a:spLocks noChangeArrowheads="1"/>
            </p:cNvSpPr>
            <p:nvPr/>
          </p:nvSpPr>
          <p:spPr bwMode="auto">
            <a:xfrm>
              <a:off x="4191000" y="5792676"/>
              <a:ext cx="3603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34826" name="Line 62"/>
            <p:cNvSpPr>
              <a:spLocks noChangeShapeType="1"/>
            </p:cNvSpPr>
            <p:nvPr/>
          </p:nvSpPr>
          <p:spPr bwMode="auto">
            <a:xfrm>
              <a:off x="4356100" y="5517232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27" name="Text Box 63"/>
            <p:cNvSpPr txBox="1">
              <a:spLocks noChangeArrowheads="1"/>
            </p:cNvSpPr>
            <p:nvPr/>
          </p:nvSpPr>
          <p:spPr bwMode="auto">
            <a:xfrm>
              <a:off x="4002088" y="5230701"/>
              <a:ext cx="719137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34828" name="Line 106"/>
            <p:cNvSpPr>
              <a:spLocks noChangeShapeType="1"/>
            </p:cNvSpPr>
            <p:nvPr/>
          </p:nvSpPr>
          <p:spPr bwMode="auto">
            <a:xfrm>
              <a:off x="6505575" y="3897201"/>
              <a:ext cx="1454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2" name="Line 120"/>
            <p:cNvSpPr>
              <a:spLocks noChangeShapeType="1"/>
            </p:cNvSpPr>
            <p:nvPr/>
          </p:nvSpPr>
          <p:spPr bwMode="auto">
            <a:xfrm>
              <a:off x="7964488" y="5517232"/>
              <a:ext cx="0" cy="313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3" name="Line 121"/>
            <p:cNvSpPr>
              <a:spLocks noChangeShapeType="1"/>
            </p:cNvSpPr>
            <p:nvPr/>
          </p:nvSpPr>
          <p:spPr bwMode="auto">
            <a:xfrm>
              <a:off x="6505575" y="5517232"/>
              <a:ext cx="0" cy="315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4" name="Line 132"/>
            <p:cNvSpPr>
              <a:spLocks noChangeShapeType="1"/>
            </p:cNvSpPr>
            <p:nvPr/>
          </p:nvSpPr>
          <p:spPr bwMode="auto">
            <a:xfrm>
              <a:off x="5788024" y="3357451"/>
              <a:ext cx="0" cy="2411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5" name="Line 133"/>
            <p:cNvSpPr>
              <a:spLocks noChangeShapeType="1"/>
            </p:cNvSpPr>
            <p:nvPr/>
          </p:nvSpPr>
          <p:spPr bwMode="auto">
            <a:xfrm>
              <a:off x="8667750" y="3357451"/>
              <a:ext cx="0" cy="2447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6" name="Line 134"/>
            <p:cNvSpPr>
              <a:spLocks noChangeShapeType="1"/>
            </p:cNvSpPr>
            <p:nvPr/>
          </p:nvSpPr>
          <p:spPr bwMode="auto">
            <a:xfrm>
              <a:off x="5788025" y="3357451"/>
              <a:ext cx="28813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37" name="Text Box 114"/>
            <p:cNvSpPr txBox="1">
              <a:spLocks noChangeArrowheads="1"/>
            </p:cNvSpPr>
            <p:nvPr/>
          </p:nvSpPr>
          <p:spPr bwMode="auto">
            <a:xfrm>
              <a:off x="6156325" y="4609989"/>
              <a:ext cx="71913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4838" name="Text Box 117"/>
            <p:cNvSpPr txBox="1">
              <a:spLocks noChangeArrowheads="1"/>
            </p:cNvSpPr>
            <p:nvPr/>
          </p:nvSpPr>
          <p:spPr bwMode="auto">
            <a:xfrm>
              <a:off x="7631695" y="4076589"/>
              <a:ext cx="7207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4839" name="Text Box 119"/>
            <p:cNvSpPr txBox="1">
              <a:spLocks noChangeArrowheads="1"/>
            </p:cNvSpPr>
            <p:nvPr/>
          </p:nvSpPr>
          <p:spPr bwMode="auto">
            <a:xfrm>
              <a:off x="6877050" y="3484451"/>
              <a:ext cx="71913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34840" name="Text Box 122"/>
            <p:cNvSpPr txBox="1">
              <a:spLocks noChangeArrowheads="1"/>
            </p:cNvSpPr>
            <p:nvPr/>
          </p:nvSpPr>
          <p:spPr bwMode="auto">
            <a:xfrm>
              <a:off x="7596188" y="5208476"/>
              <a:ext cx="7207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34841" name="Text Box 123"/>
            <p:cNvSpPr txBox="1">
              <a:spLocks noChangeArrowheads="1"/>
            </p:cNvSpPr>
            <p:nvPr/>
          </p:nvSpPr>
          <p:spPr bwMode="auto">
            <a:xfrm>
              <a:off x="6148388" y="5206889"/>
              <a:ext cx="720725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num</a:t>
              </a:r>
            </a:p>
          </p:txBody>
        </p:sp>
        <p:sp>
          <p:nvSpPr>
            <p:cNvPr id="34842" name="Text Box 124"/>
            <p:cNvSpPr txBox="1">
              <a:spLocks noChangeArrowheads="1"/>
            </p:cNvSpPr>
            <p:nvPr/>
          </p:nvSpPr>
          <p:spPr bwMode="auto">
            <a:xfrm>
              <a:off x="7766050" y="5792676"/>
              <a:ext cx="3603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y</a:t>
              </a:r>
            </a:p>
          </p:txBody>
        </p:sp>
        <p:sp>
          <p:nvSpPr>
            <p:cNvPr id="34843" name="Text Box 125"/>
            <p:cNvSpPr txBox="1">
              <a:spLocks noChangeArrowheads="1"/>
            </p:cNvSpPr>
            <p:nvPr/>
          </p:nvSpPr>
          <p:spPr bwMode="auto">
            <a:xfrm>
              <a:off x="7042150" y="5792676"/>
              <a:ext cx="3603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-</a:t>
              </a:r>
            </a:p>
          </p:txBody>
        </p:sp>
        <p:sp>
          <p:nvSpPr>
            <p:cNvPr id="34844" name="Text Box 126"/>
            <p:cNvSpPr txBox="1">
              <a:spLocks noChangeArrowheads="1"/>
            </p:cNvSpPr>
            <p:nvPr/>
          </p:nvSpPr>
          <p:spPr bwMode="auto">
            <a:xfrm>
              <a:off x="6346825" y="5792676"/>
              <a:ext cx="3603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22</a:t>
              </a:r>
            </a:p>
          </p:txBody>
        </p:sp>
        <p:sp>
          <p:nvSpPr>
            <p:cNvPr id="34845" name="Text Box 127"/>
            <p:cNvSpPr txBox="1">
              <a:spLocks noChangeArrowheads="1"/>
            </p:cNvSpPr>
            <p:nvPr/>
          </p:nvSpPr>
          <p:spPr bwMode="auto">
            <a:xfrm>
              <a:off x="8488363" y="5792676"/>
              <a:ext cx="3603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)</a:t>
              </a:r>
            </a:p>
          </p:txBody>
        </p:sp>
        <p:sp>
          <p:nvSpPr>
            <p:cNvPr id="34846" name="Text Box 128"/>
            <p:cNvSpPr txBox="1">
              <a:spLocks noChangeArrowheads="1"/>
            </p:cNvSpPr>
            <p:nvPr/>
          </p:nvSpPr>
          <p:spPr bwMode="auto">
            <a:xfrm>
              <a:off x="5608638" y="5792676"/>
              <a:ext cx="3603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(</a:t>
              </a:r>
            </a:p>
          </p:txBody>
        </p:sp>
        <p:sp>
          <p:nvSpPr>
            <p:cNvPr id="34847" name="Text Box 129"/>
            <p:cNvSpPr txBox="1">
              <a:spLocks noChangeArrowheads="1"/>
            </p:cNvSpPr>
            <p:nvPr/>
          </p:nvSpPr>
          <p:spPr bwMode="auto">
            <a:xfrm>
              <a:off x="6877050" y="2895489"/>
              <a:ext cx="71913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4848" name="Text Box 58"/>
            <p:cNvSpPr txBox="1">
              <a:spLocks noChangeArrowheads="1"/>
            </p:cNvSpPr>
            <p:nvPr/>
          </p:nvSpPr>
          <p:spPr bwMode="auto">
            <a:xfrm>
              <a:off x="5435600" y="2312876"/>
              <a:ext cx="7207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34849" name="Line 28"/>
            <p:cNvSpPr>
              <a:spLocks noChangeShapeType="1"/>
            </p:cNvSpPr>
            <p:nvPr/>
          </p:nvSpPr>
          <p:spPr bwMode="auto">
            <a:xfrm>
              <a:off x="5795963" y="2636911"/>
              <a:ext cx="0" cy="144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850" name="Text Box 42"/>
            <p:cNvSpPr txBox="1">
              <a:spLocks noChangeArrowheads="1"/>
            </p:cNvSpPr>
            <p:nvPr/>
          </p:nvSpPr>
          <p:spPr bwMode="auto">
            <a:xfrm>
              <a:off x="6948488" y="4076589"/>
              <a:ext cx="5762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op</a:t>
              </a:r>
            </a:p>
          </p:txBody>
        </p:sp>
        <p:sp>
          <p:nvSpPr>
            <p:cNvPr id="34851" name="Text Box 42"/>
            <p:cNvSpPr txBox="1">
              <a:spLocks noChangeArrowheads="1"/>
            </p:cNvSpPr>
            <p:nvPr/>
          </p:nvSpPr>
          <p:spPr bwMode="auto">
            <a:xfrm>
              <a:off x="4787900" y="2889139"/>
              <a:ext cx="576263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op</a:t>
              </a:r>
            </a:p>
          </p:txBody>
        </p:sp>
        <p:sp>
          <p:nvSpPr>
            <p:cNvPr id="34867" name="Text Box 58"/>
            <p:cNvSpPr txBox="1">
              <a:spLocks noChangeArrowheads="1"/>
            </p:cNvSpPr>
            <p:nvPr/>
          </p:nvSpPr>
          <p:spPr bwMode="auto">
            <a:xfrm>
              <a:off x="3995738" y="2889139"/>
              <a:ext cx="720725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34869" name="Text Box 119"/>
            <p:cNvSpPr txBox="1">
              <a:spLocks noChangeArrowheads="1"/>
            </p:cNvSpPr>
            <p:nvPr/>
          </p:nvSpPr>
          <p:spPr bwMode="auto">
            <a:xfrm>
              <a:off x="6156325" y="4076589"/>
              <a:ext cx="719138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57" name="Line 110"/>
            <p:cNvSpPr>
              <a:spLocks noChangeShapeType="1"/>
            </p:cNvSpPr>
            <p:nvPr/>
          </p:nvSpPr>
          <p:spPr bwMode="auto">
            <a:xfrm flipH="1">
              <a:off x="6495430" y="4941168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Line 110"/>
            <p:cNvSpPr>
              <a:spLocks noChangeShapeType="1"/>
            </p:cNvSpPr>
            <p:nvPr/>
          </p:nvSpPr>
          <p:spPr bwMode="auto">
            <a:xfrm flipH="1">
              <a:off x="6505823" y="4329100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110"/>
            <p:cNvSpPr>
              <a:spLocks noChangeShapeType="1"/>
            </p:cNvSpPr>
            <p:nvPr/>
          </p:nvSpPr>
          <p:spPr bwMode="auto">
            <a:xfrm flipH="1">
              <a:off x="6516216" y="3897052"/>
              <a:ext cx="0" cy="216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111"/>
            <p:cNvSpPr>
              <a:spLocks noChangeShapeType="1"/>
            </p:cNvSpPr>
            <p:nvPr/>
          </p:nvSpPr>
          <p:spPr bwMode="auto">
            <a:xfrm flipH="1">
              <a:off x="7964735" y="4365104"/>
              <a:ext cx="0" cy="9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Line 110"/>
            <p:cNvSpPr>
              <a:spLocks noChangeShapeType="1"/>
            </p:cNvSpPr>
            <p:nvPr/>
          </p:nvSpPr>
          <p:spPr bwMode="auto">
            <a:xfrm flipH="1">
              <a:off x="7956376" y="3897052"/>
              <a:ext cx="0" cy="216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109"/>
            <p:cNvSpPr>
              <a:spLocks noChangeShapeType="1"/>
            </p:cNvSpPr>
            <p:nvPr/>
          </p:nvSpPr>
          <p:spPr bwMode="auto">
            <a:xfrm flipH="1">
              <a:off x="7236073" y="4401108"/>
              <a:ext cx="0" cy="1404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110"/>
            <p:cNvSpPr>
              <a:spLocks noChangeShapeType="1"/>
            </p:cNvSpPr>
            <p:nvPr/>
          </p:nvSpPr>
          <p:spPr bwMode="auto">
            <a:xfrm flipH="1">
              <a:off x="7236296" y="3789040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110"/>
            <p:cNvSpPr>
              <a:spLocks noChangeShapeType="1"/>
            </p:cNvSpPr>
            <p:nvPr/>
          </p:nvSpPr>
          <p:spPr bwMode="auto">
            <a:xfrm flipH="1">
              <a:off x="7236296" y="3176972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110"/>
            <p:cNvSpPr>
              <a:spLocks noChangeShapeType="1"/>
            </p:cNvSpPr>
            <p:nvPr/>
          </p:nvSpPr>
          <p:spPr bwMode="auto">
            <a:xfrm flipH="1">
              <a:off x="7236296" y="2780928"/>
              <a:ext cx="0" cy="1800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110"/>
            <p:cNvSpPr>
              <a:spLocks noChangeShapeType="1"/>
            </p:cNvSpPr>
            <p:nvPr/>
          </p:nvSpPr>
          <p:spPr bwMode="auto">
            <a:xfrm flipH="1">
              <a:off x="4355976" y="3176972"/>
              <a:ext cx="0" cy="353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110"/>
            <p:cNvSpPr>
              <a:spLocks noChangeShapeType="1"/>
            </p:cNvSpPr>
            <p:nvPr/>
          </p:nvSpPr>
          <p:spPr bwMode="auto">
            <a:xfrm flipH="1">
              <a:off x="4355976" y="2780928"/>
              <a:ext cx="0" cy="1800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110"/>
            <p:cNvSpPr>
              <a:spLocks noChangeShapeType="1"/>
            </p:cNvSpPr>
            <p:nvPr/>
          </p:nvSpPr>
          <p:spPr bwMode="auto">
            <a:xfrm flipH="1">
              <a:off x="5076056" y="2780928"/>
              <a:ext cx="0" cy="1800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Calc syntax trees </a:t>
            </a:r>
            <a:r>
              <a:rPr lang="en-US" i="1" smtClean="0"/>
              <a:t>(2)</a:t>
            </a:r>
            <a:endParaRPr lang="en-GB" i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Syntax trees of Calc commands: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872320" y="2335213"/>
            <a:ext cx="1971675" cy="2605955"/>
            <a:chOff x="1872320" y="2335213"/>
            <a:chExt cx="1971675" cy="2605955"/>
          </a:xfrm>
        </p:grpSpPr>
        <p:sp>
          <p:nvSpPr>
            <p:cNvPr id="35844" name="Line 37"/>
            <p:cNvSpPr>
              <a:spLocks noChangeShapeType="1"/>
            </p:cNvSpPr>
            <p:nvPr/>
          </p:nvSpPr>
          <p:spPr bwMode="auto">
            <a:xfrm>
              <a:off x="2880382" y="4319079"/>
              <a:ext cx="0" cy="3340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45" name="Line 122"/>
            <p:cNvSpPr>
              <a:spLocks noChangeShapeType="1"/>
            </p:cNvSpPr>
            <p:nvPr/>
          </p:nvSpPr>
          <p:spPr bwMode="auto">
            <a:xfrm flipH="1">
              <a:off x="2159657" y="2786063"/>
              <a:ext cx="0" cy="18670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46" name="Line 123"/>
            <p:cNvSpPr>
              <a:spLocks noChangeShapeType="1"/>
            </p:cNvSpPr>
            <p:nvPr/>
          </p:nvSpPr>
          <p:spPr bwMode="auto">
            <a:xfrm>
              <a:off x="2880382" y="3789040"/>
              <a:ext cx="0" cy="288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47" name="Line 124"/>
            <p:cNvSpPr>
              <a:spLocks noChangeShapeType="1"/>
            </p:cNvSpPr>
            <p:nvPr/>
          </p:nvSpPr>
          <p:spPr bwMode="auto">
            <a:xfrm>
              <a:off x="2151720" y="2786063"/>
              <a:ext cx="1441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48" name="Line 125"/>
            <p:cNvSpPr>
              <a:spLocks noChangeShapeType="1"/>
            </p:cNvSpPr>
            <p:nvPr/>
          </p:nvSpPr>
          <p:spPr bwMode="auto">
            <a:xfrm flipH="1">
              <a:off x="3599520" y="2786063"/>
              <a:ext cx="0" cy="18670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49" name="Text Box 127"/>
            <p:cNvSpPr txBox="1">
              <a:spLocks noChangeArrowheads="1"/>
            </p:cNvSpPr>
            <p:nvPr/>
          </p:nvSpPr>
          <p:spPr bwMode="auto">
            <a:xfrm>
              <a:off x="1872320" y="4633193"/>
              <a:ext cx="5746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put</a:t>
              </a:r>
            </a:p>
          </p:txBody>
        </p:sp>
        <p:sp>
          <p:nvSpPr>
            <p:cNvPr id="35850" name="Text Box 128"/>
            <p:cNvSpPr txBox="1">
              <a:spLocks noChangeArrowheads="1"/>
            </p:cNvSpPr>
            <p:nvPr/>
          </p:nvSpPr>
          <p:spPr bwMode="auto">
            <a:xfrm>
              <a:off x="2664482" y="4633193"/>
              <a:ext cx="431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n</a:t>
              </a:r>
            </a:p>
          </p:txBody>
        </p:sp>
        <p:sp>
          <p:nvSpPr>
            <p:cNvPr id="35851" name="Text Box 131"/>
            <p:cNvSpPr txBox="1">
              <a:spLocks noChangeArrowheads="1"/>
            </p:cNvSpPr>
            <p:nvPr/>
          </p:nvSpPr>
          <p:spPr bwMode="auto">
            <a:xfrm>
              <a:off x="2555800" y="4033838"/>
              <a:ext cx="630114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35852" name="Text Box 132"/>
            <p:cNvSpPr txBox="1">
              <a:spLocks noChangeArrowheads="1"/>
            </p:cNvSpPr>
            <p:nvPr/>
          </p:nvSpPr>
          <p:spPr bwMode="auto">
            <a:xfrm>
              <a:off x="2555801" y="2916238"/>
              <a:ext cx="630114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35853" name="Text Box 53"/>
            <p:cNvSpPr txBox="1">
              <a:spLocks noChangeArrowheads="1"/>
            </p:cNvSpPr>
            <p:nvPr/>
          </p:nvSpPr>
          <p:spPr bwMode="auto">
            <a:xfrm>
              <a:off x="3412195" y="4633193"/>
              <a:ext cx="431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</a:p>
          </p:txBody>
        </p:sp>
        <p:sp>
          <p:nvSpPr>
            <p:cNvPr id="35854" name="Text Box 22"/>
            <p:cNvSpPr txBox="1">
              <a:spLocks noChangeArrowheads="1"/>
            </p:cNvSpPr>
            <p:nvPr/>
          </p:nvSpPr>
          <p:spPr bwMode="auto">
            <a:xfrm>
              <a:off x="2591805" y="3475038"/>
              <a:ext cx="583506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5873" name="Line 135"/>
            <p:cNvSpPr>
              <a:spLocks noChangeShapeType="1"/>
            </p:cNvSpPr>
            <p:nvPr/>
          </p:nvSpPr>
          <p:spPr bwMode="auto">
            <a:xfrm flipH="1">
              <a:off x="2878795" y="2636911"/>
              <a:ext cx="0" cy="324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74" name="Text Box 133"/>
            <p:cNvSpPr txBox="1">
              <a:spLocks noChangeArrowheads="1"/>
            </p:cNvSpPr>
            <p:nvPr/>
          </p:nvSpPr>
          <p:spPr bwMode="auto">
            <a:xfrm>
              <a:off x="2520020" y="2335213"/>
              <a:ext cx="719137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com</a:t>
              </a:r>
            </a:p>
          </p:txBody>
        </p:sp>
        <p:sp>
          <p:nvSpPr>
            <p:cNvPr id="39" name="Line 123"/>
            <p:cNvSpPr>
              <a:spLocks noChangeShapeType="1"/>
            </p:cNvSpPr>
            <p:nvPr/>
          </p:nvSpPr>
          <p:spPr bwMode="auto">
            <a:xfrm>
              <a:off x="2879812" y="3212194"/>
              <a:ext cx="0" cy="288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464893" y="2312988"/>
            <a:ext cx="3419475" cy="2628180"/>
            <a:chOff x="4464893" y="2312988"/>
            <a:chExt cx="3419475" cy="2628180"/>
          </a:xfrm>
        </p:grpSpPr>
        <p:sp>
          <p:nvSpPr>
            <p:cNvPr id="35855" name="Line 36"/>
            <p:cNvSpPr>
              <a:spLocks noChangeShapeType="1"/>
            </p:cNvSpPr>
            <p:nvPr/>
          </p:nvSpPr>
          <p:spPr bwMode="auto">
            <a:xfrm>
              <a:off x="5488831" y="4328393"/>
              <a:ext cx="0" cy="3247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6" name="Line 37"/>
            <p:cNvSpPr>
              <a:spLocks noChangeShapeType="1"/>
            </p:cNvSpPr>
            <p:nvPr/>
          </p:nvSpPr>
          <p:spPr bwMode="auto">
            <a:xfrm>
              <a:off x="6949331" y="4328331"/>
              <a:ext cx="0" cy="324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7" name="Line 43"/>
            <p:cNvSpPr>
              <a:spLocks noChangeShapeType="1"/>
            </p:cNvSpPr>
            <p:nvPr/>
          </p:nvSpPr>
          <p:spPr bwMode="auto">
            <a:xfrm>
              <a:off x="4747468" y="2786063"/>
              <a:ext cx="0" cy="18670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8" name="Line 46"/>
            <p:cNvSpPr>
              <a:spLocks noChangeShapeType="1"/>
            </p:cNvSpPr>
            <p:nvPr/>
          </p:nvSpPr>
          <p:spPr bwMode="auto">
            <a:xfrm>
              <a:off x="6220668" y="2600909"/>
              <a:ext cx="0" cy="2052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60" name="Line 54"/>
            <p:cNvSpPr>
              <a:spLocks noChangeShapeType="1"/>
            </p:cNvSpPr>
            <p:nvPr/>
          </p:nvSpPr>
          <p:spPr bwMode="auto">
            <a:xfrm>
              <a:off x="4752231" y="2780928"/>
              <a:ext cx="2895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61" name="Line 55"/>
            <p:cNvSpPr>
              <a:spLocks noChangeShapeType="1"/>
            </p:cNvSpPr>
            <p:nvPr/>
          </p:nvSpPr>
          <p:spPr bwMode="auto">
            <a:xfrm>
              <a:off x="7662118" y="2786063"/>
              <a:ext cx="0" cy="18670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62" name="Text Box 15"/>
            <p:cNvSpPr txBox="1">
              <a:spLocks noChangeArrowheads="1"/>
            </p:cNvSpPr>
            <p:nvPr/>
          </p:nvSpPr>
          <p:spPr bwMode="auto">
            <a:xfrm>
              <a:off x="6012706" y="4633193"/>
              <a:ext cx="431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=</a:t>
              </a:r>
            </a:p>
          </p:txBody>
        </p:sp>
        <p:sp>
          <p:nvSpPr>
            <p:cNvPr id="35863" name="Text Box 16"/>
            <p:cNvSpPr txBox="1">
              <a:spLocks noChangeArrowheads="1"/>
            </p:cNvSpPr>
            <p:nvPr/>
          </p:nvSpPr>
          <p:spPr bwMode="auto">
            <a:xfrm>
              <a:off x="6733431" y="4633193"/>
              <a:ext cx="431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42</a:t>
              </a:r>
            </a:p>
          </p:txBody>
        </p:sp>
        <p:sp>
          <p:nvSpPr>
            <p:cNvPr id="35864" name="Text Box 53"/>
            <p:cNvSpPr txBox="1">
              <a:spLocks noChangeArrowheads="1"/>
            </p:cNvSpPr>
            <p:nvPr/>
          </p:nvSpPr>
          <p:spPr bwMode="auto">
            <a:xfrm>
              <a:off x="7452568" y="4633193"/>
              <a:ext cx="431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</a:p>
          </p:txBody>
        </p:sp>
        <p:sp>
          <p:nvSpPr>
            <p:cNvPr id="35865" name="Text Box 21"/>
            <p:cNvSpPr txBox="1">
              <a:spLocks noChangeArrowheads="1"/>
            </p:cNvSpPr>
            <p:nvPr/>
          </p:nvSpPr>
          <p:spPr bwMode="auto">
            <a:xfrm>
              <a:off x="6588844" y="4030663"/>
              <a:ext cx="67334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num</a:t>
              </a:r>
            </a:p>
          </p:txBody>
        </p:sp>
        <p:sp>
          <p:nvSpPr>
            <p:cNvPr id="35866" name="Text Box 22"/>
            <p:cNvSpPr txBox="1">
              <a:spLocks noChangeArrowheads="1"/>
            </p:cNvSpPr>
            <p:nvPr/>
          </p:nvSpPr>
          <p:spPr bwMode="auto">
            <a:xfrm>
              <a:off x="6660853" y="2914650"/>
              <a:ext cx="52933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35868" name="Text Box 22"/>
            <p:cNvSpPr txBox="1">
              <a:spLocks noChangeArrowheads="1"/>
            </p:cNvSpPr>
            <p:nvPr/>
          </p:nvSpPr>
          <p:spPr bwMode="auto">
            <a:xfrm>
              <a:off x="6624849" y="3455988"/>
              <a:ext cx="642614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5869" name="Line 46"/>
            <p:cNvSpPr>
              <a:spLocks noChangeShapeType="1"/>
            </p:cNvSpPr>
            <p:nvPr/>
          </p:nvSpPr>
          <p:spPr bwMode="auto">
            <a:xfrm>
              <a:off x="5474543" y="2771775"/>
              <a:ext cx="0" cy="1305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70" name="Text Box 14"/>
            <p:cNvSpPr txBox="1">
              <a:spLocks noChangeArrowheads="1"/>
            </p:cNvSpPr>
            <p:nvPr/>
          </p:nvSpPr>
          <p:spPr bwMode="auto">
            <a:xfrm>
              <a:off x="4464893" y="4633193"/>
              <a:ext cx="5762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set</a:t>
              </a:r>
            </a:p>
          </p:txBody>
        </p:sp>
        <p:sp>
          <p:nvSpPr>
            <p:cNvPr id="35871" name="Text Box 14"/>
            <p:cNvSpPr txBox="1">
              <a:spLocks noChangeArrowheads="1"/>
            </p:cNvSpPr>
            <p:nvPr/>
          </p:nvSpPr>
          <p:spPr bwMode="auto">
            <a:xfrm>
              <a:off x="5291981" y="4633193"/>
              <a:ext cx="4333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n</a:t>
              </a:r>
            </a:p>
          </p:txBody>
        </p:sp>
        <p:sp>
          <p:nvSpPr>
            <p:cNvPr id="35872" name="Text Box 20"/>
            <p:cNvSpPr txBox="1">
              <a:spLocks noChangeArrowheads="1"/>
            </p:cNvSpPr>
            <p:nvPr/>
          </p:nvSpPr>
          <p:spPr bwMode="auto">
            <a:xfrm>
              <a:off x="5181711" y="4030663"/>
              <a:ext cx="630114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35875" name="Text Box 23"/>
            <p:cNvSpPr txBox="1">
              <a:spLocks noChangeArrowheads="1"/>
            </p:cNvSpPr>
            <p:nvPr/>
          </p:nvSpPr>
          <p:spPr bwMode="auto">
            <a:xfrm>
              <a:off x="5867499" y="2312988"/>
              <a:ext cx="720725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com</a:t>
              </a:r>
            </a:p>
          </p:txBody>
        </p:sp>
        <p:sp>
          <p:nvSpPr>
            <p:cNvPr id="40" name="Line 123"/>
            <p:cNvSpPr>
              <a:spLocks noChangeShapeType="1"/>
            </p:cNvSpPr>
            <p:nvPr/>
          </p:nvSpPr>
          <p:spPr bwMode="auto">
            <a:xfrm>
              <a:off x="6949851" y="3789041"/>
              <a:ext cx="0" cy="288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135"/>
            <p:cNvSpPr>
              <a:spLocks noChangeShapeType="1"/>
            </p:cNvSpPr>
            <p:nvPr/>
          </p:nvSpPr>
          <p:spPr bwMode="auto">
            <a:xfrm flipH="1">
              <a:off x="6948264" y="2780928"/>
              <a:ext cx="0" cy="1800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123"/>
            <p:cNvSpPr>
              <a:spLocks noChangeShapeType="1"/>
            </p:cNvSpPr>
            <p:nvPr/>
          </p:nvSpPr>
          <p:spPr bwMode="auto">
            <a:xfrm>
              <a:off x="6949281" y="3212195"/>
              <a:ext cx="0" cy="288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Syntax trees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Consider a grammar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A </a:t>
            </a:r>
            <a:r>
              <a:rPr lang="en-US" b="1" dirty="0" smtClean="0">
                <a:cs typeface="Times New Roman" pitchFamily="18" charset="0"/>
              </a:rPr>
              <a:t>syntax tree of </a:t>
            </a:r>
            <a:r>
              <a:rPr lang="en-US" b="1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 is a tree with the following properties:</a:t>
            </a:r>
          </a:p>
          <a:p>
            <a:pPr lvl="1" eaLnBrk="1" hangingPunct="1"/>
            <a:r>
              <a:rPr lang="en-US" dirty="0" smtClean="0">
                <a:cs typeface="Times New Roman" pitchFamily="18" charset="0"/>
              </a:rPr>
              <a:t>Every </a:t>
            </a:r>
            <a:r>
              <a:rPr lang="en-US" i="1" dirty="0" smtClean="0">
                <a:cs typeface="Times New Roman" pitchFamily="18" charset="0"/>
              </a:rPr>
              <a:t>terminal</a:t>
            </a:r>
            <a:r>
              <a:rPr lang="en-US" dirty="0" smtClean="0">
                <a:cs typeface="Times New Roman" pitchFamily="18" charset="0"/>
              </a:rPr>
              <a:t> node is labeled by a </a:t>
            </a:r>
            <a:r>
              <a:rPr lang="en-US" i="1" dirty="0" smtClean="0">
                <a:cs typeface="Times New Roman" pitchFamily="18" charset="0"/>
              </a:rPr>
              <a:t>terminal</a:t>
            </a:r>
            <a:r>
              <a:rPr lang="en-US" dirty="0" smtClean="0">
                <a:cs typeface="Times New Roman" pitchFamily="18" charset="0"/>
              </a:rPr>
              <a:t> symbol of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1" eaLnBrk="1" hangingPunct="1"/>
            <a:r>
              <a:rPr lang="en-US" dirty="0" smtClean="0">
                <a:cs typeface="Times New Roman" pitchFamily="18" charset="0"/>
              </a:rPr>
              <a:t>Every </a:t>
            </a:r>
            <a:r>
              <a:rPr lang="en-US" i="1" dirty="0" err="1" smtClean="0">
                <a:cs typeface="Times New Roman" pitchFamily="18" charset="0"/>
              </a:rPr>
              <a:t>nonterminal</a:t>
            </a:r>
            <a:r>
              <a:rPr lang="en-US" dirty="0" smtClean="0">
                <a:cs typeface="Times New Roman" pitchFamily="18" charset="0"/>
              </a:rPr>
              <a:t> node is labeled by a </a:t>
            </a:r>
            <a:r>
              <a:rPr lang="en-US" i="1" dirty="0" err="1" smtClean="0">
                <a:cs typeface="Times New Roman" pitchFamily="18" charset="0"/>
              </a:rPr>
              <a:t>nonterminal</a:t>
            </a:r>
            <a:r>
              <a:rPr lang="en-US" dirty="0" smtClean="0">
                <a:cs typeface="Times New Roman" pitchFamily="18" charset="0"/>
              </a:rPr>
              <a:t> symbol of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1" eaLnBrk="1" hangingPunct="1"/>
            <a:r>
              <a:rPr lang="en-US" dirty="0" smtClean="0">
                <a:cs typeface="Times New Roman" pitchFamily="18" charset="0"/>
              </a:rPr>
              <a:t>A nonterminal node labeled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may have children labeled </a:t>
            </a:r>
            <a:br>
              <a:rPr lang="en-US" dirty="0" smtClean="0">
                <a:cs typeface="Times New Roman" pitchFamily="18" charset="0"/>
              </a:rPr>
            </a:b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i="1" dirty="0" smtClean="0">
                <a:cs typeface="Times New Roman" pitchFamily="18" charset="0"/>
              </a:rPr>
              <a:t>Y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i="1" dirty="0" smtClean="0">
                <a:cs typeface="Times New Roman" pitchFamily="18" charset="0"/>
              </a:rPr>
              <a:t>Z </a:t>
            </a:r>
            <a:r>
              <a:rPr lang="en-US" dirty="0" smtClean="0">
                <a:cs typeface="Times New Roman" pitchFamily="18" charset="0"/>
              </a:rPr>
              <a:t>(from left to right) 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>only if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 has a production rule</a:t>
            </a:r>
            <a:br>
              <a:rPr lang="en-US" dirty="0" smtClean="0">
                <a:cs typeface="Times New Roman" pitchFamily="18" charset="0"/>
              </a:rPr>
            </a:b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Y Z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 or 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= … | </a:t>
            </a: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Y Z </a:t>
            </a:r>
            <a:r>
              <a:rPr lang="en-US" dirty="0" smtClean="0">
                <a:cs typeface="Times New Roman" pitchFamily="18" charset="0"/>
              </a:rPr>
              <a:t>| …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660232" y="4881563"/>
            <a:ext cx="1777789" cy="896937"/>
            <a:chOff x="6660232" y="4881563"/>
            <a:chExt cx="1777789" cy="896937"/>
          </a:xfrm>
        </p:grpSpPr>
        <p:sp>
          <p:nvSpPr>
            <p:cNvPr id="36869" name="Line 7"/>
            <p:cNvSpPr>
              <a:spLocks noChangeShapeType="1"/>
            </p:cNvSpPr>
            <p:nvPr/>
          </p:nvSpPr>
          <p:spPr bwMode="auto">
            <a:xfrm>
              <a:off x="6816082" y="5324476"/>
              <a:ext cx="1463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71" name="Line 9"/>
            <p:cNvSpPr>
              <a:spLocks noChangeShapeType="1"/>
            </p:cNvSpPr>
            <p:nvPr/>
          </p:nvSpPr>
          <p:spPr bwMode="auto">
            <a:xfrm flipV="1">
              <a:off x="6816082" y="5324476"/>
              <a:ext cx="0" cy="1567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72" name="Text Box 5"/>
            <p:cNvSpPr txBox="1">
              <a:spLocks noChangeArrowheads="1"/>
            </p:cNvSpPr>
            <p:nvPr/>
          </p:nvSpPr>
          <p:spPr bwMode="auto">
            <a:xfrm>
              <a:off x="7380312" y="4881563"/>
              <a:ext cx="3841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N</a:t>
              </a:r>
            </a:p>
          </p:txBody>
        </p:sp>
        <p:sp>
          <p:nvSpPr>
            <p:cNvPr id="36873" name="Line 16"/>
            <p:cNvSpPr>
              <a:spLocks noChangeShapeType="1"/>
            </p:cNvSpPr>
            <p:nvPr/>
          </p:nvSpPr>
          <p:spPr bwMode="auto">
            <a:xfrm flipV="1">
              <a:off x="7598805" y="5193196"/>
              <a:ext cx="0" cy="2944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74" name="Line 18"/>
            <p:cNvSpPr>
              <a:spLocks noChangeShapeType="1"/>
            </p:cNvSpPr>
            <p:nvPr/>
          </p:nvSpPr>
          <p:spPr bwMode="auto">
            <a:xfrm flipV="1">
              <a:off x="8279757" y="5330825"/>
              <a:ext cx="0" cy="150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75" name="Text Box 6"/>
            <p:cNvSpPr txBox="1">
              <a:spLocks noChangeArrowheads="1"/>
            </p:cNvSpPr>
            <p:nvPr/>
          </p:nvSpPr>
          <p:spPr bwMode="auto">
            <a:xfrm>
              <a:off x="6660232" y="5462587"/>
              <a:ext cx="3016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X</a:t>
              </a:r>
              <a:endParaRPr lang="en-GB" sz="2000" dirty="0"/>
            </a:p>
          </p:txBody>
        </p:sp>
        <p:sp>
          <p:nvSpPr>
            <p:cNvPr id="36876" name="Text Box 10"/>
            <p:cNvSpPr txBox="1">
              <a:spLocks noChangeArrowheads="1"/>
            </p:cNvSpPr>
            <p:nvPr/>
          </p:nvSpPr>
          <p:spPr bwMode="auto">
            <a:xfrm>
              <a:off x="8136396" y="5473700"/>
              <a:ext cx="3016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Z</a:t>
              </a: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7452320" y="5473700"/>
              <a:ext cx="3016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Y</a:t>
              </a:r>
              <a:endParaRPr lang="en-GB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Phrases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If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is a </a:t>
            </a:r>
            <a:r>
              <a:rPr lang="en-US" dirty="0" err="1" smtClean="0">
                <a:cs typeface="Times New Roman" pitchFamily="18" charset="0"/>
              </a:rPr>
              <a:t>nonterminal</a:t>
            </a:r>
            <a:r>
              <a:rPr lang="en-US" dirty="0" smtClean="0">
                <a:cs typeface="Times New Roman" pitchFamily="18" charset="0"/>
              </a:rPr>
              <a:t> symbol of </a:t>
            </a:r>
            <a:r>
              <a:rPr lang="en-US" i="1" dirty="0" smtClean="0">
                <a:cs typeface="Times New Roman" pitchFamily="18" charset="0"/>
              </a:rPr>
              <a:t>G, 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b="1" dirty="0" smtClean="0">
                <a:cs typeface="Times New Roman" pitchFamily="18" charset="0"/>
              </a:rPr>
              <a:t>phrase</a:t>
            </a:r>
            <a:r>
              <a:rPr lang="en-US" dirty="0" smtClean="0">
                <a:cs typeface="Times New Roman" pitchFamily="18" charset="0"/>
              </a:rPr>
              <a:t> of class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is a string of terminal symbols labeling the terminal nodes of a syntax tree whose root node is labeled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Note: </a:t>
            </a:r>
            <a:r>
              <a:rPr lang="en-US" dirty="0" smtClean="0">
                <a:cs typeface="Times New Roman" pitchFamily="18" charset="0"/>
              </a:rPr>
              <a:t>The terminal nodes must be visited from left to right.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E.g., phrases in Calc: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x*(22-y)</a:t>
            </a:r>
            <a:r>
              <a:rPr lang="en-US" dirty="0" smtClean="0">
                <a:cs typeface="Times New Roman" pitchFamily="18" charset="0"/>
              </a:rPr>
              <a:t>’ is a phrase of class </a:t>
            </a:r>
            <a:r>
              <a:rPr lang="en-US" i="1" dirty="0" err="1" smtClean="0">
                <a:cs typeface="Times New Roman" pitchFamily="18" charset="0"/>
              </a:rPr>
              <a:t>expr</a:t>
            </a:r>
            <a:endParaRPr lang="en-US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set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42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>
                <a:cs typeface="Times New Roman" pitchFamily="18" charset="0"/>
              </a:rPr>
              <a:t>’ is a phrase of class </a:t>
            </a:r>
            <a:r>
              <a:rPr lang="en-US" i="1" dirty="0" smtClean="0">
                <a:cs typeface="Times New Roman" pitchFamily="18" charset="0"/>
              </a:rPr>
              <a:t>com</a:t>
            </a:r>
            <a:endParaRPr lang="en-US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set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42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put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x*(22-y)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>
                <a:cs typeface="Times New Roman" pitchFamily="18" charset="0"/>
              </a:rPr>
              <a:t>’ is a phrase of class </a:t>
            </a:r>
            <a:r>
              <a:rPr lang="en-US" i="1" dirty="0" err="1" smtClean="0">
                <a:cs typeface="Times New Roman" pitchFamily="18" charset="0"/>
              </a:rPr>
              <a:t>prog</a:t>
            </a:r>
            <a:r>
              <a:rPr lang="en-US" dirty="0" smtClean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Sentences and languages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If </a:t>
            </a:r>
            <a:r>
              <a:rPr lang="en-US" i="1" dirty="0" smtClean="0">
                <a:cs typeface="Times New Roman" pitchFamily="18" charset="0"/>
              </a:rPr>
              <a:t>S</a:t>
            </a:r>
            <a:r>
              <a:rPr lang="en-US" dirty="0" smtClean="0">
                <a:cs typeface="Times New Roman" pitchFamily="18" charset="0"/>
              </a:rPr>
              <a:t> is the sentence symbol of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, a </a:t>
            </a:r>
            <a:r>
              <a:rPr lang="en-US" b="1" dirty="0" smtClean="0">
                <a:cs typeface="Times New Roman" pitchFamily="18" charset="0"/>
              </a:rPr>
              <a:t>sentence</a:t>
            </a:r>
            <a:r>
              <a:rPr lang="en-US" dirty="0" smtClean="0">
                <a:cs typeface="Times New Roman" pitchFamily="18" charset="0"/>
              </a:rPr>
              <a:t> of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 is a phrase of class </a:t>
            </a:r>
            <a:r>
              <a:rPr lang="en-US" i="1" dirty="0" smtClean="0">
                <a:cs typeface="Times New Roman" pitchFamily="18" charset="0"/>
              </a:rPr>
              <a:t>S</a:t>
            </a:r>
            <a:r>
              <a:rPr lang="en-US" dirty="0" smtClean="0">
                <a:cs typeface="Times New Roman" pitchFamily="18" charset="0"/>
              </a:rPr>
              <a:t>. E.g.: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set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42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put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Times New Roman" pitchFamily="18" charset="0"/>
              </a:rPr>
              <a:t>x*(22-y)</a:t>
            </a: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>
                <a:cs typeface="Times New Roman" pitchFamily="18" charset="0"/>
              </a:rPr>
              <a:t>’ is a sentence of Calc.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The </a:t>
            </a:r>
            <a:r>
              <a:rPr lang="en-US" b="1" dirty="0" smtClean="0">
                <a:cs typeface="Times New Roman" pitchFamily="18" charset="0"/>
              </a:rPr>
              <a:t>language</a:t>
            </a:r>
            <a:r>
              <a:rPr lang="en-US" dirty="0" smtClean="0">
                <a:cs typeface="Times New Roman" pitchFamily="18" charset="0"/>
              </a:rPr>
              <a:t> generated by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 is the set of all sentences of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Note: The language generated by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 is typically infinite (although </a:t>
            </a:r>
            <a:r>
              <a:rPr lang="en-US" i="1" dirty="0" smtClean="0">
                <a:cs typeface="Times New Roman" pitchFamily="18" charset="0"/>
              </a:rPr>
              <a:t>G</a:t>
            </a:r>
            <a:r>
              <a:rPr lang="en-US" dirty="0" smtClean="0">
                <a:cs typeface="Times New Roman" pitchFamily="18" charset="0"/>
              </a:rPr>
              <a:t> itself is finite).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Phrase structure and semantics</a:t>
            </a:r>
            <a:endParaRPr lang="en-GB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The above definition of a language is narrowly syntactic: a set of sentences.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We are also interested in the language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cs typeface="Times New Roman" pitchFamily="18" charset="0"/>
              </a:rPr>
              <a:t>s </a:t>
            </a:r>
            <a:r>
              <a:rPr lang="en-US" i="1" dirty="0" smtClean="0">
                <a:cs typeface="Times New Roman" pitchFamily="18" charset="0"/>
              </a:rPr>
              <a:t>semantics</a:t>
            </a:r>
            <a:r>
              <a:rPr lang="en-US" dirty="0" smtClean="0">
                <a:cs typeface="Times New Roman" pitchFamily="18" charset="0"/>
              </a:rPr>
              <a:t> (i.e., the meaning of each sentence).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 grammar does more than generate a set of sentences: it also imposes a phrase structure on each sentence (embodied in the sentence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cs typeface="Times New Roman" pitchFamily="18" charset="0"/>
              </a:rPr>
              <a:t>s syntax tree).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Once we know a sentence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cs typeface="Times New Roman" pitchFamily="18" charset="0"/>
              </a:rPr>
              <a:t>s phrase structure, we can use it to ascribe a meaning to that sentence.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expression structure </a:t>
            </a:r>
            <a:r>
              <a:rPr lang="en-US" i="1" smtClean="0"/>
              <a:t>(1)</a:t>
            </a:r>
            <a:endParaRPr lang="en-GB" i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US" dirty="0" smtClean="0"/>
              <a:t>Consider this grammar (similar to Calc):</a:t>
            </a:r>
          </a:p>
          <a:p>
            <a:pPr lvl="1" eaLnBrk="1" hangingPunct="1"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expr</a:t>
            </a:r>
            <a:r>
              <a:rPr lang="en-US" dirty="0" smtClean="0"/>
              <a:t>	=	</a:t>
            </a:r>
            <a:r>
              <a:rPr lang="en-US" i="1" dirty="0" smtClean="0"/>
              <a:t>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+</a:t>
            </a:r>
            <a:r>
              <a:rPr lang="en-US" dirty="0" smtClean="0"/>
              <a:t>’  </a:t>
            </a:r>
            <a:r>
              <a:rPr lang="en-US" i="1" dirty="0" smtClean="0"/>
              <a:t>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-</a:t>
            </a:r>
            <a:r>
              <a:rPr lang="en-US" dirty="0" smtClean="0"/>
              <a:t>’  </a:t>
            </a:r>
            <a:r>
              <a:rPr lang="en-US" i="1" dirty="0" smtClean="0"/>
              <a:t>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+</a:t>
            </a:r>
            <a:r>
              <a:rPr lang="en-US" dirty="0" smtClean="0"/>
              <a:t>’  </a:t>
            </a:r>
            <a:r>
              <a:rPr lang="en-US" i="1" dirty="0" smtClean="0"/>
              <a:t>prim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prim</a:t>
            </a:r>
            <a:r>
              <a:rPr lang="en-US" dirty="0" smtClean="0"/>
              <a:t>	=	</a:t>
            </a:r>
            <a:r>
              <a:rPr lang="en-US" i="1" dirty="0" smtClean="0"/>
              <a:t>num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smtClean="0"/>
              <a:t>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)</a:t>
            </a:r>
            <a:r>
              <a:rPr lang="en-US" dirty="0" smtClean="0"/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expression structure </a:t>
            </a:r>
            <a:r>
              <a:rPr lang="en-US" i="1" smtClean="0"/>
              <a:t>(2)</a:t>
            </a:r>
            <a:endParaRPr lang="en-GB" i="1" smtClean="0"/>
          </a:p>
        </p:txBody>
      </p:sp>
      <p:sp>
        <p:nvSpPr>
          <p:cNvPr id="41987" name="Rectangle 2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this grammar, operators ‘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+</a:t>
            </a:r>
            <a:r>
              <a:rPr lang="en-US" dirty="0" smtClean="0"/>
              <a:t>’, ‘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dirty="0" smtClean="0"/>
              <a:t>’, and ‘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*</a:t>
            </a:r>
            <a:r>
              <a:rPr lang="en-US" dirty="0" smtClean="0"/>
              <a:t>’ all have the same precedence . E.g.:</a:t>
            </a:r>
          </a:p>
        </p:txBody>
      </p:sp>
      <p:sp>
        <p:nvSpPr>
          <p:cNvPr id="286772" name="AutoShape 52"/>
          <p:cNvSpPr>
            <a:spLocks/>
          </p:cNvSpPr>
          <p:nvPr/>
        </p:nvSpPr>
        <p:spPr bwMode="auto">
          <a:xfrm>
            <a:off x="6877149" y="5553075"/>
            <a:ext cx="1691295" cy="792249"/>
          </a:xfrm>
          <a:prstGeom prst="callout1">
            <a:avLst>
              <a:gd name="adj1" fmla="val 16704"/>
              <a:gd name="adj2" fmla="val -4810"/>
              <a:gd name="adj3" fmla="val 18329"/>
              <a:gd name="adj4" fmla="val -65833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</a:rPr>
              <a:t>x-y*2</a:t>
            </a:r>
            <a:r>
              <a:rPr lang="en-US" sz="2000" dirty="0" smtClean="0">
                <a:solidFill>
                  <a:schemeClr val="bg2"/>
                </a:solidFill>
              </a:rPr>
              <a:t> will be</a:t>
            </a:r>
            <a:r>
              <a:rPr lang="en-US" sz="2000" dirty="0">
                <a:solidFill>
                  <a:schemeClr val="bg2"/>
                </a:solidFill>
              </a:rPr>
              <a:t/>
            </a:r>
            <a:br>
              <a:rPr lang="en-US" sz="2000" dirty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evaluated </a:t>
            </a:r>
            <a:r>
              <a:rPr lang="en-US" sz="2000" dirty="0">
                <a:solidFill>
                  <a:schemeClr val="bg2"/>
                </a:solidFill>
              </a:rPr>
              <a:t>as </a:t>
            </a:r>
            <a:br>
              <a:rPr lang="en-US" sz="2000" dirty="0">
                <a:solidFill>
                  <a:schemeClr val="bg2"/>
                </a:solidFill>
              </a:rPr>
            </a:br>
            <a:r>
              <a:rPr lang="en-US" sz="2000" dirty="0">
                <a:solidFill>
                  <a:srgbClr val="7030A0"/>
                </a:solidFill>
                <a:latin typeface="Courier New" pitchFamily="49" charset="0"/>
              </a:rPr>
              <a:t>(x-y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</a:rPr>
              <a:t>)*2</a:t>
            </a:r>
            <a:endParaRPr lang="en-US" sz="2000" dirty="0">
              <a:solidFill>
                <a:srgbClr val="7030A0"/>
              </a:solidFill>
              <a:latin typeface="Courier New" pitchFamily="49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979712" y="2619375"/>
            <a:ext cx="3600450" cy="3201988"/>
            <a:chOff x="1979712" y="2619375"/>
            <a:chExt cx="3600450" cy="3201988"/>
          </a:xfrm>
        </p:grpSpPr>
        <p:sp>
          <p:nvSpPr>
            <p:cNvPr id="41988" name="Line 26"/>
            <p:cNvSpPr>
              <a:spLocks noChangeShapeType="1"/>
            </p:cNvSpPr>
            <p:nvPr/>
          </p:nvSpPr>
          <p:spPr bwMode="auto">
            <a:xfrm>
              <a:off x="2335312" y="3608388"/>
              <a:ext cx="1444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89" name="Line 27"/>
            <p:cNvSpPr>
              <a:spLocks noChangeShapeType="1"/>
            </p:cNvSpPr>
            <p:nvPr/>
          </p:nvSpPr>
          <p:spPr bwMode="auto">
            <a:xfrm>
              <a:off x="3059212" y="3033713"/>
              <a:ext cx="216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0" name="Line 28"/>
            <p:cNvSpPr>
              <a:spLocks noChangeShapeType="1"/>
            </p:cNvSpPr>
            <p:nvPr/>
          </p:nvSpPr>
          <p:spPr bwMode="auto">
            <a:xfrm flipH="1">
              <a:off x="3048099" y="3537012"/>
              <a:ext cx="0" cy="2016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1" name="Line 29"/>
            <p:cNvSpPr>
              <a:spLocks noChangeShapeType="1"/>
            </p:cNvSpPr>
            <p:nvPr/>
          </p:nvSpPr>
          <p:spPr bwMode="auto">
            <a:xfrm>
              <a:off x="4487962" y="3033713"/>
              <a:ext cx="0" cy="25195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2" name="Line 30"/>
            <p:cNvSpPr>
              <a:spLocks noChangeShapeType="1"/>
            </p:cNvSpPr>
            <p:nvPr/>
          </p:nvSpPr>
          <p:spPr bwMode="auto">
            <a:xfrm>
              <a:off x="3779912" y="3608388"/>
              <a:ext cx="0" cy="8287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3" name="Line 31"/>
            <p:cNvSpPr>
              <a:spLocks noChangeShapeType="1"/>
            </p:cNvSpPr>
            <p:nvPr/>
          </p:nvSpPr>
          <p:spPr bwMode="auto">
            <a:xfrm>
              <a:off x="5222949" y="3033713"/>
              <a:ext cx="0" cy="1403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4" name="Line 32"/>
            <p:cNvSpPr>
              <a:spLocks noChangeShapeType="1"/>
            </p:cNvSpPr>
            <p:nvPr/>
          </p:nvSpPr>
          <p:spPr bwMode="auto">
            <a:xfrm>
              <a:off x="4105374" y="2924943"/>
              <a:ext cx="0" cy="108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5" name="Text Box 33"/>
            <p:cNvSpPr txBox="1">
              <a:spLocks noChangeArrowheads="1"/>
            </p:cNvSpPr>
            <p:nvPr/>
          </p:nvSpPr>
          <p:spPr bwMode="auto">
            <a:xfrm>
              <a:off x="3419574" y="438308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1996" name="Text Box 34"/>
            <p:cNvSpPr txBox="1">
              <a:spLocks noChangeArrowheads="1"/>
            </p:cNvSpPr>
            <p:nvPr/>
          </p:nvSpPr>
          <p:spPr bwMode="auto">
            <a:xfrm>
              <a:off x="3745012" y="2619375"/>
              <a:ext cx="719137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41997" name="Text Box 36"/>
            <p:cNvSpPr txBox="1">
              <a:spLocks noChangeArrowheads="1"/>
            </p:cNvSpPr>
            <p:nvPr/>
          </p:nvSpPr>
          <p:spPr bwMode="auto">
            <a:xfrm>
              <a:off x="4861024" y="4384675"/>
              <a:ext cx="7191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2000" name="Text Box 39"/>
            <p:cNvSpPr txBox="1">
              <a:spLocks noChangeArrowheads="1"/>
            </p:cNvSpPr>
            <p:nvPr/>
          </p:nvSpPr>
          <p:spPr bwMode="auto">
            <a:xfrm>
              <a:off x="3429099" y="494188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42001" name="Text Box 40"/>
            <p:cNvSpPr txBox="1">
              <a:spLocks noChangeArrowheads="1"/>
            </p:cNvSpPr>
            <p:nvPr/>
          </p:nvSpPr>
          <p:spPr bwMode="auto">
            <a:xfrm>
              <a:off x="4861024" y="4924425"/>
              <a:ext cx="719138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num</a:t>
              </a:r>
            </a:p>
          </p:txBody>
        </p:sp>
        <p:sp>
          <p:nvSpPr>
            <p:cNvPr id="42002" name="Text Box 41"/>
            <p:cNvSpPr txBox="1">
              <a:spLocks noChangeArrowheads="1"/>
            </p:cNvSpPr>
            <p:nvPr/>
          </p:nvSpPr>
          <p:spPr bwMode="auto">
            <a:xfrm>
              <a:off x="2700437" y="3213100"/>
              <a:ext cx="719137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42003" name="Text Box 42"/>
            <p:cNvSpPr txBox="1">
              <a:spLocks noChangeArrowheads="1"/>
            </p:cNvSpPr>
            <p:nvPr/>
          </p:nvSpPr>
          <p:spPr bwMode="auto">
            <a:xfrm>
              <a:off x="3564037" y="5516563"/>
              <a:ext cx="4333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y</a:t>
              </a:r>
            </a:p>
          </p:txBody>
        </p:sp>
        <p:sp>
          <p:nvSpPr>
            <p:cNvPr id="42004" name="Text Box 43"/>
            <p:cNvSpPr txBox="1">
              <a:spLocks noChangeArrowheads="1"/>
            </p:cNvSpPr>
            <p:nvPr/>
          </p:nvSpPr>
          <p:spPr bwMode="auto">
            <a:xfrm>
              <a:off x="4284762" y="5516563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</a:rPr>
                <a:t>*</a:t>
              </a:r>
              <a:endParaRPr lang="en-GB" sz="2000" dirty="0">
                <a:solidFill>
                  <a:srgbClr val="7030A0"/>
                </a:solidFill>
                <a:latin typeface="Courier New" pitchFamily="49" charset="0"/>
              </a:endParaRPr>
            </a:p>
          </p:txBody>
        </p:sp>
        <p:sp>
          <p:nvSpPr>
            <p:cNvPr id="42005" name="Text Box 44"/>
            <p:cNvSpPr txBox="1">
              <a:spLocks noChangeArrowheads="1"/>
            </p:cNvSpPr>
            <p:nvPr/>
          </p:nvSpPr>
          <p:spPr bwMode="auto">
            <a:xfrm>
              <a:off x="5003899" y="5516563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42006" name="Text Box 45"/>
            <p:cNvSpPr txBox="1">
              <a:spLocks noChangeArrowheads="1"/>
            </p:cNvSpPr>
            <p:nvPr/>
          </p:nvSpPr>
          <p:spPr bwMode="auto">
            <a:xfrm>
              <a:off x="2844899" y="5516563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-</a:t>
              </a:r>
            </a:p>
          </p:txBody>
        </p:sp>
        <p:sp>
          <p:nvSpPr>
            <p:cNvPr id="42007" name="Line 46"/>
            <p:cNvSpPr>
              <a:spLocks noChangeShapeType="1"/>
            </p:cNvSpPr>
            <p:nvPr/>
          </p:nvSpPr>
          <p:spPr bwMode="auto">
            <a:xfrm>
              <a:off x="2340074" y="4077072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08" name="Line 47"/>
            <p:cNvSpPr>
              <a:spLocks noChangeShapeType="1"/>
            </p:cNvSpPr>
            <p:nvPr/>
          </p:nvSpPr>
          <p:spPr bwMode="auto">
            <a:xfrm>
              <a:off x="2340074" y="5229200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09" name="Text Box 48"/>
            <p:cNvSpPr txBox="1">
              <a:spLocks noChangeArrowheads="1"/>
            </p:cNvSpPr>
            <p:nvPr/>
          </p:nvSpPr>
          <p:spPr bwMode="auto">
            <a:xfrm>
              <a:off x="1979712" y="4365625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2010" name="Text Box 49"/>
            <p:cNvSpPr txBox="1">
              <a:spLocks noChangeArrowheads="1"/>
            </p:cNvSpPr>
            <p:nvPr/>
          </p:nvSpPr>
          <p:spPr bwMode="auto">
            <a:xfrm>
              <a:off x="1989237" y="494188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42011" name="Text Box 50"/>
            <p:cNvSpPr txBox="1">
              <a:spLocks noChangeArrowheads="1"/>
            </p:cNvSpPr>
            <p:nvPr/>
          </p:nvSpPr>
          <p:spPr bwMode="auto">
            <a:xfrm>
              <a:off x="2124174" y="5516563"/>
              <a:ext cx="4333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42012" name="Text Box 35"/>
            <p:cNvSpPr txBox="1">
              <a:spLocks noChangeArrowheads="1"/>
            </p:cNvSpPr>
            <p:nvPr/>
          </p:nvSpPr>
          <p:spPr bwMode="auto">
            <a:xfrm>
              <a:off x="1979712" y="3789363"/>
              <a:ext cx="720725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3779912" y="5229200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47"/>
            <p:cNvSpPr>
              <a:spLocks noChangeShapeType="1"/>
            </p:cNvSpPr>
            <p:nvPr/>
          </p:nvSpPr>
          <p:spPr bwMode="auto">
            <a:xfrm>
              <a:off x="5219750" y="5229200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 flipH="1">
              <a:off x="3059832" y="3032956"/>
              <a:ext cx="0" cy="2520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 flipH="1">
              <a:off x="2339752" y="3609020"/>
              <a:ext cx="0" cy="2520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46"/>
            <p:cNvSpPr>
              <a:spLocks noChangeShapeType="1"/>
            </p:cNvSpPr>
            <p:nvPr/>
          </p:nvSpPr>
          <p:spPr bwMode="auto">
            <a:xfrm>
              <a:off x="2339752" y="4653136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3779912" y="4653136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46"/>
            <p:cNvSpPr>
              <a:spLocks noChangeShapeType="1"/>
            </p:cNvSpPr>
            <p:nvPr/>
          </p:nvSpPr>
          <p:spPr bwMode="auto">
            <a:xfrm>
              <a:off x="5220072" y="4653136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informal </a:t>
            </a:r>
            <a:r>
              <a:rPr lang="en-US" i="1" smtClean="0"/>
              <a:t>vs</a:t>
            </a:r>
            <a:r>
              <a:rPr lang="en-US" smtClean="0"/>
              <a:t> formal syntax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3043238" algn="r"/>
                <a:tab pos="3411538" algn="ctr"/>
                <a:tab pos="3767138" algn="l"/>
              </a:tabLst>
            </a:pPr>
            <a:r>
              <a:rPr lang="en-US" i="1" dirty="0" smtClean="0"/>
              <a:t>Informal</a:t>
            </a:r>
            <a:r>
              <a:rPr lang="en-US" dirty="0" smtClean="0"/>
              <a:t> syntax of some commands in a C-like language:</a:t>
            </a:r>
          </a:p>
          <a:p>
            <a:pPr lvl="1" eaLnBrk="1" hangingPunct="1">
              <a:buFontTx/>
              <a:buNone/>
              <a:tabLst>
                <a:tab pos="3043238" algn="r"/>
                <a:tab pos="3411538" algn="ctr"/>
                <a:tab pos="3767138" algn="l"/>
              </a:tabLst>
            </a:pPr>
            <a:r>
              <a:rPr lang="en-US" dirty="0" smtClean="0">
                <a:solidFill>
                  <a:schemeClr val="bg2"/>
                </a:solidFill>
              </a:rPr>
              <a:t>	A while-command consists of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while</a:t>
            </a:r>
            <a:r>
              <a:rPr lang="en-US" dirty="0" smtClean="0">
                <a:solidFill>
                  <a:schemeClr val="bg2"/>
                </a:solidFill>
              </a:rPr>
              <a:t>’, followed by an expression enclosed in parentheses, followed by a command.</a:t>
            </a:r>
          </a:p>
          <a:p>
            <a:pPr lvl="1" eaLnBrk="1" hangingPunct="1">
              <a:buFontTx/>
              <a:buNone/>
              <a:tabLst>
                <a:tab pos="3043238" algn="r"/>
                <a:tab pos="3411538" algn="ctr"/>
                <a:tab pos="3767138" algn="l"/>
              </a:tabLst>
            </a:pPr>
            <a:r>
              <a:rPr lang="en-GB" dirty="0" smtClean="0">
                <a:solidFill>
                  <a:schemeClr val="bg2"/>
                </a:solidFill>
              </a:rPr>
              <a:t>	A sequential-command consists of </a:t>
            </a:r>
            <a:r>
              <a:rPr lang="en-US" dirty="0" smtClean="0">
                <a:solidFill>
                  <a:schemeClr val="bg2"/>
                </a:solidFill>
              </a:rPr>
              <a:t>a sequence of one or more commands, enclosed by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{</a:t>
            </a:r>
            <a:r>
              <a:rPr lang="en-US" dirty="0" smtClean="0">
                <a:solidFill>
                  <a:schemeClr val="bg2"/>
                </a:solidFill>
              </a:rPr>
              <a:t>’ and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}</a:t>
            </a:r>
            <a:r>
              <a:rPr lang="en-US" dirty="0" smtClean="0">
                <a:solidFill>
                  <a:schemeClr val="bg2"/>
                </a:solidFill>
              </a:rPr>
              <a:t>’.</a:t>
            </a:r>
          </a:p>
          <a:p>
            <a:pPr eaLnBrk="1" hangingPunct="1">
              <a:tabLst>
                <a:tab pos="3043238" algn="r"/>
                <a:tab pos="3411538" algn="ctr"/>
                <a:tab pos="3767138" algn="l"/>
              </a:tabLst>
            </a:pPr>
            <a:r>
              <a:rPr lang="en-US" i="1" dirty="0" smtClean="0"/>
              <a:t>Formal</a:t>
            </a:r>
            <a:r>
              <a:rPr lang="en-US" dirty="0" smtClean="0"/>
              <a:t> syntax (using EBNF notation):</a:t>
            </a:r>
          </a:p>
          <a:p>
            <a:pPr lvl="1" eaLnBrk="1" hangingPunct="1">
              <a:buFontTx/>
              <a:buNone/>
              <a:tabLst>
                <a:tab pos="3043238" algn="r"/>
                <a:tab pos="3411538" algn="ctr"/>
                <a:tab pos="3767138" algn="l"/>
              </a:tabLst>
            </a:pPr>
            <a:r>
              <a:rPr lang="en-US" dirty="0" smtClean="0">
                <a:solidFill>
                  <a:schemeClr val="bg2"/>
                </a:solidFill>
              </a:rPr>
              <a:t>		</a:t>
            </a:r>
            <a:r>
              <a:rPr lang="en-US" i="1" dirty="0" smtClean="0">
                <a:solidFill>
                  <a:schemeClr val="bg2"/>
                </a:solidFill>
              </a:rPr>
              <a:t>while-command</a:t>
            </a:r>
            <a:r>
              <a:rPr lang="en-US" dirty="0" smtClean="0">
                <a:solidFill>
                  <a:schemeClr val="bg2"/>
                </a:solidFill>
              </a:rPr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while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r>
              <a:rPr lang="en-US" dirty="0" smtClean="0">
                <a:solidFill>
                  <a:srgbClr val="006600"/>
                </a:solidFill>
              </a:rPr>
              <a:t>  </a:t>
            </a:r>
            <a:r>
              <a:rPr lang="en-US" dirty="0" smtClean="0">
                <a:solidFill>
                  <a:schemeClr val="bg2"/>
                </a:solidFill>
              </a:rPr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dirty="0" smtClean="0">
                <a:solidFill>
                  <a:schemeClr val="bg2"/>
                </a:solidFill>
              </a:rPr>
              <a:t>’  </a:t>
            </a:r>
            <a:r>
              <a:rPr lang="en-US" i="1" dirty="0" smtClean="0">
                <a:solidFill>
                  <a:schemeClr val="bg2"/>
                </a:solidFill>
              </a:rPr>
              <a:t>expression</a:t>
            </a:r>
            <a:r>
              <a:rPr lang="en-US" dirty="0" smtClean="0">
                <a:solidFill>
                  <a:schemeClr val="bg2"/>
                </a:solidFill>
              </a:rPr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)</a:t>
            </a:r>
            <a:r>
              <a:rPr lang="en-US" dirty="0" smtClean="0">
                <a:solidFill>
                  <a:schemeClr val="bg2"/>
                </a:solidFill>
              </a:rPr>
              <a:t>’ 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			    </a:t>
            </a:r>
            <a:r>
              <a:rPr lang="en-US" i="1" dirty="0" smtClean="0">
                <a:solidFill>
                  <a:schemeClr val="bg2"/>
                </a:solidFill>
              </a:rPr>
              <a:t>command</a:t>
            </a:r>
          </a:p>
          <a:p>
            <a:pPr lvl="1" eaLnBrk="1" hangingPunct="1">
              <a:buFontTx/>
              <a:buNone/>
              <a:tabLst>
                <a:tab pos="3043238" algn="r"/>
                <a:tab pos="3411538" algn="ctr"/>
                <a:tab pos="3767138" algn="l"/>
              </a:tabLst>
            </a:pPr>
            <a:r>
              <a:rPr lang="en-US" dirty="0" smtClean="0">
                <a:solidFill>
                  <a:schemeClr val="bg2"/>
                </a:solidFill>
              </a:rPr>
              <a:t>		</a:t>
            </a:r>
            <a:r>
              <a:rPr lang="en-US" i="1" dirty="0" smtClean="0">
                <a:solidFill>
                  <a:schemeClr val="bg2"/>
                </a:solidFill>
              </a:rPr>
              <a:t>sequential-command</a:t>
            </a:r>
            <a:r>
              <a:rPr lang="en-US" dirty="0" smtClean="0">
                <a:solidFill>
                  <a:schemeClr val="bg2"/>
                </a:solidFill>
              </a:rPr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{</a:t>
            </a:r>
            <a:r>
              <a:rPr lang="en-US" dirty="0" smtClean="0">
                <a:solidFill>
                  <a:schemeClr val="bg2"/>
                </a:solidFill>
              </a:rPr>
              <a:t>’  </a:t>
            </a:r>
            <a:r>
              <a:rPr lang="en-US" i="1" dirty="0" smtClean="0">
                <a:solidFill>
                  <a:schemeClr val="bg2"/>
                </a:solidFill>
              </a:rPr>
              <a:t>command</a:t>
            </a:r>
            <a:r>
              <a:rPr lang="en-US" sz="2400" baseline="30000" dirty="0" smtClean="0">
                <a:solidFill>
                  <a:schemeClr val="bg2"/>
                </a:solidFill>
              </a:rPr>
              <a:t> </a:t>
            </a:r>
            <a:r>
              <a:rPr lang="en-US" sz="2400" baseline="30000" dirty="0" smtClean="0">
                <a:solidFill>
                  <a:schemeClr val="bg2"/>
                </a:solidFill>
                <a:latin typeface="Times New Roman" pitchFamily="18" charset="0"/>
                <a:ea typeface="MS Mincho" pitchFamily="49" charset="-128"/>
              </a:rPr>
              <a:t>+</a:t>
            </a:r>
            <a:r>
              <a:rPr lang="en-US" dirty="0" smtClean="0">
                <a:solidFill>
                  <a:schemeClr val="bg2"/>
                </a:solidFill>
              </a:rPr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}</a:t>
            </a:r>
            <a:r>
              <a:rPr lang="en-US" dirty="0" smtClean="0">
                <a:solidFill>
                  <a:schemeClr val="bg2"/>
                </a:solidFill>
              </a:rPr>
              <a:t>’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expression structure </a:t>
            </a:r>
            <a:r>
              <a:rPr lang="en-US" i="1" smtClean="0"/>
              <a:t>(3)</a:t>
            </a:r>
            <a:endParaRPr lang="en-GB" i="1" smtClean="0"/>
          </a:p>
        </p:txBody>
      </p:sp>
      <p:sp>
        <p:nvSpPr>
          <p:cNvPr id="43011" name="Rectangle 1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But note that parentheses can always be used to control the evaluation: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015716" y="2563391"/>
            <a:ext cx="4860925" cy="3817937"/>
            <a:chOff x="2015716" y="2563391"/>
            <a:chExt cx="4860925" cy="3817937"/>
          </a:xfrm>
        </p:grpSpPr>
        <p:sp>
          <p:nvSpPr>
            <p:cNvPr id="43012" name="Line 28"/>
            <p:cNvSpPr>
              <a:spLocks noChangeShapeType="1"/>
            </p:cNvSpPr>
            <p:nvPr/>
          </p:nvSpPr>
          <p:spPr bwMode="auto">
            <a:xfrm flipH="1">
              <a:off x="3796891" y="3576217"/>
              <a:ext cx="0" cy="2517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13" name="Line 29"/>
            <p:cNvSpPr>
              <a:spLocks noChangeShapeType="1"/>
            </p:cNvSpPr>
            <p:nvPr/>
          </p:nvSpPr>
          <p:spPr bwMode="auto">
            <a:xfrm>
              <a:off x="5246279" y="4041067"/>
              <a:ext cx="0" cy="2052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16" name="Text Box 33"/>
            <p:cNvSpPr txBox="1">
              <a:spLocks noChangeArrowheads="1"/>
            </p:cNvSpPr>
            <p:nvPr/>
          </p:nvSpPr>
          <p:spPr bwMode="auto">
            <a:xfrm>
              <a:off x="4176304" y="4925591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3017" name="Text Box 36"/>
            <p:cNvSpPr txBox="1">
              <a:spLocks noChangeArrowheads="1"/>
            </p:cNvSpPr>
            <p:nvPr/>
          </p:nvSpPr>
          <p:spPr bwMode="auto">
            <a:xfrm>
              <a:off x="5616166" y="492717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3020" name="Text Box 39"/>
            <p:cNvSpPr txBox="1">
              <a:spLocks noChangeArrowheads="1"/>
            </p:cNvSpPr>
            <p:nvPr/>
          </p:nvSpPr>
          <p:spPr bwMode="auto">
            <a:xfrm>
              <a:off x="4176304" y="5484391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43021" name="Text Box 40"/>
            <p:cNvSpPr txBox="1">
              <a:spLocks noChangeArrowheads="1"/>
            </p:cNvSpPr>
            <p:nvPr/>
          </p:nvSpPr>
          <p:spPr bwMode="auto">
            <a:xfrm>
              <a:off x="5616166" y="5466928"/>
              <a:ext cx="7207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num</a:t>
              </a:r>
            </a:p>
          </p:txBody>
        </p:sp>
        <p:sp>
          <p:nvSpPr>
            <p:cNvPr id="43022" name="Line 46"/>
            <p:cNvSpPr>
              <a:spLocks noChangeShapeType="1"/>
            </p:cNvSpPr>
            <p:nvPr/>
          </p:nvSpPr>
          <p:spPr bwMode="auto">
            <a:xfrm>
              <a:off x="2375756" y="3015828"/>
              <a:ext cx="0" cy="1385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Line 47"/>
            <p:cNvSpPr>
              <a:spLocks noChangeShapeType="1"/>
            </p:cNvSpPr>
            <p:nvPr/>
          </p:nvSpPr>
          <p:spPr bwMode="auto">
            <a:xfrm>
              <a:off x="2375756" y="5769260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4" name="Text Box 48"/>
            <p:cNvSpPr txBox="1">
              <a:spLocks noChangeArrowheads="1"/>
            </p:cNvSpPr>
            <p:nvPr/>
          </p:nvSpPr>
          <p:spPr bwMode="auto">
            <a:xfrm>
              <a:off x="2015716" y="490812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3025" name="Text Box 49"/>
            <p:cNvSpPr txBox="1">
              <a:spLocks noChangeArrowheads="1"/>
            </p:cNvSpPr>
            <p:nvPr/>
          </p:nvSpPr>
          <p:spPr bwMode="auto">
            <a:xfrm>
              <a:off x="2015716" y="5484391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43026" name="Text Box 35"/>
            <p:cNvSpPr txBox="1">
              <a:spLocks noChangeArrowheads="1"/>
            </p:cNvSpPr>
            <p:nvPr/>
          </p:nvSpPr>
          <p:spPr bwMode="auto">
            <a:xfrm>
              <a:off x="2015716" y="4331866"/>
              <a:ext cx="720725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43027" name="Text Box 35"/>
            <p:cNvSpPr txBox="1">
              <a:spLocks noChangeArrowheads="1"/>
            </p:cNvSpPr>
            <p:nvPr/>
          </p:nvSpPr>
          <p:spPr bwMode="auto">
            <a:xfrm>
              <a:off x="4176304" y="4327103"/>
              <a:ext cx="72072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43028" name="Line 27"/>
            <p:cNvSpPr>
              <a:spLocks noChangeShapeType="1"/>
            </p:cNvSpPr>
            <p:nvPr/>
          </p:nvSpPr>
          <p:spPr bwMode="auto">
            <a:xfrm>
              <a:off x="4499992" y="4166766"/>
              <a:ext cx="1441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9" name="Text Box 36"/>
            <p:cNvSpPr txBox="1">
              <a:spLocks noChangeArrowheads="1"/>
            </p:cNvSpPr>
            <p:nvPr/>
          </p:nvSpPr>
          <p:spPr bwMode="auto">
            <a:xfrm>
              <a:off x="4897029" y="3142828"/>
              <a:ext cx="7191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3030" name="Text Box 35"/>
            <p:cNvSpPr txBox="1">
              <a:spLocks noChangeArrowheads="1"/>
            </p:cNvSpPr>
            <p:nvPr/>
          </p:nvSpPr>
          <p:spPr bwMode="auto">
            <a:xfrm>
              <a:off x="4897029" y="3715916"/>
              <a:ext cx="719137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43031" name="Line 27"/>
            <p:cNvSpPr>
              <a:spLocks noChangeShapeType="1"/>
            </p:cNvSpPr>
            <p:nvPr/>
          </p:nvSpPr>
          <p:spPr bwMode="auto">
            <a:xfrm>
              <a:off x="3806416" y="3592091"/>
              <a:ext cx="2882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32" name="Line 28"/>
            <p:cNvSpPr>
              <a:spLocks noChangeShapeType="1"/>
            </p:cNvSpPr>
            <p:nvPr/>
          </p:nvSpPr>
          <p:spPr bwMode="auto">
            <a:xfrm flipH="1">
              <a:off x="6675029" y="3592091"/>
              <a:ext cx="0" cy="25012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33" name="Line 27"/>
            <p:cNvSpPr>
              <a:spLocks noChangeShapeType="1"/>
            </p:cNvSpPr>
            <p:nvPr/>
          </p:nvSpPr>
          <p:spPr bwMode="auto">
            <a:xfrm>
              <a:off x="2364966" y="3015828"/>
              <a:ext cx="2882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129" name="Straight Connector 128"/>
            <p:cNvCxnSpPr>
              <a:endCxn id="43036" idx="2"/>
            </p:cNvCxnSpPr>
            <p:nvPr/>
          </p:nvCxnSpPr>
          <p:spPr bwMode="auto">
            <a:xfrm flipV="1">
              <a:off x="3806416" y="2850728"/>
              <a:ext cx="0" cy="1651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35" name="Line 29"/>
            <p:cNvSpPr>
              <a:spLocks noChangeShapeType="1"/>
            </p:cNvSpPr>
            <p:nvPr/>
          </p:nvSpPr>
          <p:spPr bwMode="auto">
            <a:xfrm>
              <a:off x="3085691" y="3015829"/>
              <a:ext cx="0" cy="3077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36" name="Text Box 35"/>
            <p:cNvSpPr txBox="1">
              <a:spLocks noChangeArrowheads="1"/>
            </p:cNvSpPr>
            <p:nvPr/>
          </p:nvSpPr>
          <p:spPr bwMode="auto">
            <a:xfrm>
              <a:off x="3457166" y="2563391"/>
              <a:ext cx="719138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43037" name="Text Box 50"/>
            <p:cNvSpPr txBox="1">
              <a:spLocks noChangeArrowheads="1"/>
            </p:cNvSpPr>
            <p:nvPr/>
          </p:nvSpPr>
          <p:spPr bwMode="auto">
            <a:xfrm>
              <a:off x="3636554" y="6059066"/>
              <a:ext cx="3603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(</a:t>
              </a:r>
            </a:p>
          </p:txBody>
        </p:sp>
        <p:sp>
          <p:nvSpPr>
            <p:cNvPr id="43038" name="Text Box 50"/>
            <p:cNvSpPr txBox="1">
              <a:spLocks noChangeArrowheads="1"/>
            </p:cNvSpPr>
            <p:nvPr/>
          </p:nvSpPr>
          <p:spPr bwMode="auto">
            <a:xfrm>
              <a:off x="6516279" y="6059066"/>
              <a:ext cx="3603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)</a:t>
              </a:r>
            </a:p>
          </p:txBody>
        </p:sp>
        <p:sp>
          <p:nvSpPr>
            <p:cNvPr id="43039" name="Text Box 42"/>
            <p:cNvSpPr txBox="1">
              <a:spLocks noChangeArrowheads="1"/>
            </p:cNvSpPr>
            <p:nvPr/>
          </p:nvSpPr>
          <p:spPr bwMode="auto">
            <a:xfrm>
              <a:off x="4342991" y="6059066"/>
              <a:ext cx="3587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y</a:t>
              </a:r>
            </a:p>
          </p:txBody>
        </p:sp>
        <p:sp>
          <p:nvSpPr>
            <p:cNvPr id="43040" name="Text Box 43"/>
            <p:cNvSpPr txBox="1">
              <a:spLocks noChangeArrowheads="1"/>
            </p:cNvSpPr>
            <p:nvPr/>
          </p:nvSpPr>
          <p:spPr bwMode="auto">
            <a:xfrm>
              <a:off x="5076416" y="6076528"/>
              <a:ext cx="3603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</a:rPr>
                <a:t>*</a:t>
              </a:r>
              <a:endParaRPr lang="en-GB" sz="2000" dirty="0">
                <a:solidFill>
                  <a:srgbClr val="7030A0"/>
                </a:solidFill>
                <a:latin typeface="Courier New" pitchFamily="49" charset="0"/>
              </a:endParaRPr>
            </a:p>
          </p:txBody>
        </p:sp>
        <p:sp>
          <p:nvSpPr>
            <p:cNvPr id="43041" name="Text Box 44"/>
            <p:cNvSpPr txBox="1">
              <a:spLocks noChangeArrowheads="1"/>
            </p:cNvSpPr>
            <p:nvPr/>
          </p:nvSpPr>
          <p:spPr bwMode="auto">
            <a:xfrm>
              <a:off x="5797141" y="6059066"/>
              <a:ext cx="3603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43042" name="Text Box 45"/>
            <p:cNvSpPr txBox="1">
              <a:spLocks noChangeArrowheads="1"/>
            </p:cNvSpPr>
            <p:nvPr/>
          </p:nvSpPr>
          <p:spPr bwMode="auto">
            <a:xfrm>
              <a:off x="2915829" y="6059066"/>
              <a:ext cx="3603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-</a:t>
              </a:r>
            </a:p>
          </p:txBody>
        </p:sp>
        <p:sp>
          <p:nvSpPr>
            <p:cNvPr id="43043" name="Text Box 50"/>
            <p:cNvSpPr txBox="1">
              <a:spLocks noChangeArrowheads="1"/>
            </p:cNvSpPr>
            <p:nvPr/>
          </p:nvSpPr>
          <p:spPr bwMode="auto">
            <a:xfrm>
              <a:off x="2196691" y="6059066"/>
              <a:ext cx="3603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37" name="Line 47"/>
            <p:cNvSpPr>
              <a:spLocks noChangeShapeType="1"/>
            </p:cNvSpPr>
            <p:nvPr/>
          </p:nvSpPr>
          <p:spPr bwMode="auto">
            <a:xfrm>
              <a:off x="4499992" y="5769260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47"/>
            <p:cNvSpPr>
              <a:spLocks noChangeShapeType="1"/>
            </p:cNvSpPr>
            <p:nvPr/>
          </p:nvSpPr>
          <p:spPr bwMode="auto">
            <a:xfrm>
              <a:off x="5976156" y="5769260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>
              <a:off x="2375756" y="4600004"/>
              <a:ext cx="0" cy="377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2383371" y="5193196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46"/>
            <p:cNvSpPr>
              <a:spLocks noChangeShapeType="1"/>
            </p:cNvSpPr>
            <p:nvPr/>
          </p:nvSpPr>
          <p:spPr bwMode="auto">
            <a:xfrm>
              <a:off x="4492377" y="4581128"/>
              <a:ext cx="0" cy="377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4499992" y="5193196"/>
              <a:ext cx="0" cy="322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5940152" y="4185084"/>
              <a:ext cx="0" cy="773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46"/>
            <p:cNvSpPr>
              <a:spLocks noChangeShapeType="1"/>
            </p:cNvSpPr>
            <p:nvPr/>
          </p:nvSpPr>
          <p:spPr bwMode="auto">
            <a:xfrm>
              <a:off x="5947767" y="5193196"/>
              <a:ext cx="0" cy="322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4499992" y="4185084"/>
              <a:ext cx="0" cy="233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5256076" y="3411872"/>
              <a:ext cx="0" cy="377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5256076" y="3015828"/>
              <a:ext cx="0" cy="1971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expression structure </a:t>
            </a:r>
            <a:r>
              <a:rPr lang="en-US" i="1" dirty="0" smtClean="0"/>
              <a:t>(4)</a:t>
            </a:r>
            <a:endParaRPr lang="en-GB" i="1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US" dirty="0" smtClean="0"/>
              <a:t>Consider this different grammar:</a:t>
            </a:r>
          </a:p>
          <a:p>
            <a:pPr lvl="1" eaLnBrk="1" hangingPunct="1"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expr</a:t>
            </a:r>
            <a:r>
              <a:rPr lang="en-US" dirty="0" smtClean="0"/>
              <a:t>	=	</a:t>
            </a:r>
            <a:r>
              <a:rPr lang="en-US" i="1" dirty="0" smtClean="0"/>
              <a:t>term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+</a:t>
            </a:r>
            <a:r>
              <a:rPr lang="en-US" dirty="0" smtClean="0"/>
              <a:t>’  </a:t>
            </a:r>
            <a:r>
              <a:rPr lang="en-US" i="1" dirty="0" smtClean="0"/>
              <a:t>term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-</a:t>
            </a:r>
            <a:r>
              <a:rPr lang="en-US" dirty="0" smtClean="0"/>
              <a:t>’  </a:t>
            </a:r>
            <a:r>
              <a:rPr lang="en-US" i="1" dirty="0" smtClean="0"/>
              <a:t>term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term</a:t>
            </a:r>
            <a:r>
              <a:rPr lang="en-US" dirty="0" smtClean="0"/>
              <a:t>	=	</a:t>
            </a:r>
            <a:r>
              <a:rPr lang="en-US" i="1" dirty="0" smtClean="0"/>
              <a:t>prim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smtClean="0"/>
              <a:t>term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*</a:t>
            </a:r>
            <a:r>
              <a:rPr lang="en-US" dirty="0" smtClean="0"/>
              <a:t>’  </a:t>
            </a:r>
            <a:r>
              <a:rPr lang="en-US" i="1" dirty="0" smtClean="0"/>
              <a:t>prim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prim</a:t>
            </a:r>
            <a:r>
              <a:rPr lang="en-US" dirty="0" smtClean="0"/>
              <a:t>	=	</a:t>
            </a:r>
            <a:r>
              <a:rPr lang="en-US" i="1" dirty="0" smtClean="0"/>
              <a:t>num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smtClean="0"/>
              <a:t>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i="1" dirty="0" smtClean="0"/>
              <a:t> 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)</a:t>
            </a:r>
            <a:r>
              <a:rPr lang="en-US" dirty="0" smtClean="0"/>
              <a:t>’</a:t>
            </a:r>
          </a:p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US" dirty="0" smtClean="0"/>
              <a:t>This grammar is typical of most PLs such as C and Java. It leads to a different phrase 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expression structure </a:t>
            </a:r>
            <a:r>
              <a:rPr lang="en-US" i="1" dirty="0" smtClean="0"/>
              <a:t>(5)</a:t>
            </a:r>
            <a:endParaRPr lang="en-GB" i="1" dirty="0" smtClean="0"/>
          </a:p>
        </p:txBody>
      </p:sp>
      <p:sp>
        <p:nvSpPr>
          <p:cNvPr id="41987" name="Rectangle 2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this grammar, operator ‘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*</a:t>
            </a:r>
            <a:r>
              <a:rPr lang="en-US" dirty="0" smtClean="0"/>
              <a:t>’ has higher precedence than ‘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+</a:t>
            </a:r>
            <a:r>
              <a:rPr lang="en-US" dirty="0" smtClean="0"/>
              <a:t>’ and ‘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dirty="0" smtClean="0"/>
              <a:t>’. E.g.:</a:t>
            </a:r>
          </a:p>
        </p:txBody>
      </p:sp>
      <p:sp>
        <p:nvSpPr>
          <p:cNvPr id="286772" name="AutoShape 52"/>
          <p:cNvSpPr>
            <a:spLocks/>
          </p:cNvSpPr>
          <p:nvPr/>
        </p:nvSpPr>
        <p:spPr bwMode="auto">
          <a:xfrm>
            <a:off x="6948873" y="5553075"/>
            <a:ext cx="1583568" cy="792249"/>
          </a:xfrm>
          <a:prstGeom prst="callout1">
            <a:avLst>
              <a:gd name="adj1" fmla="val 16704"/>
              <a:gd name="adj2" fmla="val -4810"/>
              <a:gd name="adj3" fmla="val 18329"/>
              <a:gd name="adj4" fmla="val -65833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x-y*2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will</a:t>
            </a:r>
            <a:r>
              <a:rPr lang="en-US" dirty="0" smtClean="0">
                <a:solidFill>
                  <a:schemeClr val="bg2"/>
                </a:solidFill>
              </a:rPr>
              <a:t> be</a:t>
            </a: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evaluated </a:t>
            </a:r>
            <a:r>
              <a:rPr lang="en-US" dirty="0">
                <a:solidFill>
                  <a:schemeClr val="bg2"/>
                </a:solidFill>
              </a:rPr>
              <a:t>as 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x-(y*2)</a:t>
            </a:r>
            <a:endParaRPr lang="en-US" dirty="0">
              <a:solidFill>
                <a:srgbClr val="7030A0"/>
              </a:solidFill>
              <a:latin typeface="Courier New" pitchFamily="49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051720" y="2583048"/>
            <a:ext cx="3600165" cy="3238315"/>
            <a:chOff x="2051720" y="2583048"/>
            <a:chExt cx="3600165" cy="3238315"/>
          </a:xfrm>
        </p:grpSpPr>
        <p:sp>
          <p:nvSpPr>
            <p:cNvPr id="41988" name="Line 26"/>
            <p:cNvSpPr>
              <a:spLocks noChangeShapeType="1"/>
            </p:cNvSpPr>
            <p:nvPr/>
          </p:nvSpPr>
          <p:spPr bwMode="auto">
            <a:xfrm>
              <a:off x="3847454" y="3608388"/>
              <a:ext cx="1440000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89" name="Line 27"/>
            <p:cNvSpPr>
              <a:spLocks noChangeShapeType="1"/>
            </p:cNvSpPr>
            <p:nvPr/>
          </p:nvSpPr>
          <p:spPr bwMode="auto">
            <a:xfrm>
              <a:off x="2411760" y="3032956"/>
              <a:ext cx="2160240" cy="7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1" name="Line 29"/>
            <p:cNvSpPr>
              <a:spLocks noChangeShapeType="1"/>
            </p:cNvSpPr>
            <p:nvPr/>
          </p:nvSpPr>
          <p:spPr bwMode="auto">
            <a:xfrm>
              <a:off x="3131840" y="3032957"/>
              <a:ext cx="0" cy="2484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4" name="Line 32"/>
            <p:cNvSpPr>
              <a:spLocks noChangeShapeType="1"/>
            </p:cNvSpPr>
            <p:nvPr/>
          </p:nvSpPr>
          <p:spPr bwMode="auto">
            <a:xfrm>
              <a:off x="3492202" y="2888939"/>
              <a:ext cx="0" cy="1447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995" name="Text Box 33"/>
            <p:cNvSpPr txBox="1">
              <a:spLocks noChangeArrowheads="1"/>
            </p:cNvSpPr>
            <p:nvPr/>
          </p:nvSpPr>
          <p:spPr bwMode="auto">
            <a:xfrm>
              <a:off x="3491297" y="434834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1996" name="Text Box 34"/>
            <p:cNvSpPr txBox="1">
              <a:spLocks noChangeArrowheads="1"/>
            </p:cNvSpPr>
            <p:nvPr/>
          </p:nvSpPr>
          <p:spPr bwMode="auto">
            <a:xfrm>
              <a:off x="3131840" y="2583048"/>
              <a:ext cx="719137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41997" name="Text Box 36"/>
            <p:cNvSpPr txBox="1">
              <a:spLocks noChangeArrowheads="1"/>
            </p:cNvSpPr>
            <p:nvPr/>
          </p:nvSpPr>
          <p:spPr bwMode="auto">
            <a:xfrm>
              <a:off x="4932747" y="4384675"/>
              <a:ext cx="7191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42000" name="Text Box 39"/>
            <p:cNvSpPr txBox="1">
              <a:spLocks noChangeArrowheads="1"/>
            </p:cNvSpPr>
            <p:nvPr/>
          </p:nvSpPr>
          <p:spPr bwMode="auto">
            <a:xfrm>
              <a:off x="3500822" y="4905561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42001" name="Text Box 40"/>
            <p:cNvSpPr txBox="1">
              <a:spLocks noChangeArrowheads="1"/>
            </p:cNvSpPr>
            <p:nvPr/>
          </p:nvSpPr>
          <p:spPr bwMode="auto">
            <a:xfrm>
              <a:off x="4932747" y="4941887"/>
              <a:ext cx="719138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num</a:t>
              </a:r>
            </a:p>
          </p:txBody>
        </p:sp>
        <p:sp>
          <p:nvSpPr>
            <p:cNvPr id="42002" name="Text Box 41"/>
            <p:cNvSpPr txBox="1">
              <a:spLocks noChangeArrowheads="1"/>
            </p:cNvSpPr>
            <p:nvPr/>
          </p:nvSpPr>
          <p:spPr bwMode="auto">
            <a:xfrm>
              <a:off x="4212903" y="3213100"/>
              <a:ext cx="7191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term</a:t>
              </a:r>
              <a:endParaRPr lang="en-GB" sz="2000" i="1" dirty="0"/>
            </a:p>
          </p:txBody>
        </p:sp>
        <p:sp>
          <p:nvSpPr>
            <p:cNvPr id="42003" name="Text Box 42"/>
            <p:cNvSpPr txBox="1">
              <a:spLocks noChangeArrowheads="1"/>
            </p:cNvSpPr>
            <p:nvPr/>
          </p:nvSpPr>
          <p:spPr bwMode="auto">
            <a:xfrm>
              <a:off x="3635760" y="5516563"/>
              <a:ext cx="4333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y</a:t>
              </a:r>
            </a:p>
          </p:txBody>
        </p:sp>
        <p:sp>
          <p:nvSpPr>
            <p:cNvPr id="42004" name="Text Box 43"/>
            <p:cNvSpPr txBox="1">
              <a:spLocks noChangeArrowheads="1"/>
            </p:cNvSpPr>
            <p:nvPr/>
          </p:nvSpPr>
          <p:spPr bwMode="auto">
            <a:xfrm>
              <a:off x="4356485" y="5516563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 smtClean="0">
                  <a:solidFill>
                    <a:srgbClr val="7030A0"/>
                  </a:solidFill>
                  <a:latin typeface="Courier New" pitchFamily="49" charset="0"/>
                </a:rPr>
                <a:t>*</a:t>
              </a:r>
              <a:endParaRPr lang="en-GB" sz="2000" dirty="0">
                <a:solidFill>
                  <a:srgbClr val="7030A0"/>
                </a:solidFill>
                <a:latin typeface="Courier New" pitchFamily="49" charset="0"/>
              </a:endParaRPr>
            </a:p>
          </p:txBody>
        </p:sp>
        <p:sp>
          <p:nvSpPr>
            <p:cNvPr id="42005" name="Text Box 44"/>
            <p:cNvSpPr txBox="1">
              <a:spLocks noChangeArrowheads="1"/>
            </p:cNvSpPr>
            <p:nvPr/>
          </p:nvSpPr>
          <p:spPr bwMode="auto">
            <a:xfrm>
              <a:off x="5075622" y="5516563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42006" name="Text Box 45"/>
            <p:cNvSpPr txBox="1">
              <a:spLocks noChangeArrowheads="1"/>
            </p:cNvSpPr>
            <p:nvPr/>
          </p:nvSpPr>
          <p:spPr bwMode="auto">
            <a:xfrm>
              <a:off x="2916622" y="5516563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-</a:t>
              </a:r>
            </a:p>
          </p:txBody>
        </p:sp>
        <p:sp>
          <p:nvSpPr>
            <p:cNvPr id="42007" name="Line 46"/>
            <p:cNvSpPr>
              <a:spLocks noChangeShapeType="1"/>
            </p:cNvSpPr>
            <p:nvPr/>
          </p:nvSpPr>
          <p:spPr bwMode="auto">
            <a:xfrm>
              <a:off x="2411797" y="3032957"/>
              <a:ext cx="0" cy="2160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08" name="Line 47"/>
            <p:cNvSpPr>
              <a:spLocks noChangeShapeType="1"/>
            </p:cNvSpPr>
            <p:nvPr/>
          </p:nvSpPr>
          <p:spPr bwMode="auto">
            <a:xfrm>
              <a:off x="2411797" y="5193506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010" name="Text Box 49"/>
            <p:cNvSpPr txBox="1">
              <a:spLocks noChangeArrowheads="1"/>
            </p:cNvSpPr>
            <p:nvPr/>
          </p:nvSpPr>
          <p:spPr bwMode="auto">
            <a:xfrm>
              <a:off x="2060960" y="4905561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id</a:t>
              </a:r>
              <a:endParaRPr lang="en-GB" sz="2000" i="1" dirty="0"/>
            </a:p>
          </p:txBody>
        </p:sp>
        <p:sp>
          <p:nvSpPr>
            <p:cNvPr id="42011" name="Text Box 50"/>
            <p:cNvSpPr txBox="1">
              <a:spLocks noChangeArrowheads="1"/>
            </p:cNvSpPr>
            <p:nvPr/>
          </p:nvSpPr>
          <p:spPr bwMode="auto">
            <a:xfrm>
              <a:off x="2195897" y="5516563"/>
              <a:ext cx="4333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42012" name="Text Box 35"/>
            <p:cNvSpPr txBox="1">
              <a:spLocks noChangeArrowheads="1"/>
            </p:cNvSpPr>
            <p:nvPr/>
          </p:nvSpPr>
          <p:spPr bwMode="auto">
            <a:xfrm>
              <a:off x="3492178" y="3753036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term</a:t>
              </a:r>
              <a:endParaRPr lang="en-GB" sz="2000" i="1" dirty="0"/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051720" y="4348348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prim</a:t>
              </a:r>
              <a:endParaRPr lang="en-GB" sz="2000" i="1" dirty="0"/>
            </a:p>
          </p:txBody>
        </p:sp>
        <p:sp>
          <p:nvSpPr>
            <p:cNvPr id="31" name="Text Box 35"/>
            <p:cNvSpPr txBox="1">
              <a:spLocks noChangeArrowheads="1"/>
            </p:cNvSpPr>
            <p:nvPr/>
          </p:nvSpPr>
          <p:spPr bwMode="auto">
            <a:xfrm>
              <a:off x="2052601" y="3753036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smtClean="0"/>
                <a:t>term</a:t>
              </a:r>
              <a:endParaRPr lang="en-GB" sz="2000" i="1" dirty="0"/>
            </a:p>
          </p:txBody>
        </p:sp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2051720" y="3197212"/>
              <a:ext cx="719137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34" name="Line 47"/>
            <p:cNvSpPr>
              <a:spLocks noChangeShapeType="1"/>
            </p:cNvSpPr>
            <p:nvPr/>
          </p:nvSpPr>
          <p:spPr bwMode="auto">
            <a:xfrm>
              <a:off x="3851920" y="5193196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Line 47"/>
            <p:cNvSpPr>
              <a:spLocks noChangeShapeType="1"/>
            </p:cNvSpPr>
            <p:nvPr/>
          </p:nvSpPr>
          <p:spPr bwMode="auto">
            <a:xfrm>
              <a:off x="5292043" y="5192886"/>
              <a:ext cx="0" cy="323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46"/>
            <p:cNvSpPr>
              <a:spLocks noChangeShapeType="1"/>
            </p:cNvSpPr>
            <p:nvPr/>
          </p:nvSpPr>
          <p:spPr bwMode="auto">
            <a:xfrm>
              <a:off x="2411760" y="3501008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2411723" y="4077072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46"/>
            <p:cNvSpPr>
              <a:spLocks noChangeShapeType="1"/>
            </p:cNvSpPr>
            <p:nvPr/>
          </p:nvSpPr>
          <p:spPr bwMode="auto">
            <a:xfrm>
              <a:off x="2411686" y="4653136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>
              <a:off x="3851920" y="3609020"/>
              <a:ext cx="0" cy="2160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3851883" y="4077071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46"/>
            <p:cNvSpPr>
              <a:spLocks noChangeShapeType="1"/>
            </p:cNvSpPr>
            <p:nvPr/>
          </p:nvSpPr>
          <p:spPr bwMode="auto">
            <a:xfrm>
              <a:off x="3851846" y="4653135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5292080" y="4689140"/>
              <a:ext cx="0" cy="2880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5292080" y="3609020"/>
              <a:ext cx="0" cy="7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32"/>
            <p:cNvSpPr>
              <a:spLocks noChangeShapeType="1"/>
            </p:cNvSpPr>
            <p:nvPr/>
          </p:nvSpPr>
          <p:spPr bwMode="auto">
            <a:xfrm>
              <a:off x="4572000" y="3465004"/>
              <a:ext cx="0" cy="2052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4572000" y="3032956"/>
              <a:ext cx="0" cy="2160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Ambiguity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 phrase is </a:t>
            </a:r>
            <a:r>
              <a:rPr lang="en-US" b="1" dirty="0" smtClean="0">
                <a:cs typeface="Times New Roman" pitchFamily="18" charset="0"/>
              </a:rPr>
              <a:t>ambiguous</a:t>
            </a:r>
            <a:r>
              <a:rPr lang="en-US" dirty="0" smtClean="0">
                <a:cs typeface="Times New Roman" pitchFamily="18" charset="0"/>
              </a:rPr>
              <a:t> if it has more than one syntax tree.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 grammar is </a:t>
            </a:r>
            <a:r>
              <a:rPr lang="en-US" b="1" dirty="0" smtClean="0">
                <a:cs typeface="Times New Roman" pitchFamily="18" charset="0"/>
              </a:rPr>
              <a:t>ambiguous</a:t>
            </a:r>
            <a:r>
              <a:rPr lang="en-US" dirty="0" smtClean="0">
                <a:cs typeface="Times New Roman" pitchFamily="18" charset="0"/>
              </a:rPr>
              <a:t> if any of its phrases is ambiguous.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Ambiguity is common in natural languages such as English: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The peasants are revolting</a:t>
            </a: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endParaRPr lang="en-US" dirty="0" smtClean="0">
              <a:solidFill>
                <a:srgbClr val="7030A0"/>
              </a:solidFill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7030A0"/>
                </a:solidFill>
                <a:cs typeface="Times New Roman" pitchFamily="18" charset="0"/>
              </a:rPr>
              <a:t>Time flies like an arrow. Fruit flies like a banana</a:t>
            </a: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endParaRPr lang="en-US" dirty="0" smtClean="0">
              <a:solidFill>
                <a:srgbClr val="7030A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The grammar of a PL should be unambiguous, otherwise the meaning of some programs would be uncertain.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dangling “else” ambiguity </a:t>
            </a:r>
            <a:r>
              <a:rPr lang="en-US" i="1" smtClean="0"/>
              <a:t>(1)</a:t>
            </a:r>
            <a:endParaRPr lang="en-GB" i="1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790700" algn="r"/>
                <a:tab pos="2159000" algn="ctr"/>
                <a:tab pos="2514600" algn="l"/>
              </a:tabLst>
            </a:pPr>
            <a:r>
              <a:rPr lang="en-US" dirty="0" smtClean="0"/>
              <a:t>Part of the grammar of a fictional PL:</a:t>
            </a:r>
          </a:p>
          <a:p>
            <a:pPr lvl="1" eaLnBrk="1" hangingPunct="1">
              <a:buFontTx/>
              <a:buNone/>
              <a:tabLst>
                <a:tab pos="1790700" algn="r"/>
                <a:tab pos="2159000" algn="ctr"/>
                <a:tab pos="2514600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com</a:t>
            </a:r>
            <a:r>
              <a:rPr lang="en-US" dirty="0" smtClean="0"/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put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if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then</a:t>
            </a:r>
            <a:r>
              <a:rPr lang="en-US" dirty="0" smtClean="0"/>
              <a:t>’  </a:t>
            </a:r>
            <a:r>
              <a:rPr lang="en-US" i="1" dirty="0" smtClean="0"/>
              <a:t>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if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then</a:t>
            </a:r>
            <a:r>
              <a:rPr lang="en-US" dirty="0" smtClean="0"/>
              <a:t>’  </a:t>
            </a:r>
            <a:r>
              <a:rPr lang="en-US" i="1" dirty="0" smtClean="0"/>
              <a:t>com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else</a:t>
            </a:r>
            <a:r>
              <a:rPr lang="en-US" dirty="0" smtClean="0"/>
              <a:t>’  </a:t>
            </a:r>
            <a:r>
              <a:rPr lang="en-US" i="1" dirty="0" smtClean="0"/>
              <a:t>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…</a:t>
            </a:r>
            <a:endParaRPr lang="en-US" dirty="0" smtClean="0">
              <a:solidFill>
                <a:schemeClr val="hlink"/>
              </a:solidFill>
            </a:endParaRPr>
          </a:p>
          <a:p>
            <a:pPr eaLnBrk="1" hangingPunct="1">
              <a:tabLst>
                <a:tab pos="1790700" algn="r"/>
                <a:tab pos="2159000" algn="ctr"/>
                <a:tab pos="2514600" algn="l"/>
              </a:tabLst>
            </a:pPr>
            <a:r>
              <a:rPr lang="en-US" dirty="0" smtClean="0"/>
              <a:t>This makes some if-commands ambiguous, such as:</a:t>
            </a:r>
          </a:p>
          <a:p>
            <a:pPr lvl="1" eaLnBrk="1" hangingPunct="1">
              <a:buFontTx/>
              <a:buNone/>
              <a:tabLst>
                <a:tab pos="1790700" algn="r"/>
                <a:tab pos="2159000" algn="ctr"/>
                <a:tab pos="2514600" algn="l"/>
              </a:tabLst>
            </a:pPr>
            <a:r>
              <a:rPr lang="en-GB" dirty="0" smtClean="0">
                <a:solidFill>
                  <a:srgbClr val="7030A0"/>
                </a:solidFill>
                <a:latin typeface="Courier New" pitchFamily="49" charset="0"/>
              </a:rPr>
              <a:t>if b then if c then put 1 else put 2</a:t>
            </a:r>
            <a:endParaRPr lang="en-US" dirty="0" smtClean="0">
              <a:solidFill>
                <a:srgbClr val="7030A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dangling “else” ambiguity </a:t>
            </a:r>
            <a:r>
              <a:rPr lang="en-US" i="1" smtClean="0"/>
              <a:t>(2)</a:t>
            </a:r>
            <a:endParaRPr lang="en-GB" i="1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790700" algn="r"/>
                <a:tab pos="2159000" algn="ctr"/>
                <a:tab pos="2514600" algn="l"/>
              </a:tabLst>
            </a:pPr>
            <a:r>
              <a:rPr lang="en-US" dirty="0" smtClean="0"/>
              <a:t>The above if-command has two syntax trees: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1052513" y="4292600"/>
            <a:ext cx="7480300" cy="2079625"/>
            <a:chOff x="1052513" y="4292600"/>
            <a:chExt cx="7480300" cy="2079625"/>
          </a:xfrm>
        </p:grpSpPr>
        <p:sp>
          <p:nvSpPr>
            <p:cNvPr id="49158" name="Line 7"/>
            <p:cNvSpPr>
              <a:spLocks noChangeShapeType="1"/>
            </p:cNvSpPr>
            <p:nvPr/>
          </p:nvSpPr>
          <p:spPr bwMode="auto">
            <a:xfrm>
              <a:off x="1225550" y="4705350"/>
              <a:ext cx="431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59" name="Line 8"/>
            <p:cNvSpPr>
              <a:spLocks noChangeShapeType="1"/>
            </p:cNvSpPr>
            <p:nvPr/>
          </p:nvSpPr>
          <p:spPr bwMode="auto">
            <a:xfrm flipV="1">
              <a:off x="3387725" y="4581127"/>
              <a:ext cx="0" cy="1146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0" name="Line 9"/>
            <p:cNvSpPr>
              <a:spLocks noChangeShapeType="1"/>
            </p:cNvSpPr>
            <p:nvPr/>
          </p:nvSpPr>
          <p:spPr bwMode="auto">
            <a:xfrm flipH="1">
              <a:off x="1223963" y="4694238"/>
              <a:ext cx="0" cy="13990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1" name="Line 10"/>
            <p:cNvSpPr>
              <a:spLocks noChangeShapeType="1"/>
            </p:cNvSpPr>
            <p:nvPr/>
          </p:nvSpPr>
          <p:spPr bwMode="auto">
            <a:xfrm flipH="1">
              <a:off x="2676525" y="4694238"/>
              <a:ext cx="0" cy="13630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2" name="Line 11"/>
            <p:cNvSpPr>
              <a:spLocks noChangeShapeType="1"/>
            </p:cNvSpPr>
            <p:nvPr/>
          </p:nvSpPr>
          <p:spPr bwMode="auto">
            <a:xfrm>
              <a:off x="1962150" y="4694238"/>
              <a:ext cx="0" cy="790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3" name="Line 12"/>
            <p:cNvSpPr>
              <a:spLocks noChangeShapeType="1"/>
            </p:cNvSpPr>
            <p:nvPr/>
          </p:nvSpPr>
          <p:spPr bwMode="auto">
            <a:xfrm>
              <a:off x="3384550" y="5281613"/>
              <a:ext cx="4679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4" name="Line 13"/>
            <p:cNvSpPr>
              <a:spLocks noChangeShapeType="1"/>
            </p:cNvSpPr>
            <p:nvPr/>
          </p:nvSpPr>
          <p:spPr bwMode="auto">
            <a:xfrm>
              <a:off x="5537201" y="4705351"/>
              <a:ext cx="0" cy="2358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5" name="Line 14"/>
            <p:cNvSpPr>
              <a:spLocks noChangeShapeType="1"/>
            </p:cNvSpPr>
            <p:nvPr/>
          </p:nvSpPr>
          <p:spPr bwMode="auto">
            <a:xfrm>
              <a:off x="4103688" y="5281613"/>
              <a:ext cx="0" cy="1996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6" name="Line 15"/>
            <p:cNvSpPr>
              <a:spLocks noChangeShapeType="1"/>
            </p:cNvSpPr>
            <p:nvPr/>
          </p:nvSpPr>
          <p:spPr bwMode="auto">
            <a:xfrm flipH="1">
              <a:off x="3390900" y="5281613"/>
              <a:ext cx="0" cy="8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7" name="Line 16"/>
            <p:cNvSpPr>
              <a:spLocks noChangeShapeType="1"/>
            </p:cNvSpPr>
            <p:nvPr/>
          </p:nvSpPr>
          <p:spPr bwMode="auto">
            <a:xfrm flipH="1">
              <a:off x="4830763" y="5281613"/>
              <a:ext cx="0" cy="8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8" name="Line 17"/>
            <p:cNvSpPr>
              <a:spLocks noChangeShapeType="1"/>
            </p:cNvSpPr>
            <p:nvPr/>
          </p:nvSpPr>
          <p:spPr bwMode="auto">
            <a:xfrm flipH="1">
              <a:off x="6973888" y="5281613"/>
              <a:ext cx="0" cy="7756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69" name="Line 18"/>
            <p:cNvSpPr>
              <a:spLocks noChangeShapeType="1"/>
            </p:cNvSpPr>
            <p:nvPr/>
          </p:nvSpPr>
          <p:spPr bwMode="auto">
            <a:xfrm>
              <a:off x="8069263" y="5281613"/>
              <a:ext cx="0" cy="2356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70" name="Text Box 19"/>
            <p:cNvSpPr txBox="1">
              <a:spLocks noChangeArrowheads="1"/>
            </p:cNvSpPr>
            <p:nvPr/>
          </p:nvSpPr>
          <p:spPr bwMode="auto">
            <a:xfrm>
              <a:off x="1800225" y="6064250"/>
              <a:ext cx="2952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b</a:t>
              </a:r>
            </a:p>
          </p:txBody>
        </p:sp>
        <p:sp>
          <p:nvSpPr>
            <p:cNvPr id="49171" name="Text Box 20"/>
            <p:cNvSpPr txBox="1">
              <a:spLocks noChangeArrowheads="1"/>
            </p:cNvSpPr>
            <p:nvPr/>
          </p:nvSpPr>
          <p:spPr bwMode="auto">
            <a:xfrm>
              <a:off x="1052513" y="6064250"/>
              <a:ext cx="3714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if</a:t>
              </a:r>
            </a:p>
          </p:txBody>
        </p:sp>
        <p:sp>
          <p:nvSpPr>
            <p:cNvPr id="49172" name="Text Box 21"/>
            <p:cNvSpPr txBox="1">
              <a:spLocks noChangeArrowheads="1"/>
            </p:cNvSpPr>
            <p:nvPr/>
          </p:nvSpPr>
          <p:spPr bwMode="auto">
            <a:xfrm>
              <a:off x="6659563" y="6064250"/>
              <a:ext cx="609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else</a:t>
              </a:r>
            </a:p>
          </p:txBody>
        </p:sp>
        <p:sp>
          <p:nvSpPr>
            <p:cNvPr id="49173" name="Text Box 22"/>
            <p:cNvSpPr txBox="1">
              <a:spLocks noChangeArrowheads="1"/>
            </p:cNvSpPr>
            <p:nvPr/>
          </p:nvSpPr>
          <p:spPr bwMode="auto">
            <a:xfrm>
              <a:off x="3952875" y="6064250"/>
              <a:ext cx="2952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c</a:t>
              </a:r>
            </a:p>
          </p:txBody>
        </p:sp>
        <p:sp>
          <p:nvSpPr>
            <p:cNvPr id="49174" name="Text Box 23"/>
            <p:cNvSpPr txBox="1">
              <a:spLocks noChangeArrowheads="1"/>
            </p:cNvSpPr>
            <p:nvPr/>
          </p:nvSpPr>
          <p:spPr bwMode="auto">
            <a:xfrm>
              <a:off x="3200400" y="6064250"/>
              <a:ext cx="400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if</a:t>
              </a:r>
            </a:p>
          </p:txBody>
        </p:sp>
        <p:sp>
          <p:nvSpPr>
            <p:cNvPr id="49175" name="Text Box 24"/>
            <p:cNvSpPr txBox="1">
              <a:spLocks noChangeArrowheads="1"/>
            </p:cNvSpPr>
            <p:nvPr/>
          </p:nvSpPr>
          <p:spPr bwMode="auto">
            <a:xfrm>
              <a:off x="2312988" y="6064250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then</a:t>
              </a:r>
            </a:p>
          </p:txBody>
        </p:sp>
        <p:sp>
          <p:nvSpPr>
            <p:cNvPr id="49176" name="Text Box 25"/>
            <p:cNvSpPr txBox="1">
              <a:spLocks noChangeArrowheads="1"/>
            </p:cNvSpPr>
            <p:nvPr/>
          </p:nvSpPr>
          <p:spPr bwMode="auto">
            <a:xfrm>
              <a:off x="4471988" y="6064250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then</a:t>
              </a:r>
            </a:p>
          </p:txBody>
        </p:sp>
        <p:sp>
          <p:nvSpPr>
            <p:cNvPr id="49177" name="Text Box 26"/>
            <p:cNvSpPr txBox="1">
              <a:spLocks noChangeArrowheads="1"/>
            </p:cNvSpPr>
            <p:nvPr/>
          </p:nvSpPr>
          <p:spPr bwMode="auto">
            <a:xfrm>
              <a:off x="3743325" y="5424488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49178" name="Text Box 27"/>
            <p:cNvSpPr txBox="1">
              <a:spLocks noChangeArrowheads="1"/>
            </p:cNvSpPr>
            <p:nvPr/>
          </p:nvSpPr>
          <p:spPr bwMode="auto">
            <a:xfrm>
              <a:off x="1619250" y="5424488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49179" name="Text Box 28"/>
            <p:cNvSpPr txBox="1">
              <a:spLocks noChangeArrowheads="1"/>
            </p:cNvSpPr>
            <p:nvPr/>
          </p:nvSpPr>
          <p:spPr bwMode="auto">
            <a:xfrm>
              <a:off x="5191125" y="4884738"/>
              <a:ext cx="7191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com</a:t>
              </a:r>
            </a:p>
          </p:txBody>
        </p:sp>
        <p:sp>
          <p:nvSpPr>
            <p:cNvPr id="49180" name="Text Box 29"/>
            <p:cNvSpPr txBox="1">
              <a:spLocks noChangeArrowheads="1"/>
            </p:cNvSpPr>
            <p:nvPr/>
          </p:nvSpPr>
          <p:spPr bwMode="auto">
            <a:xfrm>
              <a:off x="3044825" y="4292600"/>
              <a:ext cx="7191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com</a:t>
              </a:r>
            </a:p>
          </p:txBody>
        </p:sp>
        <p:sp>
          <p:nvSpPr>
            <p:cNvPr id="49181" name="Line 30"/>
            <p:cNvSpPr>
              <a:spLocks noChangeShapeType="1"/>
            </p:cNvSpPr>
            <p:nvPr/>
          </p:nvSpPr>
          <p:spPr bwMode="auto">
            <a:xfrm>
              <a:off x="5802314" y="5280025"/>
              <a:ext cx="0" cy="237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82" name="Line 31"/>
            <p:cNvSpPr>
              <a:spLocks noChangeShapeType="1"/>
            </p:cNvSpPr>
            <p:nvPr/>
          </p:nvSpPr>
          <p:spPr bwMode="auto">
            <a:xfrm flipH="1">
              <a:off x="5616115" y="5698133"/>
              <a:ext cx="179846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83" name="Line 32"/>
            <p:cNvSpPr>
              <a:spLocks noChangeShapeType="1"/>
            </p:cNvSpPr>
            <p:nvPr/>
          </p:nvSpPr>
          <p:spPr bwMode="auto">
            <a:xfrm>
              <a:off x="5795963" y="5698133"/>
              <a:ext cx="252201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84" name="Text Box 34"/>
            <p:cNvSpPr txBox="1">
              <a:spLocks noChangeArrowheads="1"/>
            </p:cNvSpPr>
            <p:nvPr/>
          </p:nvSpPr>
          <p:spPr bwMode="auto">
            <a:xfrm>
              <a:off x="5327650" y="6064250"/>
              <a:ext cx="9366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put 1</a:t>
              </a:r>
            </a:p>
          </p:txBody>
        </p:sp>
        <p:sp>
          <p:nvSpPr>
            <p:cNvPr id="49185" name="Text Box 35"/>
            <p:cNvSpPr txBox="1">
              <a:spLocks noChangeArrowheads="1"/>
            </p:cNvSpPr>
            <p:nvPr/>
          </p:nvSpPr>
          <p:spPr bwMode="auto">
            <a:xfrm>
              <a:off x="5456238" y="5456238"/>
              <a:ext cx="71913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com</a:t>
              </a:r>
            </a:p>
          </p:txBody>
        </p:sp>
        <p:sp>
          <p:nvSpPr>
            <p:cNvPr id="49188" name="Text Box 39"/>
            <p:cNvSpPr txBox="1">
              <a:spLocks noChangeArrowheads="1"/>
            </p:cNvSpPr>
            <p:nvPr/>
          </p:nvSpPr>
          <p:spPr bwMode="auto">
            <a:xfrm>
              <a:off x="7704138" y="5456238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com</a:t>
              </a:r>
            </a:p>
          </p:txBody>
        </p:sp>
        <p:sp>
          <p:nvSpPr>
            <p:cNvPr id="49189" name="Text Box 40"/>
            <p:cNvSpPr txBox="1">
              <a:spLocks noChangeArrowheads="1"/>
            </p:cNvSpPr>
            <p:nvPr/>
          </p:nvSpPr>
          <p:spPr bwMode="auto">
            <a:xfrm>
              <a:off x="7596188" y="6064250"/>
              <a:ext cx="9366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put 2</a:t>
              </a:r>
            </a:p>
          </p:txBody>
        </p:sp>
        <p:sp>
          <p:nvSpPr>
            <p:cNvPr id="75" name="Line 43"/>
            <p:cNvSpPr>
              <a:spLocks noChangeShapeType="1"/>
            </p:cNvSpPr>
            <p:nvPr/>
          </p:nvSpPr>
          <p:spPr bwMode="auto">
            <a:xfrm>
              <a:off x="1943708" y="5769260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43"/>
            <p:cNvSpPr>
              <a:spLocks noChangeShapeType="1"/>
            </p:cNvSpPr>
            <p:nvPr/>
          </p:nvSpPr>
          <p:spPr bwMode="auto">
            <a:xfrm>
              <a:off x="4104556" y="5769260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31"/>
            <p:cNvSpPr>
              <a:spLocks noChangeShapeType="1"/>
            </p:cNvSpPr>
            <p:nvPr/>
          </p:nvSpPr>
          <p:spPr bwMode="auto">
            <a:xfrm flipH="1">
              <a:off x="7884367" y="5697252"/>
              <a:ext cx="179846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32"/>
            <p:cNvSpPr>
              <a:spLocks noChangeShapeType="1"/>
            </p:cNvSpPr>
            <p:nvPr/>
          </p:nvSpPr>
          <p:spPr bwMode="auto">
            <a:xfrm>
              <a:off x="8064215" y="5697252"/>
              <a:ext cx="252201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Line 13"/>
            <p:cNvSpPr>
              <a:spLocks noChangeShapeType="1"/>
            </p:cNvSpPr>
            <p:nvPr/>
          </p:nvSpPr>
          <p:spPr bwMode="auto">
            <a:xfrm>
              <a:off x="5544108" y="5173403"/>
              <a:ext cx="0" cy="127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042988" y="2089026"/>
            <a:ext cx="7489825" cy="2060054"/>
            <a:chOff x="1042988" y="2036763"/>
            <a:chExt cx="7489825" cy="2060054"/>
          </a:xfrm>
        </p:grpSpPr>
        <p:sp>
          <p:nvSpPr>
            <p:cNvPr id="49213" name="Text Box 66"/>
            <p:cNvSpPr txBox="1">
              <a:spLocks noChangeArrowheads="1"/>
            </p:cNvSpPr>
            <p:nvPr/>
          </p:nvSpPr>
          <p:spPr bwMode="auto">
            <a:xfrm>
              <a:off x="4290356" y="2036763"/>
              <a:ext cx="71913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com</a:t>
              </a:r>
            </a:p>
          </p:txBody>
        </p:sp>
        <p:sp>
          <p:nvSpPr>
            <p:cNvPr id="49191" name="Line 43"/>
            <p:cNvSpPr>
              <a:spLocks noChangeShapeType="1"/>
            </p:cNvSpPr>
            <p:nvPr/>
          </p:nvSpPr>
          <p:spPr bwMode="auto">
            <a:xfrm>
              <a:off x="1943100" y="3501008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2" name="Line 44"/>
            <p:cNvSpPr>
              <a:spLocks noChangeShapeType="1"/>
            </p:cNvSpPr>
            <p:nvPr/>
          </p:nvSpPr>
          <p:spPr bwMode="auto">
            <a:xfrm>
              <a:off x="1216025" y="2447925"/>
              <a:ext cx="6848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3" name="Line 46"/>
            <p:cNvSpPr>
              <a:spLocks noChangeShapeType="1"/>
            </p:cNvSpPr>
            <p:nvPr/>
          </p:nvSpPr>
          <p:spPr bwMode="auto">
            <a:xfrm flipH="1">
              <a:off x="1208088" y="2438401"/>
              <a:ext cx="0" cy="13866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4" name="Line 47"/>
            <p:cNvSpPr>
              <a:spLocks noChangeShapeType="1"/>
            </p:cNvSpPr>
            <p:nvPr/>
          </p:nvSpPr>
          <p:spPr bwMode="auto">
            <a:xfrm flipH="1">
              <a:off x="2667000" y="2438401"/>
              <a:ext cx="0" cy="13866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5" name="Line 48"/>
            <p:cNvSpPr>
              <a:spLocks noChangeShapeType="1"/>
            </p:cNvSpPr>
            <p:nvPr/>
          </p:nvSpPr>
          <p:spPr bwMode="auto">
            <a:xfrm>
              <a:off x="1952625" y="2438400"/>
              <a:ext cx="0" cy="790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6" name="Line 49"/>
            <p:cNvSpPr>
              <a:spLocks noChangeShapeType="1"/>
            </p:cNvSpPr>
            <p:nvPr/>
          </p:nvSpPr>
          <p:spPr bwMode="auto">
            <a:xfrm flipV="1">
              <a:off x="3375025" y="3024188"/>
              <a:ext cx="2420938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8" name="Line 51"/>
            <p:cNvSpPr>
              <a:spLocks noChangeShapeType="1"/>
            </p:cNvSpPr>
            <p:nvPr/>
          </p:nvSpPr>
          <p:spPr bwMode="auto">
            <a:xfrm>
              <a:off x="4094163" y="3025775"/>
              <a:ext cx="0" cy="1872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199" name="Line 52"/>
            <p:cNvSpPr>
              <a:spLocks noChangeShapeType="1"/>
            </p:cNvSpPr>
            <p:nvPr/>
          </p:nvSpPr>
          <p:spPr bwMode="auto">
            <a:xfrm flipH="1">
              <a:off x="3381375" y="3025775"/>
              <a:ext cx="0" cy="799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00" name="Line 53"/>
            <p:cNvSpPr>
              <a:spLocks noChangeShapeType="1"/>
            </p:cNvSpPr>
            <p:nvPr/>
          </p:nvSpPr>
          <p:spPr bwMode="auto">
            <a:xfrm flipH="1">
              <a:off x="4821238" y="3025775"/>
              <a:ext cx="0" cy="799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01" name="Line 54"/>
            <p:cNvSpPr>
              <a:spLocks noChangeShapeType="1"/>
            </p:cNvSpPr>
            <p:nvPr/>
          </p:nvSpPr>
          <p:spPr bwMode="auto">
            <a:xfrm flipH="1">
              <a:off x="6985000" y="2447925"/>
              <a:ext cx="0" cy="1377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02" name="Line 55"/>
            <p:cNvSpPr>
              <a:spLocks noChangeShapeType="1"/>
            </p:cNvSpPr>
            <p:nvPr/>
          </p:nvSpPr>
          <p:spPr bwMode="auto">
            <a:xfrm>
              <a:off x="8059738" y="2447924"/>
              <a:ext cx="0" cy="82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03" name="Text Box 56"/>
            <p:cNvSpPr txBox="1">
              <a:spLocks noChangeArrowheads="1"/>
            </p:cNvSpPr>
            <p:nvPr/>
          </p:nvSpPr>
          <p:spPr bwMode="auto">
            <a:xfrm>
              <a:off x="1800225" y="3789040"/>
              <a:ext cx="2952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b</a:t>
              </a:r>
            </a:p>
          </p:txBody>
        </p:sp>
        <p:sp>
          <p:nvSpPr>
            <p:cNvPr id="49204" name="Text Box 57"/>
            <p:cNvSpPr txBox="1">
              <a:spLocks noChangeArrowheads="1"/>
            </p:cNvSpPr>
            <p:nvPr/>
          </p:nvSpPr>
          <p:spPr bwMode="auto">
            <a:xfrm>
              <a:off x="1042988" y="3789040"/>
              <a:ext cx="3714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if</a:t>
              </a:r>
            </a:p>
          </p:txBody>
        </p:sp>
        <p:sp>
          <p:nvSpPr>
            <p:cNvPr id="49206" name="Text Box 59"/>
            <p:cNvSpPr txBox="1">
              <a:spLocks noChangeArrowheads="1"/>
            </p:cNvSpPr>
            <p:nvPr/>
          </p:nvSpPr>
          <p:spPr bwMode="auto">
            <a:xfrm>
              <a:off x="3989388" y="3789040"/>
              <a:ext cx="2952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c</a:t>
              </a:r>
            </a:p>
          </p:txBody>
        </p:sp>
        <p:sp>
          <p:nvSpPr>
            <p:cNvPr id="49207" name="Text Box 60"/>
            <p:cNvSpPr txBox="1">
              <a:spLocks noChangeArrowheads="1"/>
            </p:cNvSpPr>
            <p:nvPr/>
          </p:nvSpPr>
          <p:spPr bwMode="auto">
            <a:xfrm>
              <a:off x="3157538" y="3789040"/>
              <a:ext cx="400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if</a:t>
              </a:r>
            </a:p>
          </p:txBody>
        </p:sp>
        <p:sp>
          <p:nvSpPr>
            <p:cNvPr id="49208" name="Text Box 61"/>
            <p:cNvSpPr txBox="1">
              <a:spLocks noChangeArrowheads="1"/>
            </p:cNvSpPr>
            <p:nvPr/>
          </p:nvSpPr>
          <p:spPr bwMode="auto">
            <a:xfrm>
              <a:off x="2303463" y="3789040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then</a:t>
              </a:r>
            </a:p>
          </p:txBody>
        </p:sp>
        <p:sp>
          <p:nvSpPr>
            <p:cNvPr id="49209" name="Text Box 62"/>
            <p:cNvSpPr txBox="1">
              <a:spLocks noChangeArrowheads="1"/>
            </p:cNvSpPr>
            <p:nvPr/>
          </p:nvSpPr>
          <p:spPr bwMode="auto">
            <a:xfrm>
              <a:off x="4462463" y="3789040"/>
              <a:ext cx="720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then</a:t>
              </a:r>
            </a:p>
          </p:txBody>
        </p:sp>
        <p:sp>
          <p:nvSpPr>
            <p:cNvPr id="49210" name="Text Box 63"/>
            <p:cNvSpPr txBox="1">
              <a:spLocks noChangeArrowheads="1"/>
            </p:cNvSpPr>
            <p:nvPr/>
          </p:nvSpPr>
          <p:spPr bwMode="auto">
            <a:xfrm>
              <a:off x="3743325" y="3168650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 err="1"/>
                <a:t>expr</a:t>
              </a:r>
              <a:endParaRPr lang="en-GB" sz="2000" i="1" dirty="0"/>
            </a:p>
          </p:txBody>
        </p:sp>
        <p:sp>
          <p:nvSpPr>
            <p:cNvPr id="49211" name="Text Box 64"/>
            <p:cNvSpPr txBox="1">
              <a:spLocks noChangeArrowheads="1"/>
            </p:cNvSpPr>
            <p:nvPr/>
          </p:nvSpPr>
          <p:spPr bwMode="auto">
            <a:xfrm>
              <a:off x="1583668" y="3168650"/>
              <a:ext cx="7191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expr</a:t>
              </a:r>
            </a:p>
          </p:txBody>
        </p:sp>
        <p:sp>
          <p:nvSpPr>
            <p:cNvPr id="49212" name="Text Box 65"/>
            <p:cNvSpPr txBox="1">
              <a:spLocks noChangeArrowheads="1"/>
            </p:cNvSpPr>
            <p:nvPr/>
          </p:nvSpPr>
          <p:spPr bwMode="auto">
            <a:xfrm>
              <a:off x="4291013" y="2628900"/>
              <a:ext cx="71913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com</a:t>
              </a:r>
            </a:p>
          </p:txBody>
        </p:sp>
        <p:sp>
          <p:nvSpPr>
            <p:cNvPr id="49214" name="Text Box 67"/>
            <p:cNvSpPr txBox="1">
              <a:spLocks noChangeArrowheads="1"/>
            </p:cNvSpPr>
            <p:nvPr/>
          </p:nvSpPr>
          <p:spPr bwMode="auto">
            <a:xfrm>
              <a:off x="6699250" y="3789040"/>
              <a:ext cx="6096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>
                  <a:solidFill>
                    <a:srgbClr val="7030A0"/>
                  </a:solidFill>
                  <a:latin typeface="Courier New" pitchFamily="49" charset="0"/>
                </a:rPr>
                <a:t>else</a:t>
              </a:r>
            </a:p>
          </p:txBody>
        </p:sp>
        <p:sp>
          <p:nvSpPr>
            <p:cNvPr id="49215" name="Line 68"/>
            <p:cNvSpPr>
              <a:spLocks noChangeShapeType="1"/>
            </p:cNvSpPr>
            <p:nvPr/>
          </p:nvSpPr>
          <p:spPr bwMode="auto">
            <a:xfrm>
              <a:off x="5802314" y="3024189"/>
              <a:ext cx="0" cy="260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218" name="Text Box 72"/>
            <p:cNvSpPr txBox="1">
              <a:spLocks noChangeArrowheads="1"/>
            </p:cNvSpPr>
            <p:nvPr/>
          </p:nvSpPr>
          <p:spPr bwMode="auto">
            <a:xfrm>
              <a:off x="5327650" y="3789040"/>
              <a:ext cx="936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put 1</a:t>
              </a:r>
            </a:p>
          </p:txBody>
        </p:sp>
        <p:sp>
          <p:nvSpPr>
            <p:cNvPr id="49219" name="Text Box 73"/>
            <p:cNvSpPr txBox="1">
              <a:spLocks noChangeArrowheads="1"/>
            </p:cNvSpPr>
            <p:nvPr/>
          </p:nvSpPr>
          <p:spPr bwMode="auto">
            <a:xfrm>
              <a:off x="5456238" y="3200400"/>
              <a:ext cx="71913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 dirty="0"/>
                <a:t>com</a:t>
              </a:r>
            </a:p>
          </p:txBody>
        </p:sp>
        <p:sp>
          <p:nvSpPr>
            <p:cNvPr id="49222" name="Text Box 77"/>
            <p:cNvSpPr txBox="1">
              <a:spLocks noChangeArrowheads="1"/>
            </p:cNvSpPr>
            <p:nvPr/>
          </p:nvSpPr>
          <p:spPr bwMode="auto">
            <a:xfrm>
              <a:off x="7596188" y="3789040"/>
              <a:ext cx="936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>
                  <a:solidFill>
                    <a:srgbClr val="7030A0"/>
                  </a:solidFill>
                  <a:latin typeface="Courier New" pitchFamily="49" charset="0"/>
                </a:rPr>
                <a:t>put 2</a:t>
              </a:r>
            </a:p>
          </p:txBody>
        </p:sp>
        <p:sp>
          <p:nvSpPr>
            <p:cNvPr id="49223" name="Text Box 78"/>
            <p:cNvSpPr txBox="1">
              <a:spLocks noChangeArrowheads="1"/>
            </p:cNvSpPr>
            <p:nvPr/>
          </p:nvSpPr>
          <p:spPr bwMode="auto">
            <a:xfrm>
              <a:off x="7704138" y="3200400"/>
              <a:ext cx="7207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i="1"/>
                <a:t>com</a:t>
              </a:r>
            </a:p>
          </p:txBody>
        </p:sp>
        <p:sp>
          <p:nvSpPr>
            <p:cNvPr id="74" name="Line 43"/>
            <p:cNvSpPr>
              <a:spLocks noChangeShapeType="1"/>
            </p:cNvSpPr>
            <p:nvPr/>
          </p:nvSpPr>
          <p:spPr bwMode="auto">
            <a:xfrm>
              <a:off x="4103948" y="3501008"/>
              <a:ext cx="0" cy="324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Line 31"/>
            <p:cNvSpPr>
              <a:spLocks noChangeShapeType="1"/>
            </p:cNvSpPr>
            <p:nvPr/>
          </p:nvSpPr>
          <p:spPr bwMode="auto">
            <a:xfrm flipH="1">
              <a:off x="5616116" y="3429881"/>
              <a:ext cx="179846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Line 32"/>
            <p:cNvSpPr>
              <a:spLocks noChangeShapeType="1"/>
            </p:cNvSpPr>
            <p:nvPr/>
          </p:nvSpPr>
          <p:spPr bwMode="auto">
            <a:xfrm>
              <a:off x="5795964" y="3429881"/>
              <a:ext cx="252201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Line 31"/>
            <p:cNvSpPr>
              <a:spLocks noChangeShapeType="1"/>
            </p:cNvSpPr>
            <p:nvPr/>
          </p:nvSpPr>
          <p:spPr bwMode="auto">
            <a:xfrm flipH="1">
              <a:off x="7884368" y="3429000"/>
              <a:ext cx="179846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Line 32"/>
            <p:cNvSpPr>
              <a:spLocks noChangeShapeType="1"/>
            </p:cNvSpPr>
            <p:nvPr/>
          </p:nvSpPr>
          <p:spPr bwMode="auto">
            <a:xfrm>
              <a:off x="8064216" y="3429000"/>
              <a:ext cx="252201" cy="395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Line 13"/>
            <p:cNvSpPr>
              <a:spLocks noChangeShapeType="1"/>
            </p:cNvSpPr>
            <p:nvPr/>
          </p:nvSpPr>
          <p:spPr bwMode="auto">
            <a:xfrm>
              <a:off x="4644008" y="2276872"/>
              <a:ext cx="0" cy="3798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Line 13"/>
            <p:cNvSpPr>
              <a:spLocks noChangeShapeType="1"/>
            </p:cNvSpPr>
            <p:nvPr/>
          </p:nvSpPr>
          <p:spPr bwMode="auto">
            <a:xfrm>
              <a:off x="4650915" y="2888940"/>
              <a:ext cx="0" cy="127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ENBF notation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Extended Backus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dirty="0" err="1" smtClean="0"/>
              <a:t>Naur</a:t>
            </a:r>
            <a:r>
              <a:rPr lang="en-US" b="1" dirty="0" smtClean="0"/>
              <a:t> Form</a:t>
            </a:r>
            <a:r>
              <a:rPr lang="en-US" dirty="0" smtClean="0"/>
              <a:t> (</a:t>
            </a:r>
            <a:r>
              <a:rPr lang="en-US" b="1" dirty="0" smtClean="0"/>
              <a:t>EBNF</a:t>
            </a:r>
            <a:r>
              <a:rPr lang="en-US" dirty="0" smtClean="0"/>
              <a:t>) </a:t>
            </a:r>
            <a:r>
              <a:rPr lang="en-US" dirty="0" smtClean="0">
                <a:cs typeface="Times New Roman" pitchFamily="18" charset="0"/>
              </a:rPr>
              <a:t>is a combination of BNF and RE notation.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An EBNF production rule has the form: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cs typeface="Times New Roman" pitchFamily="18" charset="0"/>
              </a:rPr>
              <a:t>	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 =  </a:t>
            </a:r>
            <a:r>
              <a:rPr lang="en-US" i="1" dirty="0" smtClean="0">
                <a:cs typeface="Times New Roman" pitchFamily="18" charset="0"/>
              </a:rPr>
              <a:t>RE</a:t>
            </a:r>
          </a:p>
          <a:p>
            <a:pPr eaLnBrk="1" hangingPunct="1">
              <a:spcBef>
                <a:spcPts val="900"/>
              </a:spcBef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	where </a:t>
            </a:r>
            <a:r>
              <a:rPr lang="en-US" i="1" dirty="0" smtClean="0">
                <a:cs typeface="Times New Roman" pitchFamily="18" charset="0"/>
              </a:rPr>
              <a:t>RE</a:t>
            </a:r>
            <a:r>
              <a:rPr lang="en-US" dirty="0" smtClean="0">
                <a:cs typeface="Times New Roman" pitchFamily="18" charset="0"/>
              </a:rPr>
              <a:t> is a regular expression, expressed in terms of both terminal </a:t>
            </a:r>
            <a:r>
              <a:rPr lang="en-US" i="1" dirty="0" smtClean="0">
                <a:cs typeface="Times New Roman" pitchFamily="18" charset="0"/>
              </a:rPr>
              <a:t>and </a:t>
            </a:r>
            <a:r>
              <a:rPr lang="en-US" i="1" dirty="0" err="1" smtClean="0">
                <a:cs typeface="Times New Roman" pitchFamily="18" charset="0"/>
              </a:rPr>
              <a:t>nonterminal</a:t>
            </a:r>
            <a:r>
              <a:rPr lang="en-US" dirty="0" smtClean="0">
                <a:cs typeface="Times New Roman" pitchFamily="18" charset="0"/>
              </a:rPr>
              <a:t> symbols.</a:t>
            </a:r>
          </a:p>
          <a:p>
            <a:pPr eaLnBrk="1" hangingPunct="1">
              <a:spcBef>
                <a:spcPts val="900"/>
              </a:spcBef>
            </a:pPr>
            <a:r>
              <a:rPr lang="en-GB" dirty="0" smtClean="0">
                <a:cs typeface="Times New Roman" pitchFamily="18" charset="0"/>
              </a:rPr>
              <a:t>Example:</a:t>
            </a:r>
          </a:p>
          <a:p>
            <a:pPr lvl="1" eaLnBrk="1" hangingPunct="1">
              <a:spcBef>
                <a:spcPts val="900"/>
              </a:spcBef>
              <a:buFontTx/>
              <a:buNone/>
            </a:pPr>
            <a:r>
              <a:rPr lang="en-US" i="1" dirty="0" smtClean="0"/>
              <a:t>	sequential-command</a:t>
            </a:r>
            <a:r>
              <a:rPr lang="en-US" dirty="0" smtClean="0"/>
              <a:t>  =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{</a:t>
            </a:r>
            <a:r>
              <a:rPr lang="en-US" dirty="0" smtClean="0"/>
              <a:t>’  </a:t>
            </a:r>
            <a:r>
              <a:rPr lang="en-US" i="1" dirty="0" smtClean="0"/>
              <a:t>command</a:t>
            </a:r>
            <a:r>
              <a:rPr lang="en-US" sz="2400" baseline="30000" dirty="0" smtClean="0"/>
              <a:t> </a:t>
            </a:r>
            <a:r>
              <a:rPr lang="en-US" sz="2800" baseline="30000" dirty="0" smtClean="0">
                <a:latin typeface="Times New Roman" pitchFamily="18" charset="0"/>
                <a:ea typeface="MS Mincho" pitchFamily="49" charset="-128"/>
              </a:rPr>
              <a:t>+ </a:t>
            </a:r>
            <a:r>
              <a:rPr lang="en-US" dirty="0" smtClean="0"/>
              <a:t>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}</a:t>
            </a:r>
            <a:r>
              <a:rPr lang="en-US" dirty="0" smtClean="0"/>
              <a:t>’</a:t>
            </a:r>
            <a:endParaRPr lang="en-US" dirty="0" smtClean="0">
              <a:solidFill>
                <a:srgbClr val="0066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/>
              <a:t>EBNF is convenient for specifying all aspects of syntax.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Calc syntax in EBNF </a:t>
            </a:r>
            <a:r>
              <a:rPr lang="en-GB" i="1" smtClean="0"/>
              <a:t>(1)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336800" algn="r"/>
                <a:tab pos="2692400" algn="ctr"/>
                <a:tab pos="3048000" algn="l"/>
              </a:tabLst>
            </a:pPr>
            <a:r>
              <a:rPr lang="en-US" dirty="0" smtClean="0"/>
              <a:t>Production rules: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prog</a:t>
            </a:r>
            <a:r>
              <a:rPr lang="en-US" dirty="0" smtClean="0"/>
              <a:t>	=	</a:t>
            </a:r>
            <a:r>
              <a:rPr lang="en-US" i="1" dirty="0" smtClean="0"/>
              <a:t>com </a:t>
            </a:r>
            <a:r>
              <a:rPr lang="en-GB" dirty="0" smtClean="0">
                <a:latin typeface="Times New Roman" pitchFamily="18" charset="0"/>
                <a:ea typeface="MS Mincho" pitchFamily="49" charset="-128"/>
              </a:rPr>
              <a:t>*</a:t>
            </a:r>
            <a:r>
              <a:rPr lang="en-GB" dirty="0" smtClean="0">
                <a:ea typeface="MS Mincho" pitchFamily="49" charset="-128"/>
              </a:rPr>
              <a:t>  </a:t>
            </a:r>
            <a:r>
              <a:rPr lang="en-GB" i="1" dirty="0" err="1" smtClean="0">
                <a:ea typeface="MS Mincho" pitchFamily="49" charset="-128"/>
              </a:rPr>
              <a:t>eof</a:t>
            </a:r>
            <a:endParaRPr lang="en-US" dirty="0" smtClean="0">
              <a:solidFill>
                <a:srgbClr val="008000"/>
              </a:solidFill>
            </a:endParaRP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com</a:t>
            </a:r>
            <a:r>
              <a:rPr lang="en-US" dirty="0" smtClean="0"/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put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</a:t>
            </a:r>
            <a:r>
              <a:rPr lang="en-US" i="1" dirty="0" err="1" smtClean="0"/>
              <a:t>eol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set</a:t>
            </a:r>
            <a:r>
              <a:rPr lang="en-US" dirty="0" smtClean="0"/>
              <a:t>’  </a:t>
            </a:r>
            <a:r>
              <a:rPr lang="en-US" i="1" dirty="0" smtClean="0"/>
              <a:t>id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=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</a:t>
            </a:r>
            <a:r>
              <a:rPr lang="en-US" i="1" dirty="0" err="1" smtClean="0"/>
              <a:t>eol</a:t>
            </a:r>
            <a:endParaRPr lang="en-US" dirty="0" smtClean="0">
              <a:solidFill>
                <a:srgbClr val="006600"/>
              </a:solidFill>
            </a:endParaRP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err="1" smtClean="0"/>
              <a:t>expr</a:t>
            </a:r>
            <a:r>
              <a:rPr lang="en-US" dirty="0" smtClean="0"/>
              <a:t>	=	</a:t>
            </a:r>
            <a:r>
              <a:rPr lang="en-US" i="1" dirty="0" smtClean="0"/>
              <a:t>prim  </a:t>
            </a:r>
            <a:r>
              <a:rPr lang="en-US" dirty="0" smtClean="0"/>
              <a:t>(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’  </a:t>
            </a:r>
            <a:r>
              <a:rPr lang="en-US" i="1" dirty="0" smtClean="0"/>
              <a:t>prim</a:t>
            </a:r>
            <a:r>
              <a:rPr lang="en-US" dirty="0" smtClean="0"/>
              <a:t> 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/>
              <a:t>’  </a:t>
            </a:r>
            <a:r>
              <a:rPr lang="en-US" i="1" dirty="0" smtClean="0"/>
              <a:t>prim</a:t>
            </a:r>
            <a:r>
              <a:rPr lang="en-US" dirty="0" smtClean="0"/>
              <a:t> 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’ </a:t>
            </a:r>
            <a:r>
              <a:rPr lang="en-US" i="1" dirty="0" smtClean="0"/>
              <a:t> prim</a:t>
            </a:r>
            <a:r>
              <a:rPr lang="en-US" dirty="0" smtClean="0"/>
              <a:t> )*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prim</a:t>
            </a:r>
            <a:r>
              <a:rPr lang="en-US" dirty="0" smtClean="0"/>
              <a:t>	=	</a:t>
            </a:r>
            <a:r>
              <a:rPr lang="en-US" i="1" dirty="0" smtClean="0"/>
              <a:t>num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</a:t>
            </a:r>
            <a:r>
              <a:rPr lang="en-US" i="1" dirty="0" smtClean="0"/>
              <a:t>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|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dirty="0" smtClean="0"/>
              <a:t>’  </a:t>
            </a:r>
            <a:r>
              <a:rPr lang="en-US" i="1" dirty="0" err="1" smtClean="0"/>
              <a:t>expr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)</a:t>
            </a:r>
            <a:r>
              <a:rPr lang="en-US" dirty="0" smtClean="0"/>
              <a:t>’</a:t>
            </a:r>
          </a:p>
          <a:p>
            <a:pPr lvl="1" eaLnBrk="1" hangingPunct="1">
              <a:buFontTx/>
              <a:buNone/>
              <a:tabLst>
                <a:tab pos="2336800" algn="r"/>
                <a:tab pos="2692400" algn="ctr"/>
                <a:tab pos="3048000" algn="l"/>
              </a:tabLst>
            </a:pP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Calc syntax in EBNF </a:t>
            </a:r>
            <a:r>
              <a:rPr lang="en-GB" i="1" dirty="0" smtClean="0"/>
              <a:t>(2)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2514600" algn="r"/>
                <a:tab pos="2870200" algn="ctr"/>
                <a:tab pos="3225800" algn="l"/>
              </a:tabLst>
            </a:pPr>
            <a:r>
              <a:rPr lang="en-US" dirty="0" smtClean="0"/>
              <a:t>Production rules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id</a:t>
            </a:r>
            <a:r>
              <a:rPr lang="en-US" dirty="0" smtClean="0"/>
              <a:t>	=	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dirty="0" smtClean="0"/>
              <a:t>’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r>
              <a:rPr lang="en-US" dirty="0" smtClean="0"/>
              <a:t>’ </a:t>
            </a:r>
            <a:r>
              <a:rPr lang="en-US" dirty="0"/>
              <a:t>|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c</a:t>
            </a:r>
            <a:r>
              <a:rPr lang="en-US" dirty="0" smtClean="0"/>
              <a:t>’ </a:t>
            </a:r>
            <a:r>
              <a:rPr lang="en-US" dirty="0"/>
              <a:t>| </a:t>
            </a:r>
            <a:r>
              <a:rPr lang="en-US" dirty="0" smtClean="0"/>
              <a:t>…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z</a:t>
            </a:r>
            <a:r>
              <a:rPr lang="en-US" dirty="0" smtClean="0"/>
              <a:t>’</a:t>
            </a:r>
            <a:endParaRPr lang="en-US" sz="2400" baseline="30000" dirty="0" smtClean="0">
              <a:solidFill>
                <a:schemeClr val="hlink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dirty="0" smtClean="0"/>
              <a:t>		</a:t>
            </a:r>
            <a:r>
              <a:rPr lang="en-US" i="1" dirty="0" smtClean="0"/>
              <a:t>num</a:t>
            </a:r>
            <a:r>
              <a:rPr lang="en-US" dirty="0" smtClean="0"/>
              <a:t>	=	(‘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0</a:t>
            </a:r>
            <a:r>
              <a:rPr lang="en-US" dirty="0" smtClean="0"/>
              <a:t>’ 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1</a:t>
            </a:r>
            <a:r>
              <a:rPr lang="en-US" dirty="0" smtClean="0"/>
              <a:t>’ </a:t>
            </a:r>
            <a:r>
              <a:rPr lang="en-US" dirty="0"/>
              <a:t>| … </a:t>
            </a:r>
            <a:r>
              <a:rPr lang="en-US" dirty="0" smtClean="0"/>
              <a:t>|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</a:rPr>
              <a:t>9</a:t>
            </a:r>
            <a:r>
              <a:rPr lang="en-US" dirty="0" smtClean="0"/>
              <a:t>’)</a:t>
            </a:r>
            <a:r>
              <a:rPr lang="en-US" sz="2800" baseline="30000" dirty="0" smtClean="0">
                <a:latin typeface="Times New Roman" pitchFamily="18" charset="0"/>
                <a:ea typeface="MS Mincho" pitchFamily="49" charset="-128"/>
              </a:rPr>
              <a:t>+</a:t>
            </a:r>
            <a:endParaRPr lang="en-US" sz="2400" baseline="30000" dirty="0" smtClean="0"/>
          </a:p>
          <a:p>
            <a:pPr lvl="1" eaLnBrk="1" hangingPunct="1">
              <a:buFontTx/>
              <a:buNone/>
              <a:tabLst>
                <a:tab pos="1438275" algn="r"/>
                <a:tab pos="1792288" algn="ctr"/>
                <a:tab pos="2157413" algn="l"/>
              </a:tabLst>
            </a:pPr>
            <a:r>
              <a:rPr lang="en-US" i="1" dirty="0" smtClean="0"/>
              <a:t>		</a:t>
            </a:r>
            <a:r>
              <a:rPr lang="en-US" i="1" dirty="0" err="1" smtClean="0"/>
              <a:t>eol</a:t>
            </a:r>
            <a:r>
              <a:rPr lang="en-US" i="1" dirty="0" smtClean="0"/>
              <a:t>	=	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/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Notations for formal specification of PL syntax</a:t>
            </a:r>
            <a:endParaRPr lang="en-GB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Regular expressions (REs)</a:t>
            </a:r>
          </a:p>
          <a:p>
            <a:pPr lvl="1" eaLnBrk="1" hangingPunct="1"/>
            <a:r>
              <a:rPr lang="en-GB" dirty="0" smtClean="0"/>
              <a:t>good for specifying syntax of lexical elements of programs (such as identifiers, literals, comments).</a:t>
            </a:r>
            <a:endParaRPr lang="en-US" dirty="0" smtClean="0"/>
          </a:p>
          <a:p>
            <a:pPr eaLnBrk="1" hangingPunct="1"/>
            <a:r>
              <a:rPr lang="en-US" dirty="0" smtClean="0"/>
              <a:t>Backus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/>
              <a:t>Naur</a:t>
            </a:r>
            <a:r>
              <a:rPr lang="en-US" dirty="0" smtClean="0"/>
              <a:t> Form (BNF)</a:t>
            </a:r>
          </a:p>
          <a:p>
            <a:pPr lvl="1" eaLnBrk="1" hangingPunct="1"/>
            <a:r>
              <a:rPr lang="en-GB" dirty="0" smtClean="0"/>
              <a:t>good for specifying syntax of larger and nested program constructs (such as expressions, commands, declarations).</a:t>
            </a:r>
            <a:endParaRPr lang="en-US" dirty="0" smtClean="0"/>
          </a:p>
          <a:p>
            <a:pPr eaLnBrk="1" hangingPunct="1"/>
            <a:r>
              <a:rPr lang="en-US" dirty="0" smtClean="0"/>
              <a:t>Extended Backus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/>
              <a:t>Naur</a:t>
            </a:r>
            <a:r>
              <a:rPr lang="en-US" dirty="0" smtClean="0"/>
              <a:t> Form (EBNF)</a:t>
            </a:r>
          </a:p>
          <a:p>
            <a:pPr lvl="1" eaLnBrk="1" hangingPunct="1"/>
            <a:r>
              <a:rPr lang="en-GB" dirty="0" smtClean="0"/>
              <a:t>combination of BNF and REs, good for nearly everything.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Running example: Calc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Calc</a:t>
            </a:r>
            <a:r>
              <a:rPr lang="en-US" dirty="0" smtClean="0"/>
              <a:t> is a very simple calculator language,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variables named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’, …, ‘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 smtClean="0"/>
              <a:t>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expressions consisting of variables, numerals, and arithmetic operators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assignment and output commands.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 Calc program: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51050" y="4365104"/>
            <a:ext cx="2413000" cy="11114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lnSpc>
                <a:spcPts val="2000"/>
              </a:lnSpc>
              <a:defRPr/>
            </a:pPr>
            <a:r>
              <a:rPr lang="en-US" sz="2000" dirty="0">
                <a:solidFill>
                  <a:srgbClr val="660066"/>
                </a:solidFill>
                <a:latin typeface="Courier New" pitchFamily="49" charset="0"/>
              </a:rPr>
              <a:t>set x = 13</a:t>
            </a:r>
            <a:br>
              <a:rPr lang="en-US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660066"/>
                </a:solidFill>
                <a:latin typeface="Courier New" pitchFamily="49" charset="0"/>
              </a:rPr>
              <a:t>set y = x*(x+1)</a:t>
            </a:r>
            <a:br>
              <a:rPr lang="en-US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660066"/>
                </a:solidFill>
                <a:latin typeface="Courier New" pitchFamily="49" charset="0"/>
              </a:rPr>
              <a:t>put x</a:t>
            </a:r>
            <a:br>
              <a:rPr lang="en-US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660066"/>
                </a:solidFill>
                <a:latin typeface="Courier New" pitchFamily="49" charset="0"/>
              </a:rPr>
              <a:t>put y/2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Regular expressions</a:t>
            </a:r>
            <a:endParaRPr lang="en-GB" i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MS Mincho" pitchFamily="49" charset="-128"/>
              </a:rPr>
              <a:t>A </a:t>
            </a:r>
            <a:r>
              <a:rPr lang="en-US" b="1" dirty="0" smtClean="0">
                <a:ea typeface="MS Mincho" pitchFamily="49" charset="-128"/>
              </a:rPr>
              <a:t>regular expression</a:t>
            </a:r>
            <a:r>
              <a:rPr lang="en-US" dirty="0" smtClean="0">
                <a:ea typeface="MS Mincho" pitchFamily="49" charset="-128"/>
              </a:rPr>
              <a:t> (</a:t>
            </a:r>
            <a:r>
              <a:rPr lang="en-US" b="1" dirty="0" smtClean="0">
                <a:ea typeface="MS Mincho" pitchFamily="49" charset="-128"/>
              </a:rPr>
              <a:t>RE</a:t>
            </a:r>
            <a:r>
              <a:rPr lang="en-US" dirty="0" smtClean="0">
                <a:ea typeface="MS Mincho" pitchFamily="49" charset="-128"/>
              </a:rPr>
              <a:t>) is a kind of pattern.</a:t>
            </a: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Each RE </a:t>
            </a:r>
            <a:r>
              <a:rPr lang="en-US" b="1" dirty="0" smtClean="0">
                <a:ea typeface="MS Mincho" pitchFamily="49" charset="-128"/>
              </a:rPr>
              <a:t>matches</a:t>
            </a:r>
            <a:r>
              <a:rPr lang="en-US" dirty="0" smtClean="0">
                <a:ea typeface="MS Mincho" pitchFamily="49" charset="-128"/>
              </a:rPr>
              <a:t> a set of strings</a:t>
            </a:r>
          </a:p>
          <a:p>
            <a:pPr lvl="1" eaLnBrk="1" hangingPunct="1"/>
            <a:r>
              <a:rPr lang="en-US" dirty="0">
                <a:ea typeface="MS Mincho" pitchFamily="49" charset="-128"/>
              </a:rPr>
              <a:t>possibly </a:t>
            </a:r>
            <a:r>
              <a:rPr lang="en-US" dirty="0" smtClean="0">
                <a:ea typeface="MS Mincho" pitchFamily="49" charset="-128"/>
              </a:rPr>
              <a:t>an infinite set of strings.</a:t>
            </a:r>
          </a:p>
          <a:p>
            <a:pPr eaLnBrk="1" hangingPunct="1"/>
            <a:r>
              <a:rPr lang="en-GB" dirty="0" smtClean="0">
                <a:ea typeface="MS Mincho" pitchFamily="49" charset="-128"/>
              </a:rPr>
              <a:t>We can use REs for a variety of applications:</a:t>
            </a:r>
          </a:p>
          <a:p>
            <a:pPr lvl="1" eaLnBrk="1" hangingPunct="1"/>
            <a:r>
              <a:rPr lang="en-GB" dirty="0" smtClean="0">
                <a:ea typeface="MS Mincho" pitchFamily="49" charset="-128"/>
              </a:rPr>
              <a:t>specifying a pattern of strings to be searched for in a text</a:t>
            </a:r>
          </a:p>
          <a:p>
            <a:pPr lvl="1" eaLnBrk="1" hangingPunct="1"/>
            <a:r>
              <a:rPr lang="en-GB" dirty="0" smtClean="0">
                <a:ea typeface="MS Mincho" pitchFamily="49" charset="-128"/>
              </a:rPr>
              <a:t>specifying a pattern of filenames to be searched for in a file system</a:t>
            </a:r>
            <a:endParaRPr lang="en-US" dirty="0" smtClean="0">
              <a:ea typeface="MS Mincho" pitchFamily="49" charset="-128"/>
            </a:endParaRPr>
          </a:p>
          <a:p>
            <a:pPr lvl="1" eaLnBrk="1" hangingPunct="1"/>
            <a:r>
              <a:rPr lang="en-GB" dirty="0" smtClean="0">
                <a:ea typeface="MS Mincho" pitchFamily="49" charset="-128"/>
              </a:rPr>
              <a:t>specifying the syntax of a PL’s lexical elements.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879600" algn="l"/>
                <a:tab pos="2159000" algn="l"/>
              </a:tabLst>
            </a:pPr>
            <a:r>
              <a:rPr lang="en-US" dirty="0" smtClean="0">
                <a:ea typeface="MS Mincho" pitchFamily="49" charset="-128"/>
              </a:rPr>
              <a:t>Examples:</a:t>
            </a:r>
          </a:p>
          <a:p>
            <a:pPr eaLnBrk="1" hangingPunct="1">
              <a:buFont typeface="Wingdings" pitchFamily="2" charset="2"/>
              <a:buNone/>
              <a:tabLst>
                <a:tab pos="2425700" algn="l"/>
                <a:tab pos="2693988" algn="l"/>
              </a:tabLst>
            </a:pPr>
            <a:r>
              <a:rPr lang="en-US" sz="2000" dirty="0" smtClean="0">
                <a:ea typeface="MS Mincho" pitchFamily="49" charset="-128"/>
              </a:rPr>
              <a:t>	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M</a:t>
            </a:r>
            <a:r>
              <a:rPr lang="en-US" sz="2000" dirty="0" smtClean="0">
                <a:ea typeface="MS Mincho" pitchFamily="49" charset="-128"/>
              </a:rPr>
              <a:t>’(‘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r</a:t>
            </a:r>
            <a:r>
              <a:rPr lang="en-US" sz="2000" dirty="0" err="1" smtClean="0">
                <a:ea typeface="MS Mincho" pitchFamily="49" charset="-128"/>
              </a:rPr>
              <a:t>’|‘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rs</a:t>
            </a:r>
            <a:r>
              <a:rPr lang="en-US" sz="2000" dirty="0" err="1" smtClean="0">
                <a:ea typeface="MS Mincho" pitchFamily="49" charset="-128"/>
              </a:rPr>
              <a:t>’|‘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iss</a:t>
            </a:r>
            <a:r>
              <a:rPr lang="en-US" sz="2000" dirty="0" smtClean="0">
                <a:ea typeface="MS Mincho" pitchFamily="49" charset="-128"/>
              </a:rPr>
              <a:t>’)	</a:t>
            </a:r>
            <a:r>
              <a:rPr lang="en-US" sz="2000" dirty="0" smtClean="0">
                <a:ea typeface="MS Mincho" pitchFamily="49" charset="-128"/>
                <a:cs typeface="Arial" charset="0"/>
              </a:rPr>
              <a:t>–	</a:t>
            </a:r>
            <a:r>
              <a:rPr lang="en-US" sz="2000" dirty="0" smtClean="0">
                <a:ea typeface="MS Mincho" pitchFamily="49" charset="-128"/>
              </a:rPr>
              <a:t>means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M</a:t>
            </a:r>
            <a:r>
              <a:rPr lang="en-US" sz="2000" dirty="0" smtClean="0">
                <a:ea typeface="MS Mincho" pitchFamily="49" charset="-128"/>
              </a:rPr>
              <a:t>’ followed by either 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	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r</a:t>
            </a:r>
            <a:r>
              <a:rPr lang="en-US" sz="2000" dirty="0" smtClean="0">
                <a:ea typeface="MS Mincho" pitchFamily="49" charset="-128"/>
              </a:rPr>
              <a:t>’ or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rs</a:t>
            </a:r>
            <a:r>
              <a:rPr lang="en-US" sz="2000" dirty="0" smtClean="0">
                <a:ea typeface="MS Mincho" pitchFamily="49" charset="-128"/>
              </a:rPr>
              <a:t>’ or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iss</a:t>
            </a:r>
            <a:r>
              <a:rPr lang="en-US" sz="2000" dirty="0" smtClean="0">
                <a:ea typeface="MS Mincho" pitchFamily="49" charset="-128"/>
              </a:rPr>
              <a:t>’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–	matches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Mr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Mrs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Miss</a:t>
            </a:r>
            <a:r>
              <a:rPr lang="en-US" sz="2000" dirty="0" smtClean="0">
                <a:ea typeface="MS Mincho" pitchFamily="49" charset="-128"/>
              </a:rPr>
              <a:t>’.</a:t>
            </a:r>
            <a:endParaRPr lang="en-US" sz="20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tabLst>
                <a:tab pos="2425700" algn="l"/>
                <a:tab pos="2693988" algn="l"/>
              </a:tabLst>
            </a:pPr>
            <a:r>
              <a:rPr lang="en-US" sz="2000" dirty="0" smtClean="0">
                <a:ea typeface="MS Mincho" pitchFamily="49" charset="-128"/>
              </a:rPr>
              <a:t>	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b</a:t>
            </a:r>
            <a:r>
              <a:rPr lang="en-US" sz="2000" dirty="0" smtClean="0">
                <a:ea typeface="MS Mincho" pitchFamily="49" charset="-128"/>
              </a:rPr>
              <a:t>’(‘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an</a:t>
            </a:r>
            <a:r>
              <a:rPr lang="en-US" sz="2000" dirty="0" smtClean="0">
                <a:ea typeface="MS Mincho" pitchFamily="49" charset="-128"/>
              </a:rPr>
              <a:t>’)</a:t>
            </a:r>
            <a:r>
              <a:rPr lang="en-GB" sz="2000" dirty="0" smtClean="0">
                <a:ea typeface="MS Mincho" pitchFamily="49" charset="-128"/>
              </a:rPr>
              <a:t>*</a:t>
            </a:r>
            <a:r>
              <a:rPr lang="en-US" sz="2000" dirty="0" smtClean="0">
                <a:ea typeface="MS Mincho" pitchFamily="49" charset="-128"/>
              </a:rPr>
              <a:t>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</a:t>
            </a:r>
            <a:r>
              <a:rPr lang="en-US" sz="2000" dirty="0" smtClean="0">
                <a:ea typeface="MS Mincho" pitchFamily="49" charset="-128"/>
              </a:rPr>
              <a:t>’	–	means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b</a:t>
            </a:r>
            <a:r>
              <a:rPr lang="en-US" sz="2000" dirty="0" smtClean="0">
                <a:ea typeface="MS Mincho" pitchFamily="49" charset="-128"/>
              </a:rPr>
              <a:t>’ followed by zero or more 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	 occurrences of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an</a:t>
            </a:r>
            <a:r>
              <a:rPr lang="en-US" sz="2000" dirty="0" smtClean="0">
                <a:ea typeface="MS Mincho" pitchFamily="49" charset="-128"/>
              </a:rPr>
              <a:t>’ followed by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</a:t>
            </a:r>
            <a:r>
              <a:rPr lang="en-US" sz="2000" dirty="0" smtClean="0">
                <a:ea typeface="MS Mincho" pitchFamily="49" charset="-128"/>
              </a:rPr>
              <a:t>’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–	matches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ba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bana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banana</a:t>
            </a:r>
            <a:r>
              <a:rPr lang="en-US" sz="2000" dirty="0" smtClean="0">
                <a:ea typeface="MS Mincho" pitchFamily="49" charset="-128"/>
              </a:rPr>
              <a:t>’, etc.</a:t>
            </a:r>
          </a:p>
          <a:p>
            <a:pPr eaLnBrk="1" hangingPunct="1">
              <a:buNone/>
              <a:tabLst>
                <a:tab pos="2425700" algn="l"/>
                <a:tab pos="2693988" algn="l"/>
              </a:tabLst>
            </a:pPr>
            <a:r>
              <a:rPr lang="en-US" sz="2000" dirty="0" smtClean="0">
                <a:ea typeface="MS Mincho" pitchFamily="49" charset="-128"/>
              </a:rPr>
              <a:t>	(‘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sz="2000" dirty="0" err="1" smtClean="0">
                <a:ea typeface="MS Mincho" pitchFamily="49" charset="-128"/>
              </a:rPr>
              <a:t>’|‘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abc</a:t>
            </a:r>
            <a:r>
              <a:rPr lang="en-US" sz="2000" dirty="0" smtClean="0">
                <a:ea typeface="MS Mincho" pitchFamily="49" charset="-128"/>
              </a:rPr>
              <a:t>’)</a:t>
            </a:r>
            <a:r>
              <a:rPr lang="en-GB" sz="2000" dirty="0" smtClean="0">
                <a:ea typeface="MS Mincho" pitchFamily="49" charset="-128"/>
              </a:rPr>
              <a:t>*</a:t>
            </a:r>
            <a:r>
              <a:rPr lang="en-US" sz="2000" dirty="0" smtClean="0">
                <a:ea typeface="MS Mincho" pitchFamily="49" charset="-128"/>
              </a:rPr>
              <a:t>	–	means zero or more occurrences of 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	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sz="2000" dirty="0" smtClean="0">
                <a:ea typeface="MS Mincho" pitchFamily="49" charset="-128"/>
              </a:rPr>
              <a:t>’ or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abc</a:t>
            </a:r>
            <a:r>
              <a:rPr lang="en-US" sz="2000" dirty="0" smtClean="0">
                <a:ea typeface="MS Mincho" pitchFamily="49" charset="-128"/>
              </a:rPr>
              <a:t>’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–	matches ‘’,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abc</a:t>
            </a:r>
            <a:r>
              <a:rPr lang="en-US" sz="2000" dirty="0" smtClean="0">
                <a:ea typeface="MS Mincho" pitchFamily="49" charset="-128"/>
              </a:rPr>
              <a:t>’, 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	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xx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xabc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abcx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abcabc</a:t>
            </a:r>
            <a:r>
              <a:rPr lang="en-US" sz="2000" dirty="0" smtClean="0">
                <a:ea typeface="MS Mincho" pitchFamily="49" charset="-128"/>
              </a:rPr>
              <a:t>’, </a:t>
            </a:r>
            <a:br>
              <a:rPr lang="en-US" sz="2000" dirty="0" smtClean="0">
                <a:ea typeface="MS Mincho" pitchFamily="49" charset="-128"/>
              </a:rPr>
            </a:br>
            <a:r>
              <a:rPr lang="en-US" sz="2000" dirty="0" smtClean="0">
                <a:ea typeface="MS Mincho" pitchFamily="49" charset="-128"/>
              </a:rPr>
              <a:t>	 	 ‘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xxx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xxabc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xabcx</a:t>
            </a:r>
            <a:r>
              <a:rPr lang="en-US" sz="2000" dirty="0" smtClean="0">
                <a:ea typeface="MS Mincho" pitchFamily="49" charset="-128"/>
              </a:rPr>
              <a:t>’, ‘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abcxx</a:t>
            </a:r>
            <a:r>
              <a:rPr lang="en-US" sz="2000" dirty="0" smtClean="0">
                <a:ea typeface="MS Mincho" pitchFamily="49" charset="-128"/>
              </a:rPr>
              <a:t>’,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 notation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453312" cy="4621212"/>
          </a:xfrm>
          <a:noFill/>
        </p:spPr>
        <p:txBody>
          <a:bodyPr/>
          <a:lstStyle/>
          <a:p>
            <a:pPr eaLnBrk="1" hangingPunct="1">
              <a:tabLst>
                <a:tab pos="1787525" algn="l"/>
              </a:tabLst>
            </a:pPr>
            <a:r>
              <a:rPr lang="en-US" dirty="0" smtClean="0">
                <a:ea typeface="MS Mincho" pitchFamily="49" charset="-128"/>
              </a:rPr>
              <a:t>Basic RE notation:</a:t>
            </a:r>
          </a:p>
          <a:p>
            <a:pPr lvl="1" eaLnBrk="1" hangingPunct="1">
              <a:tabLst>
                <a:tab pos="1974850" algn="l"/>
              </a:tabLst>
            </a:pPr>
            <a:r>
              <a:rPr lang="en-US" dirty="0" smtClean="0">
                <a:ea typeface="MS Mincho" pitchFamily="49" charset="-128"/>
              </a:rPr>
              <a:t>‘</a:t>
            </a:r>
            <a:r>
              <a:rPr lang="en-US" i="1" dirty="0" smtClean="0">
                <a:ea typeface="MS Mincho" pitchFamily="49" charset="-128"/>
              </a:rPr>
              <a:t>xyz</a:t>
            </a:r>
            <a:r>
              <a:rPr lang="en-US" dirty="0" smtClean="0">
                <a:ea typeface="MS Mincho" pitchFamily="49" charset="-128"/>
              </a:rPr>
              <a:t>’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dirty="0" smtClean="0">
                <a:ea typeface="MS Mincho" pitchFamily="49" charset="-128"/>
              </a:rPr>
              <a:t>the string ‘</a:t>
            </a:r>
            <a:r>
              <a:rPr lang="en-US" i="1" dirty="0" smtClean="0">
                <a:ea typeface="MS Mincho" pitchFamily="49" charset="-128"/>
              </a:rPr>
              <a:t>xyz</a:t>
            </a:r>
            <a:r>
              <a:rPr lang="en-US" dirty="0" smtClean="0">
                <a:ea typeface="MS Mincho" pitchFamily="49" charset="-128"/>
              </a:rPr>
              <a:t>’</a:t>
            </a:r>
            <a:endParaRPr lang="en-GB" i="1" dirty="0" smtClean="0">
              <a:ea typeface="MS Mincho" pitchFamily="49" charset="-128"/>
            </a:endParaRPr>
          </a:p>
          <a:p>
            <a:pPr lvl="1" eaLnBrk="1" hangingPunct="1">
              <a:tabLst>
                <a:tab pos="1974850" algn="l"/>
              </a:tabLst>
            </a:pP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1</a:t>
            </a:r>
            <a:r>
              <a:rPr lang="en-US" dirty="0" smtClean="0">
                <a:ea typeface="MS Mincho" pitchFamily="49" charset="-128"/>
              </a:rPr>
              <a:t> |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2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dirty="0" smtClean="0">
                <a:ea typeface="MS Mincho" pitchFamily="49" charset="-128"/>
              </a:rPr>
              <a:t>any string matched by </a:t>
            </a:r>
            <a:r>
              <a:rPr lang="en-US" i="1" dirty="0" smtClean="0">
                <a:ea typeface="MS Mincho" pitchFamily="49" charset="-128"/>
              </a:rPr>
              <a:t>either</a:t>
            </a:r>
            <a:r>
              <a:rPr lang="en-US" dirty="0" smtClean="0">
                <a:ea typeface="MS Mincho" pitchFamily="49" charset="-128"/>
              </a:rPr>
              <a:t>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1</a:t>
            </a:r>
            <a:r>
              <a:rPr lang="en-US" dirty="0" smtClean="0">
                <a:ea typeface="MS Mincho" pitchFamily="49" charset="-128"/>
              </a:rPr>
              <a:t>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</a:t>
            </a:r>
            <a:r>
              <a:rPr lang="en-US" i="1" dirty="0" smtClean="0">
                <a:ea typeface="MS Mincho" pitchFamily="49" charset="-128"/>
              </a:rPr>
              <a:t>or</a:t>
            </a:r>
            <a:r>
              <a:rPr lang="en-US" dirty="0" smtClean="0">
                <a:ea typeface="MS Mincho" pitchFamily="49" charset="-128"/>
              </a:rPr>
              <a:t>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2</a:t>
            </a:r>
            <a:endParaRPr lang="en-GB" dirty="0" smtClean="0">
              <a:ea typeface="MS Mincho" pitchFamily="49" charset="-128"/>
            </a:endParaRPr>
          </a:p>
          <a:p>
            <a:pPr lvl="1" eaLnBrk="1" hangingPunct="1">
              <a:tabLst>
                <a:tab pos="1974850" algn="l"/>
              </a:tabLst>
            </a:pP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1</a:t>
            </a:r>
            <a:r>
              <a:rPr lang="en-US" dirty="0" smtClean="0">
                <a:ea typeface="MS Mincho" pitchFamily="49" charset="-128"/>
              </a:rPr>
              <a:t>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2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dirty="0" smtClean="0">
                <a:ea typeface="MS Mincho" pitchFamily="49" charset="-128"/>
              </a:rPr>
              <a:t>any string matched by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1</a:t>
            </a:r>
            <a:r>
              <a:rPr lang="en-US" dirty="0" smtClean="0">
                <a:ea typeface="MS Mincho" pitchFamily="49" charset="-128"/>
              </a:rPr>
              <a:t>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</a:t>
            </a:r>
            <a:r>
              <a:rPr lang="en-US" i="1" dirty="0" smtClean="0">
                <a:ea typeface="MS Mincho" pitchFamily="49" charset="-128"/>
              </a:rPr>
              <a:t>concatenated</a:t>
            </a:r>
            <a:r>
              <a:rPr lang="en-US" dirty="0" smtClean="0">
                <a:ea typeface="MS Mincho" pitchFamily="49" charset="-128"/>
              </a:rPr>
              <a:t> with any string matched by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baseline="-30000" dirty="0" smtClean="0">
                <a:ea typeface="MS Mincho" pitchFamily="49" charset="-128"/>
              </a:rPr>
              <a:t>2</a:t>
            </a:r>
            <a:endParaRPr lang="en-GB" dirty="0" smtClean="0">
              <a:ea typeface="MS Mincho" pitchFamily="49" charset="-128"/>
            </a:endParaRPr>
          </a:p>
          <a:p>
            <a:pPr lvl="1" eaLnBrk="1" hangingPunct="1">
              <a:tabLst>
                <a:tab pos="1974850" algn="l"/>
              </a:tabLst>
            </a:pPr>
            <a:r>
              <a:rPr lang="en-US" i="1" dirty="0" smtClean="0">
                <a:ea typeface="MS Mincho" pitchFamily="49" charset="-128"/>
              </a:rPr>
              <a:t>RE </a:t>
            </a:r>
            <a:r>
              <a:rPr lang="en-US" dirty="0" smtClean="0">
                <a:ea typeface="MS Mincho" pitchFamily="49" charset="-128"/>
              </a:rPr>
              <a:t>*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dirty="0" smtClean="0">
                <a:ea typeface="MS Mincho" pitchFamily="49" charset="-128"/>
              </a:rPr>
              <a:t>the concatenation of </a:t>
            </a:r>
            <a:r>
              <a:rPr lang="en-US" i="1" dirty="0" smtClean="0">
                <a:ea typeface="MS Mincho" pitchFamily="49" charset="-128"/>
              </a:rPr>
              <a:t>zero or more</a:t>
            </a:r>
            <a:r>
              <a:rPr lang="en-US" dirty="0" smtClean="0">
                <a:ea typeface="MS Mincho" pitchFamily="49" charset="-128"/>
              </a:rPr>
              <a:t>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strings, each of which is matched by </a:t>
            </a:r>
            <a:r>
              <a:rPr lang="en-US" i="1" dirty="0" smtClean="0">
                <a:ea typeface="MS Mincho" pitchFamily="49" charset="-128"/>
              </a:rPr>
              <a:t>RE</a:t>
            </a:r>
            <a:endParaRPr lang="en-GB" dirty="0" smtClean="0">
              <a:ea typeface="MS Mincho" pitchFamily="49" charset="-128"/>
            </a:endParaRPr>
          </a:p>
          <a:p>
            <a:pPr lvl="1" eaLnBrk="1" hangingPunct="1">
              <a:tabLst>
                <a:tab pos="1974850" algn="l"/>
              </a:tabLst>
            </a:pPr>
            <a:r>
              <a:rPr lang="en-US" dirty="0" smtClean="0">
                <a:ea typeface="MS Mincho" pitchFamily="49" charset="-128"/>
              </a:rPr>
              <a:t>(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dirty="0" smtClean="0">
                <a:ea typeface="MS Mincho" pitchFamily="49" charset="-128"/>
              </a:rPr>
              <a:t>)</a:t>
            </a:r>
            <a:r>
              <a:rPr lang="en-GB" dirty="0" smtClean="0">
                <a:ea typeface="MS Mincho" pitchFamily="49" charset="-128"/>
              </a:rPr>
              <a:t>	matches </a:t>
            </a:r>
            <a:r>
              <a:rPr lang="en-US" dirty="0" smtClean="0">
                <a:ea typeface="MS Mincho" pitchFamily="49" charset="-128"/>
              </a:rPr>
              <a:t>any string matched by </a:t>
            </a:r>
            <a:r>
              <a:rPr lang="en-US" i="1" dirty="0" smtClean="0">
                <a:ea typeface="MS Mincho" pitchFamily="49" charset="-128"/>
              </a:rPr>
              <a:t>RE</a:t>
            </a:r>
            <a:r>
              <a:rPr lang="en-US" dirty="0" smtClean="0">
                <a:ea typeface="MS Mincho" pitchFamily="49" charset="-128"/>
              </a:rPr>
              <a:t>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	(parentheses used for grouping)</a:t>
            </a:r>
            <a:endParaRPr lang="en-GB" dirty="0" smtClean="0"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5195</TotalTime>
  <Words>1882</Words>
  <Application>Microsoft Office PowerPoint</Application>
  <PresentationFormat>On-screen Show (4:3)</PresentationFormat>
  <Paragraphs>449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University of Glasgow template - Sept 2007</vt:lpstr>
      <vt:lpstr>1  Syntax</vt:lpstr>
      <vt:lpstr>What is syntax?</vt:lpstr>
      <vt:lpstr>Informal vs formal specification</vt:lpstr>
      <vt:lpstr>Example: informal vs formal syntax</vt:lpstr>
      <vt:lpstr>Notations for formal specification of PL syntax</vt:lpstr>
      <vt:lpstr>Running example: Calc</vt:lpstr>
      <vt:lpstr>Regular expressions</vt:lpstr>
      <vt:lpstr>Example: REs</vt:lpstr>
      <vt:lpstr>RE notation (1)</vt:lpstr>
      <vt:lpstr>RE notation (2)</vt:lpstr>
      <vt:lpstr>Example: Calc lexicon (1)</vt:lpstr>
      <vt:lpstr>Example: Calc lexicon (2)</vt:lpstr>
      <vt:lpstr>Example: alphanumeric identifiers</vt:lpstr>
      <vt:lpstr>Application of REs: Unix shell (1)</vt:lpstr>
      <vt:lpstr>Application of REs: Unix shell (2)</vt:lpstr>
      <vt:lpstr>Application of REs: egrep (1)</vt:lpstr>
      <vt:lpstr>Application of REs: egrep (2)</vt:lpstr>
      <vt:lpstr>Application of REs: Java pattern matching</vt:lpstr>
      <vt:lpstr>Limitations of REs</vt:lpstr>
      <vt:lpstr>Grammars</vt:lpstr>
      <vt:lpstr>Example: mini-English grammar (1)</vt:lpstr>
      <vt:lpstr>Example: mini-English grammar (2)</vt:lpstr>
      <vt:lpstr>Example: mini-English grammar (3)</vt:lpstr>
      <vt:lpstr>Grammars, symbols, production rules</vt:lpstr>
      <vt:lpstr>BNF notation (1)</vt:lpstr>
      <vt:lpstr>BNF notation (2)</vt:lpstr>
      <vt:lpstr>Example: Calc grammar in BNF (1)</vt:lpstr>
      <vt:lpstr>Example: Calc grammar in BNF (2)</vt:lpstr>
      <vt:lpstr>Example: Calc grammar in BNF (3)</vt:lpstr>
      <vt:lpstr>Phrase structure</vt:lpstr>
      <vt:lpstr>Example: mini-English syntax trees</vt:lpstr>
      <vt:lpstr>Example: Calc syntax trees (1)</vt:lpstr>
      <vt:lpstr>Example: Calc syntax trees (2)</vt:lpstr>
      <vt:lpstr>Syntax trees</vt:lpstr>
      <vt:lpstr>Phrases</vt:lpstr>
      <vt:lpstr>Sentences and languages</vt:lpstr>
      <vt:lpstr>Phrase structure and semantics</vt:lpstr>
      <vt:lpstr>Example: expression structure (1)</vt:lpstr>
      <vt:lpstr>Example: expression structure (2)</vt:lpstr>
      <vt:lpstr>Example: expression structure (3)</vt:lpstr>
      <vt:lpstr>Example: expression structure (4)</vt:lpstr>
      <vt:lpstr>Example: expression structure (5)</vt:lpstr>
      <vt:lpstr>Ambiguity</vt:lpstr>
      <vt:lpstr>Example: dangling “else” ambiguity (1)</vt:lpstr>
      <vt:lpstr>Example: dangling “else” ambiguity (2)</vt:lpstr>
      <vt:lpstr>ENBF notation</vt:lpstr>
      <vt:lpstr>Example: Calc syntax in EBNF (1)</vt:lpstr>
      <vt:lpstr>Example: Calc syntax in EBNF (2)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350</cp:revision>
  <dcterms:created xsi:type="dcterms:W3CDTF">2007-09-18T17:05:57Z</dcterms:created>
  <dcterms:modified xsi:type="dcterms:W3CDTF">2013-06-11T14:02:37Z</dcterms:modified>
</cp:coreProperties>
</file>