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9" r:id="rId2"/>
    <p:sldId id="542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458" r:id="rId12"/>
    <p:sldId id="355" r:id="rId13"/>
    <p:sldId id="365" r:id="rId14"/>
    <p:sldId id="537" r:id="rId15"/>
    <p:sldId id="538" r:id="rId16"/>
    <p:sldId id="377" r:id="rId17"/>
    <p:sldId id="552" r:id="rId18"/>
    <p:sldId id="379" r:id="rId19"/>
    <p:sldId id="550" r:id="rId20"/>
    <p:sldId id="551" r:id="rId21"/>
    <p:sldId id="356" r:id="rId22"/>
    <p:sldId id="368" r:id="rId23"/>
    <p:sldId id="357" r:id="rId24"/>
    <p:sldId id="358" r:id="rId25"/>
    <p:sldId id="359" r:id="rId26"/>
    <p:sldId id="459" r:id="rId27"/>
    <p:sldId id="362" r:id="rId28"/>
    <p:sldId id="545" r:id="rId29"/>
    <p:sldId id="369" r:id="rId30"/>
    <p:sldId id="372" r:id="rId31"/>
    <p:sldId id="373" r:id="rId32"/>
    <p:sldId id="366" r:id="rId33"/>
    <p:sldId id="386" r:id="rId34"/>
    <p:sldId id="381" r:id="rId35"/>
    <p:sldId id="382" r:id="rId36"/>
    <p:sldId id="383" r:id="rId37"/>
    <p:sldId id="384" r:id="rId38"/>
    <p:sldId id="394" r:id="rId39"/>
    <p:sldId id="395" r:id="rId40"/>
    <p:sldId id="396" r:id="rId41"/>
    <p:sldId id="397" r:id="rId42"/>
    <p:sldId id="553" r:id="rId43"/>
    <p:sldId id="398" r:id="rId44"/>
    <p:sldId id="388" r:id="rId45"/>
    <p:sldId id="433" r:id="rId46"/>
    <p:sldId id="389" r:id="rId47"/>
    <p:sldId id="399" r:id="rId48"/>
    <p:sldId id="400" r:id="rId49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33"/>
    <a:srgbClr val="99FF99"/>
    <a:srgbClr val="FF0000"/>
    <a:srgbClr val="6699FF"/>
    <a:srgbClr val="33CC33"/>
    <a:srgbClr val="00FF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0" autoAdjust="0"/>
    <p:restoredTop sz="95784" autoAdjust="0"/>
  </p:normalViewPr>
  <p:slideViewPr>
    <p:cSldViewPr>
      <p:cViewPr varScale="1">
        <p:scale>
          <a:sx n="78" d="100"/>
          <a:sy n="78" d="100"/>
        </p:scale>
        <p:origin x="-90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26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86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97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30445064-228F-4C39-8DC2-1C89F5DF5B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>
                <a:solidFill>
                  <a:schemeClr val="bg1"/>
                </a:solidFill>
              </a:rPr>
              <a:t>2-</a:t>
            </a:r>
            <a:fld id="{41DFBF24-0AAC-4AE0-83BD-DA8E49816230}" type="slidenum">
              <a:rPr lang="en-US" sz="1600" i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solidFill>
                  <a:srgbClr val="FFFF00"/>
                </a:solidFill>
              </a:rPr>
              <a:t>2  Values and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Types</a:t>
            </a:r>
          </a:p>
          <a:p>
            <a:pPr eaLnBrk="1" hangingPunct="1"/>
            <a:r>
              <a:rPr lang="en-US" dirty="0" smtClean="0"/>
              <a:t>Primitive types</a:t>
            </a:r>
          </a:p>
          <a:p>
            <a:pPr eaLnBrk="1" hangingPunct="1"/>
            <a:r>
              <a:rPr lang="en-US" dirty="0" smtClean="0"/>
              <a:t>Composite types</a:t>
            </a:r>
          </a:p>
          <a:p>
            <a:pPr lvl="1" eaLnBrk="1" hangingPunct="1"/>
            <a:r>
              <a:rPr lang="en-GB" dirty="0" err="1" smtClean="0"/>
              <a:t>cartesian</a:t>
            </a:r>
            <a:r>
              <a:rPr lang="en-GB" dirty="0" smtClean="0"/>
              <a:t> products</a:t>
            </a:r>
          </a:p>
          <a:p>
            <a:pPr lvl="1" eaLnBrk="1" hangingPunct="1"/>
            <a:r>
              <a:rPr lang="en-GB" dirty="0" smtClean="0"/>
              <a:t>disjoint unions</a:t>
            </a:r>
          </a:p>
          <a:p>
            <a:pPr lvl="1" eaLnBrk="1" hangingPunct="1"/>
            <a:r>
              <a:rPr lang="en-GB" dirty="0" smtClean="0"/>
              <a:t>mappings</a:t>
            </a:r>
            <a:endParaRPr lang="en-US" dirty="0" smtClean="0"/>
          </a:p>
          <a:p>
            <a:pPr eaLnBrk="1" hangingPunct="1"/>
            <a:r>
              <a:rPr lang="en-US" dirty="0" smtClean="0"/>
              <a:t>Recursive types</a:t>
            </a:r>
          </a:p>
          <a:p>
            <a:pPr eaLnBrk="1" hangingPunct="1"/>
            <a:r>
              <a:rPr lang="en-US" dirty="0" smtClean="0"/>
              <a:t>Type systems</a:t>
            </a:r>
          </a:p>
          <a:p>
            <a:pPr eaLnBrk="1" hangingPunct="1"/>
            <a:r>
              <a:rPr lang="en-US" dirty="0" smtClean="0"/>
              <a:t>Expressions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Cartesian product types </a:t>
            </a:r>
            <a:r>
              <a:rPr lang="en-GB" i="1" smtClean="0"/>
              <a:t>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We can generalize from pairs to </a:t>
            </a:r>
            <a:r>
              <a:rPr lang="en-US" dirty="0" err="1" smtClean="0"/>
              <a:t>tuples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790700" algn="l"/>
              </a:tabLst>
            </a:pPr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dirty="0" smtClean="0"/>
              <a:t>  =</a:t>
            </a:r>
            <a:br>
              <a:rPr lang="en-US" dirty="0" smtClean="0"/>
            </a:br>
            <a:r>
              <a:rPr lang="en-US" dirty="0" smtClean="0"/>
              <a:t>	{ 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dirty="0" smtClean="0"/>
              <a:t>) |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;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; …;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dirty="0" smtClean="0"/>
              <a:t> }</a:t>
            </a:r>
            <a:endParaRPr lang="en-AU" dirty="0" smtClean="0"/>
          </a:p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Basic operations on </a:t>
            </a:r>
            <a:r>
              <a:rPr lang="en-US" dirty="0" err="1" smtClean="0"/>
              <a:t>tuples</a:t>
            </a:r>
            <a:r>
              <a:rPr lang="en-US" dirty="0" smtClean="0"/>
              <a:t>:</a:t>
            </a:r>
          </a:p>
          <a:p>
            <a:pPr lvl="1" eaLnBrk="1" hangingPunct="1">
              <a:tabLst>
                <a:tab pos="1790700" algn="l"/>
              </a:tabLst>
            </a:pPr>
            <a:r>
              <a:rPr lang="en-US" b="1" dirty="0" smtClean="0"/>
              <a:t>construction</a:t>
            </a:r>
            <a:r>
              <a:rPr lang="en-US" dirty="0" smtClean="0"/>
              <a:t> of a </a:t>
            </a:r>
            <a:r>
              <a:rPr lang="en-US" dirty="0" err="1" smtClean="0"/>
              <a:t>tuple</a:t>
            </a:r>
            <a:r>
              <a:rPr lang="en-US" dirty="0" smtClean="0"/>
              <a:t> from its component values</a:t>
            </a:r>
          </a:p>
          <a:p>
            <a:pPr lvl="1" eaLnBrk="1" hangingPunct="1">
              <a:tabLst>
                <a:tab pos="1790700" algn="l"/>
              </a:tabLst>
            </a:pPr>
            <a:r>
              <a:rPr lang="en-US" b="1" dirty="0" smtClean="0"/>
              <a:t>selection</a:t>
            </a:r>
            <a:r>
              <a:rPr lang="en-US" dirty="0" smtClean="0"/>
              <a:t> of a </a:t>
            </a:r>
            <a:r>
              <a:rPr lang="en-US" i="1" dirty="0" smtClean="0"/>
              <a:t>specific</a:t>
            </a:r>
            <a:r>
              <a:rPr lang="en-US" dirty="0" smtClean="0"/>
              <a:t> component of a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(e.g., its 1</a:t>
            </a:r>
            <a:r>
              <a:rPr lang="en-US" baseline="30000" dirty="0" smtClean="0"/>
              <a:t>st</a:t>
            </a:r>
            <a:r>
              <a:rPr lang="en-US" dirty="0" smtClean="0"/>
              <a:t> component or its 2</a:t>
            </a:r>
            <a:r>
              <a:rPr lang="en-US" baseline="30000" dirty="0" smtClean="0"/>
              <a:t>nd</a:t>
            </a:r>
            <a:r>
              <a:rPr lang="en-US" dirty="0" smtClean="0"/>
              <a:t> component or …).</a:t>
            </a:r>
          </a:p>
        </p:txBody>
      </p:sp>
      <p:sp>
        <p:nvSpPr>
          <p:cNvPr id="444420" name="AutoShape 4"/>
          <p:cNvSpPr>
            <a:spLocks/>
          </p:cNvSpPr>
          <p:nvPr/>
        </p:nvSpPr>
        <p:spPr bwMode="auto">
          <a:xfrm>
            <a:off x="6227763" y="4868863"/>
            <a:ext cx="2449512" cy="828389"/>
          </a:xfrm>
          <a:prstGeom prst="callout1">
            <a:avLst>
              <a:gd name="adj1" fmla="val 13213"/>
              <a:gd name="adj2" fmla="val -3111"/>
              <a:gd name="adj3" fmla="val -21282"/>
              <a:gd name="adj4" fmla="val -35384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AU" i="0" dirty="0">
                <a:solidFill>
                  <a:schemeClr val="bg2"/>
                </a:solidFill>
              </a:rPr>
              <a:t>But we </a:t>
            </a:r>
            <a:r>
              <a:rPr lang="en-AU" sz="2000" i="0" dirty="0">
                <a:solidFill>
                  <a:schemeClr val="bg2"/>
                </a:solidFill>
              </a:rPr>
              <a:t>cannot</a:t>
            </a:r>
            <a:r>
              <a:rPr lang="en-AU" i="0" dirty="0">
                <a:solidFill>
                  <a:schemeClr val="bg2"/>
                </a:solidFill>
              </a:rPr>
              <a:t> select a </a:t>
            </a:r>
            <a:r>
              <a:rPr lang="en-AU" i="0" dirty="0" err="1">
                <a:solidFill>
                  <a:schemeClr val="bg2"/>
                </a:solidFill>
              </a:rPr>
              <a:t>tuple’s</a:t>
            </a:r>
            <a:r>
              <a:rPr lang="en-AU" i="0" dirty="0">
                <a:solidFill>
                  <a:schemeClr val="bg2"/>
                </a:solidFill>
              </a:rPr>
              <a:t> </a:t>
            </a:r>
            <a:r>
              <a:rPr lang="en-AU" dirty="0" err="1">
                <a:solidFill>
                  <a:schemeClr val="bg2"/>
                </a:solidFill>
              </a:rPr>
              <a:t>k</a:t>
            </a:r>
            <a:r>
              <a:rPr lang="en-AU" i="0" baseline="30000" dirty="0" err="1">
                <a:solidFill>
                  <a:schemeClr val="bg2"/>
                </a:solidFill>
              </a:rPr>
              <a:t>th</a:t>
            </a:r>
            <a:r>
              <a:rPr lang="en-AU" i="0" dirty="0">
                <a:solidFill>
                  <a:schemeClr val="bg2"/>
                </a:solidFill>
              </a:rPr>
              <a:t> component where </a:t>
            </a:r>
            <a:r>
              <a:rPr lang="en-AU" dirty="0">
                <a:solidFill>
                  <a:schemeClr val="bg2"/>
                </a:solidFill>
              </a:rPr>
              <a:t>k</a:t>
            </a:r>
            <a:r>
              <a:rPr lang="en-AU" i="0" dirty="0">
                <a:solidFill>
                  <a:schemeClr val="bg2"/>
                </a:solidFill>
              </a:rPr>
              <a:t> is unknown.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Cartesian product types </a:t>
            </a:r>
            <a:r>
              <a:rPr lang="en-GB" i="1" smtClean="0"/>
              <a:t>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Pascal</a:t>
            </a:r>
            <a:r>
              <a:rPr lang="en-US" b="1" dirty="0" smtClean="0"/>
              <a:t> records</a:t>
            </a:r>
            <a:r>
              <a:rPr lang="en-US" dirty="0" smtClean="0"/>
              <a:t>, C </a:t>
            </a:r>
            <a:r>
              <a:rPr lang="en-US" b="1" dirty="0" err="1" smtClean="0"/>
              <a:t>structs</a:t>
            </a:r>
            <a:r>
              <a:rPr lang="en-US" dirty="0" smtClean="0"/>
              <a:t>, and Haskell </a:t>
            </a:r>
            <a:r>
              <a:rPr lang="en-US" b="1" dirty="0" smtClean="0"/>
              <a:t>tuples</a:t>
            </a:r>
            <a:r>
              <a:rPr lang="en-US" dirty="0" smtClean="0"/>
              <a:t> can all be understood in terms of Cartesian products.</a:t>
            </a:r>
          </a:p>
          <a:p>
            <a:pPr eaLnBrk="1" hangingPunct="1"/>
            <a:r>
              <a:rPr lang="en-AU" dirty="0" smtClean="0"/>
              <a:t>Note that </a:t>
            </a:r>
            <a:r>
              <a:rPr lang="en-AU" dirty="0" smtClean="0"/>
              <a:t>Python’s so-called </a:t>
            </a:r>
            <a:r>
              <a:rPr lang="en-AU" dirty="0" smtClean="0"/>
              <a:t>“tuples” are </a:t>
            </a:r>
            <a:r>
              <a:rPr lang="en-AU" dirty="0" smtClean="0"/>
              <a:t>anomalous. They </a:t>
            </a:r>
            <a:r>
              <a:rPr lang="en-AU" dirty="0" smtClean="0"/>
              <a:t>can be indexed, like arrays. They are not tuples in the mathematical sense.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structs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430338" algn="l"/>
              </a:tabLst>
            </a:pPr>
            <a:r>
              <a:rPr lang="en-US" dirty="0" smtClean="0"/>
              <a:t>Definition of a </a:t>
            </a:r>
            <a:r>
              <a:rPr lang="en-US" dirty="0" err="1" smtClean="0"/>
              <a:t>struct</a:t>
            </a:r>
            <a:r>
              <a:rPr lang="en-US" dirty="0" smtClean="0"/>
              <a:t> type:</a:t>
            </a:r>
          </a:p>
          <a:p>
            <a:pPr lvl="1" eaLnBrk="1" hangingPunct="1">
              <a:buFontTx/>
              <a:buNone/>
              <a:tabLst>
                <a:tab pos="1430338" algn="l"/>
              </a:tabLst>
            </a:pP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enum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Month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JAN, FEB, MAR, APR, MAY, JUN,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JUL, AUG, SEP, OCT, NOV, DEC};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Date {Month m;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d;};</a:t>
            </a:r>
            <a:endParaRPr lang="en-US" sz="1800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430338" algn="l"/>
              </a:tabLst>
            </a:pPr>
            <a:r>
              <a:rPr lang="en-US" dirty="0" smtClean="0"/>
              <a:t>Application code:</a:t>
            </a:r>
          </a:p>
          <a:p>
            <a:pPr lvl="1" eaLnBrk="1" hangingPunct="1">
              <a:buFont typeface="Wingdings" pitchFamily="2" charset="2"/>
              <a:buNone/>
              <a:tabLst>
                <a:tab pos="1430338" algn="l"/>
              </a:tabLst>
            </a:pPr>
            <a:r>
              <a:rPr lang="en-US" dirty="0" smtClean="0">
                <a:solidFill>
                  <a:srgbClr val="006600"/>
                </a:solidFill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Date date1 = {JAN, 1};</a:t>
            </a:r>
          </a:p>
          <a:p>
            <a:pPr lvl="1" eaLnBrk="1" hangingPunct="1">
              <a:buFont typeface="Wingdings" pitchFamily="2" charset="2"/>
              <a:buNone/>
              <a:tabLst>
                <a:tab pos="1430338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printf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("%d/%d", date1.d, date1.m + 1);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435600" y="4005263"/>
            <a:ext cx="3528888" cy="539861"/>
            <a:chOff x="5435600" y="4005263"/>
            <a:chExt cx="3528888" cy="539861"/>
          </a:xfrm>
        </p:grpSpPr>
        <p:sp>
          <p:nvSpPr>
            <p:cNvPr id="14348" name="AutoShape 4"/>
            <p:cNvSpPr>
              <a:spLocks/>
            </p:cNvSpPr>
            <p:nvPr/>
          </p:nvSpPr>
          <p:spPr bwMode="auto">
            <a:xfrm>
              <a:off x="7488238" y="4005263"/>
              <a:ext cx="1476250" cy="539861"/>
            </a:xfrm>
            <a:prstGeom prst="callout1">
              <a:avLst>
                <a:gd name="adj1" fmla="val 24407"/>
                <a:gd name="adj2" fmla="val -3535"/>
                <a:gd name="adj3" fmla="val 49320"/>
                <a:gd name="adj4" fmla="val -5687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2000"/>
                </a:lnSpc>
              </a:pPr>
              <a:r>
                <a:rPr lang="en-AU" sz="2000" i="0" dirty="0" err="1">
                  <a:solidFill>
                    <a:schemeClr val="bg2"/>
                  </a:solidFill>
                </a:rPr>
                <a:t>struct</a:t>
              </a:r>
              <a:r>
                <a:rPr lang="en-AU" sz="2000" i="0" dirty="0">
                  <a:solidFill>
                    <a:schemeClr val="bg2"/>
                  </a:solidFill>
                </a:rPr>
                <a:t> construction</a:t>
              </a:r>
            </a:p>
          </p:txBody>
        </p:sp>
        <p:sp>
          <p:nvSpPr>
            <p:cNvPr id="14349" name="AutoShape 9"/>
            <p:cNvSpPr>
              <a:spLocks noChangeArrowheads="1"/>
            </p:cNvSpPr>
            <p:nvPr/>
          </p:nvSpPr>
          <p:spPr bwMode="auto">
            <a:xfrm>
              <a:off x="5435600" y="4221163"/>
              <a:ext cx="1223963" cy="288925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6476" name="Rectangle 12"/>
          <p:cNvSpPr>
            <a:spLocks noChangeArrowheads="1"/>
          </p:cNvSpPr>
          <p:nvPr/>
        </p:nvSpPr>
        <p:spPr bwMode="auto">
          <a:xfrm>
            <a:off x="1547813" y="5121275"/>
            <a:ext cx="7200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430338" algn="l"/>
              </a:tabLst>
            </a:pPr>
            <a:r>
              <a:rPr lang="en-US" sz="2400" i="0" dirty="0"/>
              <a:t>Values of the </a:t>
            </a:r>
            <a:r>
              <a:rPr lang="en-US" sz="2400" i="0" dirty="0" err="1"/>
              <a:t>struct</a:t>
            </a:r>
            <a:r>
              <a:rPr lang="en-US" sz="2400" i="0" dirty="0"/>
              <a:t> type:</a:t>
            </a:r>
          </a:p>
          <a:p>
            <a:pPr marL="742950" lvl="1" indent="-28575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  <a:tabLst>
                <a:tab pos="1792288" algn="r"/>
                <a:tab pos="1976438" algn="ctr"/>
                <a:tab pos="2149475" algn="l"/>
              </a:tabLst>
            </a:pPr>
            <a:r>
              <a:rPr lang="en-US" sz="2000" i="0" dirty="0" smtClean="0"/>
              <a:t>		DATE	=	MONTH </a:t>
            </a:r>
            <a:r>
              <a:rPr lang="en-US" sz="2000" i="0" dirty="0" smtClean="0">
                <a:latin typeface="Symbol" pitchFamily="18" charset="2"/>
              </a:rPr>
              <a:t>´</a:t>
            </a:r>
            <a:r>
              <a:rPr lang="en-US" sz="2000" i="0" dirty="0" smtClean="0"/>
              <a:t> INT</a:t>
            </a:r>
            <a:br>
              <a:rPr lang="en-US" sz="2000" i="0" dirty="0" smtClean="0"/>
            </a:br>
            <a:r>
              <a:rPr lang="en-US" sz="2000" i="0" dirty="0" smtClean="0"/>
              <a:t>		=	{0, 1, …, 11} </a:t>
            </a:r>
            <a:r>
              <a:rPr lang="en-US" sz="2000" i="0" dirty="0" smtClean="0">
                <a:latin typeface="Symbol" pitchFamily="18" charset="2"/>
              </a:rPr>
              <a:t>´</a:t>
            </a:r>
            <a:r>
              <a:rPr lang="en-US" sz="2000" i="0" dirty="0" smtClean="0"/>
              <a:t> {…, </a:t>
            </a:r>
            <a:r>
              <a:rPr lang="en-US" sz="2000" i="0" dirty="0" smtClean="0">
                <a:cs typeface="Times New Roman" pitchFamily="18" charset="0"/>
              </a:rPr>
              <a:t>–</a:t>
            </a:r>
            <a:r>
              <a:rPr lang="en-US" sz="2000" i="0" dirty="0" smtClean="0"/>
              <a:t>1, 0, 1, 2, …}</a:t>
            </a:r>
          </a:p>
        </p:txBody>
      </p:sp>
      <p:sp>
        <p:nvSpPr>
          <p:cNvPr id="446478" name="AutoShape 14"/>
          <p:cNvSpPr>
            <a:spLocks/>
          </p:cNvSpPr>
          <p:nvPr/>
        </p:nvSpPr>
        <p:spPr bwMode="auto">
          <a:xfrm>
            <a:off x="7416316" y="1736813"/>
            <a:ext cx="1476164" cy="792087"/>
          </a:xfrm>
          <a:prstGeom prst="callout1">
            <a:avLst>
              <a:gd name="adj1" fmla="val 22644"/>
              <a:gd name="adj2" fmla="val -3412"/>
              <a:gd name="adj3" fmla="val 89620"/>
              <a:gd name="adj4" fmla="val -3492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AU" sz="2000" i="0" dirty="0">
                <a:solidFill>
                  <a:schemeClr val="bg2"/>
                </a:solidFill>
              </a:rPr>
              <a:t>Values </a:t>
            </a:r>
            <a:r>
              <a:rPr lang="en-AU" sz="2000" i="0" dirty="0" smtClean="0">
                <a:solidFill>
                  <a:schemeClr val="bg2"/>
                </a:solidFill>
              </a:rPr>
              <a:t>are MONTH = </a:t>
            </a:r>
            <a:r>
              <a:rPr lang="en-AU" sz="2000" i="0" dirty="0">
                <a:solidFill>
                  <a:schemeClr val="bg2"/>
                </a:solidFill>
              </a:rPr>
              <a:t>{0, 1, …, 11}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859338" y="4652963"/>
            <a:ext cx="4069146" cy="1044289"/>
            <a:chOff x="4859338" y="4652963"/>
            <a:chExt cx="4069146" cy="1044289"/>
          </a:xfrm>
        </p:grpSpPr>
        <p:sp>
          <p:nvSpPr>
            <p:cNvPr id="14344" name="AutoShape 7"/>
            <p:cNvSpPr>
              <a:spLocks/>
            </p:cNvSpPr>
            <p:nvPr/>
          </p:nvSpPr>
          <p:spPr bwMode="auto">
            <a:xfrm>
              <a:off x="7559462" y="5157788"/>
              <a:ext cx="1369022" cy="539464"/>
            </a:xfrm>
            <a:prstGeom prst="callout1">
              <a:avLst>
                <a:gd name="adj1" fmla="val 22201"/>
                <a:gd name="adj2" fmla="val -3699"/>
                <a:gd name="adj3" fmla="val -35825"/>
                <a:gd name="adj4" fmla="val -2866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20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component selection</a:t>
              </a:r>
            </a:p>
          </p:txBody>
        </p:sp>
        <p:sp>
          <p:nvSpPr>
            <p:cNvPr id="14345" name="AutoShape 10"/>
            <p:cNvSpPr>
              <a:spLocks noChangeArrowheads="1"/>
            </p:cNvSpPr>
            <p:nvPr/>
          </p:nvSpPr>
          <p:spPr bwMode="auto">
            <a:xfrm>
              <a:off x="6263832" y="4652963"/>
              <a:ext cx="1224181" cy="288925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4859338" y="4653136"/>
              <a:ext cx="1224181" cy="288925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47" name="Straight Connector 12"/>
            <p:cNvCxnSpPr>
              <a:cxnSpLocks noChangeShapeType="1"/>
            </p:cNvCxnSpPr>
            <p:nvPr/>
          </p:nvCxnSpPr>
          <p:spPr bwMode="auto">
            <a:xfrm flipH="1" flipV="1">
              <a:off x="6047682" y="4941168"/>
              <a:ext cx="1440417" cy="324036"/>
            </a:xfrm>
            <a:prstGeom prst="line">
              <a:avLst/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76" grpId="0"/>
      <p:bldP spid="4464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Disjoint union types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a </a:t>
            </a:r>
            <a:r>
              <a:rPr lang="en-US" b="1" dirty="0" smtClean="0"/>
              <a:t>disjoint union</a:t>
            </a:r>
            <a:r>
              <a:rPr lang="en-US" dirty="0" smtClean="0"/>
              <a:t>, a value is chosen from one of two (or more) different types.</a:t>
            </a:r>
          </a:p>
          <a:p>
            <a:pPr eaLnBrk="1" hangingPunct="1"/>
            <a:r>
              <a:rPr lang="en-US" dirty="0" smtClean="0"/>
              <a:t>In mathematics, </a:t>
            </a:r>
            <a:r>
              <a:rPr lang="en-US" i="1" dirty="0" smtClean="0"/>
              <a:t>S</a:t>
            </a:r>
            <a:r>
              <a:rPr lang="en-US" dirty="0" smtClean="0"/>
              <a:t> + </a:t>
            </a:r>
            <a:r>
              <a:rPr lang="en-US" i="1" dirty="0" smtClean="0"/>
              <a:t>T</a:t>
            </a:r>
            <a:r>
              <a:rPr lang="en-US" dirty="0" smtClean="0"/>
              <a:t> is the type of disjoint-union values. Each disjoint-union value consists of a </a:t>
            </a:r>
            <a:r>
              <a:rPr lang="en-US" b="1" dirty="0" smtClean="0"/>
              <a:t>variant</a:t>
            </a:r>
            <a:r>
              <a:rPr lang="en-US" dirty="0" smtClean="0"/>
              <a:t> (chosen from either type </a:t>
            </a:r>
            <a:r>
              <a:rPr lang="en-US" i="1" dirty="0" smtClean="0"/>
              <a:t>S</a:t>
            </a:r>
            <a:r>
              <a:rPr lang="en-US" dirty="0" smtClean="0"/>
              <a:t> or type </a:t>
            </a:r>
            <a:r>
              <a:rPr lang="en-US" i="1" dirty="0" smtClean="0"/>
              <a:t>T</a:t>
            </a:r>
            <a:r>
              <a:rPr lang="en-US" dirty="0" smtClean="0"/>
              <a:t>) together with a </a:t>
            </a:r>
            <a:r>
              <a:rPr lang="en-US" b="1" dirty="0" smtClean="0"/>
              <a:t>tag</a:t>
            </a:r>
            <a:r>
              <a:rPr lang="en-US" dirty="0" smtClean="0"/>
              <a:t>:</a:t>
            </a:r>
            <a:endParaRPr lang="en-US" i="1" dirty="0" smtClean="0"/>
          </a:p>
          <a:p>
            <a:pPr lvl="1" eaLnBrk="1" hangingPunct="1">
              <a:buFontTx/>
              <a:buNone/>
            </a:pPr>
            <a:r>
              <a:rPr lang="en-US" i="1" dirty="0" smtClean="0"/>
              <a:t>	S</a:t>
            </a:r>
            <a:r>
              <a:rPr lang="en-US" dirty="0" smtClean="0"/>
              <a:t> + </a:t>
            </a:r>
            <a:r>
              <a:rPr lang="en-US" i="1" dirty="0" smtClean="0"/>
              <a:t>T</a:t>
            </a:r>
            <a:r>
              <a:rPr lang="en-US" dirty="0" smtClean="0"/>
              <a:t>  =  { </a:t>
            </a:r>
            <a:r>
              <a:rPr lang="en-US" i="1" dirty="0" smtClean="0"/>
              <a:t>left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 } </a:t>
            </a:r>
            <a:r>
              <a:rPr lang="en-US" dirty="0" smtClean="0">
                <a:latin typeface="Symbol" pitchFamily="18" charset="2"/>
              </a:rPr>
              <a:t>È</a:t>
            </a:r>
            <a:r>
              <a:rPr lang="en-US" dirty="0" smtClean="0"/>
              <a:t> { </a:t>
            </a:r>
            <a:r>
              <a:rPr lang="en-US" i="1" dirty="0" smtClean="0"/>
              <a:t>right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|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}</a:t>
            </a:r>
          </a:p>
          <a:p>
            <a:pPr lvl="1" eaLnBrk="1" hangingPunct="1"/>
            <a:r>
              <a:rPr lang="en-US" dirty="0" smtClean="0"/>
              <a:t>The value</a:t>
            </a:r>
            <a:r>
              <a:rPr lang="en-US" i="1" dirty="0" smtClean="0"/>
              <a:t> left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consists of tag </a:t>
            </a:r>
            <a:r>
              <a:rPr lang="en-US" i="1" dirty="0" smtClean="0"/>
              <a:t>left</a:t>
            </a:r>
            <a:r>
              <a:rPr lang="en-US" dirty="0" smtClean="0"/>
              <a:t> and variant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The value</a:t>
            </a:r>
            <a:r>
              <a:rPr lang="en-US" i="1" dirty="0" smtClean="0"/>
              <a:t> right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consists of tag </a:t>
            </a:r>
            <a:r>
              <a:rPr lang="en-US" i="1" dirty="0" smtClean="0"/>
              <a:t>right</a:t>
            </a:r>
            <a:r>
              <a:rPr lang="en-US" dirty="0" smtClean="0"/>
              <a:t> and variant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If desired, we can make the tags explicit by writing “</a:t>
            </a:r>
            <a:r>
              <a:rPr lang="en-US" i="1" dirty="0" smtClean="0"/>
              <a:t>left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 + </a:t>
            </a:r>
            <a:r>
              <a:rPr lang="en-US" i="1" dirty="0" smtClean="0"/>
              <a:t>right</a:t>
            </a:r>
            <a:r>
              <a:rPr lang="en-US" dirty="0" smtClean="0"/>
              <a:t> </a:t>
            </a:r>
            <a:r>
              <a:rPr lang="en-US" i="1" dirty="0" smtClean="0"/>
              <a:t>T </a:t>
            </a:r>
            <a:r>
              <a:rPr lang="en-US" dirty="0" smtClean="0"/>
              <a:t>” </a:t>
            </a:r>
            <a:r>
              <a:rPr lang="en-US" dirty="0" smtClean="0"/>
              <a:t>instead of “</a:t>
            </a:r>
            <a:r>
              <a:rPr lang="en-US" i="1" dirty="0" smtClean="0"/>
              <a:t>S</a:t>
            </a:r>
            <a:r>
              <a:rPr lang="en-US" dirty="0" smtClean="0"/>
              <a:t> + </a:t>
            </a:r>
            <a:r>
              <a:rPr lang="en-US" i="1" dirty="0" smtClean="0"/>
              <a:t>T </a:t>
            </a:r>
            <a:r>
              <a:rPr lang="en-US" dirty="0" smtClean="0"/>
              <a:t>”.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Disjoint union types </a:t>
            </a:r>
            <a:r>
              <a:rPr lang="en-GB" i="1" smtClean="0"/>
              <a:t>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Cardinality of a disjoint union type:</a:t>
            </a:r>
          </a:p>
          <a:p>
            <a:pPr lvl="1" eaLnBrk="1" hangingPunct="1">
              <a:buFontTx/>
              <a:buNone/>
            </a:pPr>
            <a:r>
              <a:rPr lang="en-US" i="1" smtClean="0"/>
              <a:t>	#(S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+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)  =  </a:t>
            </a:r>
            <a:r>
              <a:rPr lang="en-US" i="1" smtClean="0"/>
              <a:t>#S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+</a:t>
            </a:r>
            <a:r>
              <a:rPr lang="en-US" smtClean="0"/>
              <a:t> #</a:t>
            </a:r>
            <a:r>
              <a:rPr lang="en-US" i="1" smtClean="0"/>
              <a:t>T</a:t>
            </a:r>
            <a:endParaRPr lang="en-AU" i="1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211638" y="2528888"/>
            <a:ext cx="2628900" cy="385762"/>
            <a:chOff x="2653" y="3294"/>
            <a:chExt cx="1656" cy="243"/>
          </a:xfrm>
        </p:grpSpPr>
        <p:sp>
          <p:nvSpPr>
            <p:cNvPr id="16390" name="AutoShape 5"/>
            <p:cNvSpPr>
              <a:spLocks/>
            </p:cNvSpPr>
            <p:nvPr/>
          </p:nvSpPr>
          <p:spPr bwMode="auto">
            <a:xfrm>
              <a:off x="4036" y="3355"/>
              <a:ext cx="273" cy="182"/>
            </a:xfrm>
            <a:prstGeom prst="callout2">
              <a:avLst>
                <a:gd name="adj1" fmla="val 39560"/>
                <a:gd name="adj2" fmla="val -17583"/>
                <a:gd name="adj3" fmla="val 39560"/>
                <a:gd name="adj4" fmla="val -747986"/>
                <a:gd name="adj5" fmla="val -28023"/>
                <a:gd name="adj6" fmla="val -78208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/>
              <a:r>
                <a:rPr lang="en-AU" i="0">
                  <a:solidFill>
                    <a:schemeClr val="bg2"/>
                  </a:solidFill>
                </a:rPr>
                <a:t>NB</a:t>
              </a:r>
            </a:p>
          </p:txBody>
        </p:sp>
        <p:sp>
          <p:nvSpPr>
            <p:cNvPr id="16391" name="Line 6"/>
            <p:cNvSpPr>
              <a:spLocks noChangeShapeType="1"/>
            </p:cNvSpPr>
            <p:nvPr/>
          </p:nvSpPr>
          <p:spPr bwMode="auto">
            <a:xfrm>
              <a:off x="2653" y="3294"/>
              <a:ext cx="136" cy="13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9223" name="Rectangle 7"/>
          <p:cNvSpPr>
            <a:spLocks noChangeArrowheads="1"/>
          </p:cNvSpPr>
          <p:nvPr/>
        </p:nvSpPr>
        <p:spPr bwMode="auto">
          <a:xfrm>
            <a:off x="1547813" y="3068638"/>
            <a:ext cx="72009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i="0" dirty="0"/>
              <a:t>We can generalize to disjoint unions with multiple variants: </a:t>
            </a:r>
            <a:r>
              <a:rPr lang="en-US" sz="2400" dirty="0" smtClean="0"/>
              <a:t>T</a:t>
            </a:r>
            <a:r>
              <a:rPr lang="en-US" sz="2400" i="0" baseline="-25000" dirty="0" smtClean="0"/>
              <a:t>1</a:t>
            </a:r>
            <a:r>
              <a:rPr lang="en-US" sz="2400" i="0" dirty="0" smtClean="0"/>
              <a:t> </a:t>
            </a:r>
            <a:r>
              <a:rPr lang="en-US" sz="2400" i="0" dirty="0"/>
              <a:t>+ </a:t>
            </a:r>
            <a:r>
              <a:rPr lang="en-US" sz="2400" dirty="0" smtClean="0"/>
              <a:t>T</a:t>
            </a:r>
            <a:r>
              <a:rPr lang="en-US" sz="2400" i="0" baseline="-25000" dirty="0" smtClean="0"/>
              <a:t>2</a:t>
            </a:r>
            <a:r>
              <a:rPr lang="en-US" sz="2400" i="0" dirty="0" smtClean="0"/>
              <a:t> </a:t>
            </a:r>
            <a:r>
              <a:rPr lang="en-US" sz="2400" i="0" dirty="0"/>
              <a:t>+ </a:t>
            </a:r>
            <a:r>
              <a:rPr lang="en-US" sz="2400" i="0" dirty="0">
                <a:sym typeface="Symbol" pitchFamily="18" charset="2"/>
              </a:rPr>
              <a:t></a:t>
            </a:r>
            <a:r>
              <a:rPr lang="en-US" sz="2400" i="0" dirty="0"/>
              <a:t> 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n</a:t>
            </a:r>
            <a:r>
              <a:rPr lang="en-US" sz="2400" i="0" dirty="0"/>
              <a:t>.</a:t>
            </a:r>
            <a:endParaRPr lang="en-AU" sz="2400" i="0" dirty="0"/>
          </a:p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i="0" dirty="0"/>
              <a:t>Haskell </a:t>
            </a:r>
            <a:r>
              <a:rPr lang="en-US" sz="2400" b="1" i="0" dirty="0"/>
              <a:t>algebraic types</a:t>
            </a:r>
            <a:r>
              <a:rPr lang="en-US" sz="2400" i="0" dirty="0"/>
              <a:t>, Pascal/</a:t>
            </a:r>
            <a:r>
              <a:rPr lang="en-US" sz="2400" i="0" dirty="0" err="1"/>
              <a:t>Ada</a:t>
            </a:r>
            <a:r>
              <a:rPr lang="en-US" sz="2400" i="0" dirty="0"/>
              <a:t> </a:t>
            </a:r>
            <a:r>
              <a:rPr lang="en-US" sz="2400" b="1" i="0" dirty="0"/>
              <a:t>variant records</a:t>
            </a:r>
            <a:r>
              <a:rPr lang="en-US" sz="2400" i="0" dirty="0"/>
              <a:t>, and Java </a:t>
            </a:r>
            <a:r>
              <a:rPr lang="en-US" sz="2400" b="1" i="0" dirty="0"/>
              <a:t>objects</a:t>
            </a:r>
            <a:r>
              <a:rPr lang="en-US" sz="2400" i="0" dirty="0"/>
              <a:t> can all be understood in terms of disjoint unions.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Disjoint union types </a:t>
            </a:r>
            <a:r>
              <a:rPr lang="en-GB" i="1" smtClean="0"/>
              <a:t>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Basic operations on disjoint-union values in </a:t>
            </a:r>
            <a:br>
              <a:rPr lang="en-US" dirty="0" smtClean="0"/>
            </a:b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 +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construction</a:t>
            </a:r>
            <a:r>
              <a:rPr lang="en-US" dirty="0" smtClean="0"/>
              <a:t> of a disjoint-union value from its tag and variant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tag test</a:t>
            </a:r>
            <a:r>
              <a:rPr lang="en-US" dirty="0" smtClean="0"/>
              <a:t>, to inspect the disjoint-union value’s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projection</a:t>
            </a:r>
            <a:r>
              <a:rPr lang="en-US" dirty="0" smtClean="0"/>
              <a:t>, to recover a </a:t>
            </a:r>
            <a:r>
              <a:rPr lang="en-US" i="1" dirty="0" smtClean="0"/>
              <a:t>specific</a:t>
            </a:r>
            <a:r>
              <a:rPr lang="en-US" dirty="0" smtClean="0"/>
              <a:t> variant of a disjoint-union value (e.g., its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variant or its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variant or …).</a:t>
            </a:r>
          </a:p>
        </p:txBody>
      </p:sp>
      <p:sp>
        <p:nvSpPr>
          <p:cNvPr id="650245" name="AutoShape 5"/>
          <p:cNvSpPr>
            <a:spLocks/>
          </p:cNvSpPr>
          <p:nvPr/>
        </p:nvSpPr>
        <p:spPr bwMode="auto">
          <a:xfrm>
            <a:off x="6588224" y="4581524"/>
            <a:ext cx="2195414" cy="827695"/>
          </a:xfrm>
          <a:prstGeom prst="callout1">
            <a:avLst>
              <a:gd name="adj1" fmla="val 18699"/>
              <a:gd name="adj2" fmla="val -3310"/>
              <a:gd name="adj3" fmla="val -31240"/>
              <a:gd name="adj4" fmla="val -3070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Attempting </a:t>
            </a:r>
            <a:r>
              <a:rPr lang="en-US" sz="2000" i="0" dirty="0">
                <a:solidFill>
                  <a:schemeClr val="bg2"/>
                </a:solidFill>
              </a:rPr>
              <a:t>to recover the wrong variant </a:t>
            </a:r>
            <a:r>
              <a:rPr lang="en-US" sz="2000" i="0" dirty="0" smtClean="0">
                <a:solidFill>
                  <a:schemeClr val="bg2"/>
                </a:solidFill>
              </a:rPr>
              <a:t>fails.</a:t>
            </a:r>
            <a:endParaRPr lang="en-AU" sz="2000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objects </a:t>
            </a:r>
            <a:r>
              <a:rPr lang="en-GB" i="1" smtClean="0"/>
              <a:t>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Class declarations: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Point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Point () { }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>
                <a:solidFill>
                  <a:srgbClr val="006600"/>
                </a:solidFill>
                <a:latin typeface="Courier New" pitchFamily="49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Circle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Point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r;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Circle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r) {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this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.r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= r; }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4" name="AutoShape 5"/>
          <p:cNvSpPr>
            <a:spLocks/>
          </p:cNvSpPr>
          <p:nvPr/>
        </p:nvSpPr>
        <p:spPr bwMode="auto">
          <a:xfrm>
            <a:off x="7272300" y="2925340"/>
            <a:ext cx="1476164" cy="575668"/>
          </a:xfrm>
          <a:prstGeom prst="callout1">
            <a:avLst>
              <a:gd name="adj1" fmla="val 18699"/>
              <a:gd name="adj2" fmla="val -3310"/>
              <a:gd name="adj3" fmla="val 24354"/>
              <a:gd name="adj4" fmla="val -22002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methods omitted here</a:t>
            </a:r>
            <a:endParaRPr lang="en-AU" sz="2000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Java objects </a:t>
            </a:r>
            <a:r>
              <a:rPr lang="en-GB" i="1" dirty="0" smtClean="0"/>
              <a:t>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Class declarations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Box </a:t>
            </a: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Point {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w, h;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Box (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w, 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h) { … }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…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6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Java objects </a:t>
            </a:r>
            <a:r>
              <a:rPr lang="en-GB" i="1" dirty="0" smtClean="0"/>
              <a:t>(3)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Set of objects in this program:</a:t>
            </a:r>
          </a:p>
          <a:p>
            <a:pPr lvl="1" eaLnBrk="1" hangingPunct="1">
              <a:buFont typeface="Wingdings" pitchFamily="2" charset="2"/>
              <a:buNone/>
              <a:tabLst>
                <a:tab pos="2149475" algn="r"/>
                <a:tab pos="2335213" algn="ctr"/>
                <a:tab pos="2508250" algn="l"/>
              </a:tabLst>
            </a:pPr>
            <a:r>
              <a:rPr lang="en-US" dirty="0" smtClean="0"/>
              <a:t>		OBJECT	=	…</a:t>
            </a:r>
            <a:br>
              <a:rPr lang="en-US" dirty="0" smtClean="0"/>
            </a:br>
            <a:r>
              <a:rPr lang="en-US" dirty="0" smtClean="0"/>
              <a:t>			+ </a:t>
            </a:r>
            <a:r>
              <a:rPr lang="en-US" i="1" dirty="0" smtClean="0"/>
              <a:t>Point</a:t>
            </a:r>
            <a:r>
              <a:rPr lang="en-US" dirty="0" smtClean="0"/>
              <a:t> VOID</a:t>
            </a:r>
            <a:br>
              <a:rPr lang="en-US" dirty="0" smtClean="0"/>
            </a:br>
            <a:r>
              <a:rPr lang="en-US" dirty="0" smtClean="0"/>
              <a:t>			+ </a:t>
            </a:r>
            <a:r>
              <a:rPr lang="en-US" i="1" dirty="0" smtClean="0"/>
              <a:t>Circle</a:t>
            </a:r>
            <a:r>
              <a:rPr lang="en-US" dirty="0" smtClean="0"/>
              <a:t> INT</a:t>
            </a:r>
            <a:br>
              <a:rPr lang="en-US" dirty="0" smtClean="0"/>
            </a:br>
            <a:r>
              <a:rPr lang="en-US" dirty="0" smtClean="0"/>
              <a:t>			+ </a:t>
            </a:r>
            <a:r>
              <a:rPr lang="en-US" i="1" dirty="0" smtClean="0"/>
              <a:t>Box</a:t>
            </a:r>
            <a:r>
              <a:rPr lang="en-US" dirty="0" smtClean="0"/>
              <a:t> (INT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INT)</a:t>
            </a:r>
            <a:br>
              <a:rPr lang="en-US" dirty="0" smtClean="0"/>
            </a:br>
            <a:r>
              <a:rPr lang="en-US" dirty="0" smtClean="0"/>
              <a:t>			+ …</a:t>
            </a:r>
          </a:p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These objects include:</a:t>
            </a:r>
          </a:p>
          <a:p>
            <a:pPr lvl="1" eaLnBrk="1" hangingPunct="1">
              <a:buFont typeface="Wingdings" pitchFamily="2" charset="2"/>
              <a:buNone/>
              <a:tabLst>
                <a:tab pos="1790700" algn="l"/>
              </a:tabLst>
            </a:pPr>
            <a:r>
              <a:rPr lang="en-US" dirty="0" smtClean="0"/>
              <a:t>	</a:t>
            </a:r>
            <a:r>
              <a:rPr lang="en-US" i="1" dirty="0" smtClean="0"/>
              <a:t>Point</a:t>
            </a:r>
            <a:r>
              <a:rPr lang="en-US" dirty="0" smtClean="0"/>
              <a:t> </a:t>
            </a:r>
            <a:r>
              <a:rPr lang="en-US" i="1" dirty="0" smtClean="0"/>
              <a:t>void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i="1" dirty="0" smtClean="0"/>
              <a:t>Circle</a:t>
            </a:r>
            <a:r>
              <a:rPr lang="en-US" dirty="0" smtClean="0"/>
              <a:t> 1,  </a:t>
            </a:r>
            <a:r>
              <a:rPr lang="en-US" i="1" dirty="0" smtClean="0"/>
              <a:t>Circle</a:t>
            </a:r>
            <a:r>
              <a:rPr lang="en-US" dirty="0" smtClean="0"/>
              <a:t> 2,  </a:t>
            </a:r>
            <a:r>
              <a:rPr lang="en-US" i="1" dirty="0" smtClean="0"/>
              <a:t>Circle</a:t>
            </a:r>
            <a:r>
              <a:rPr lang="en-US" dirty="0" smtClean="0"/>
              <a:t> 3,  …,</a:t>
            </a:r>
            <a:br>
              <a:rPr lang="en-US" dirty="0" smtClean="0"/>
            </a:br>
            <a:r>
              <a:rPr lang="en-US" i="1" dirty="0" smtClean="0"/>
              <a:t>Box</a:t>
            </a:r>
            <a:r>
              <a:rPr lang="en-US" dirty="0" smtClean="0"/>
              <a:t> (1,1),  </a:t>
            </a:r>
            <a:r>
              <a:rPr lang="en-US" i="1" dirty="0" smtClean="0"/>
              <a:t>Box</a:t>
            </a:r>
            <a:r>
              <a:rPr lang="en-US" dirty="0" smtClean="0"/>
              <a:t> (1,2),  </a:t>
            </a:r>
            <a:r>
              <a:rPr lang="en-US" i="1" dirty="0" smtClean="0"/>
              <a:t>Box</a:t>
            </a:r>
            <a:r>
              <a:rPr lang="en-US" dirty="0" smtClean="0"/>
              <a:t> (2,1),  …</a:t>
            </a:r>
          </a:p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Each object’s tag identifies its class.</a:t>
            </a:r>
          </a:p>
        </p:txBody>
      </p:sp>
      <p:sp>
        <p:nvSpPr>
          <p:cNvPr id="4" name="AutoShape 5"/>
          <p:cNvSpPr>
            <a:spLocks/>
          </p:cNvSpPr>
          <p:nvPr/>
        </p:nvSpPr>
        <p:spPr bwMode="auto">
          <a:xfrm>
            <a:off x="6840252" y="2312876"/>
            <a:ext cx="1943386" cy="575668"/>
          </a:xfrm>
          <a:prstGeom prst="callout1">
            <a:avLst>
              <a:gd name="adj1" fmla="val 18699"/>
              <a:gd name="adj2" fmla="val -3310"/>
              <a:gd name="adj3" fmla="val 20384"/>
              <a:gd name="adj4" fmla="val -12150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objects of library classes</a:t>
            </a:r>
            <a:endParaRPr lang="en-AU" sz="2000" i="0" dirty="0">
              <a:solidFill>
                <a:schemeClr val="bg2"/>
              </a:solidFill>
            </a:endParaRPr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>
            <a:off x="6840252" y="3537012"/>
            <a:ext cx="1943386" cy="575668"/>
          </a:xfrm>
          <a:prstGeom prst="callout1">
            <a:avLst>
              <a:gd name="adj1" fmla="val 18699"/>
              <a:gd name="adj2" fmla="val -3310"/>
              <a:gd name="adj3" fmla="val 22047"/>
              <a:gd name="adj4" fmla="val -10379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objects of other declared classes</a:t>
            </a:r>
            <a:endParaRPr lang="en-AU" sz="2000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Java objects </a:t>
            </a:r>
            <a:r>
              <a:rPr lang="en-GB" i="1" dirty="0" smtClean="0"/>
              <a:t>(4)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Application code:</a:t>
            </a:r>
          </a:p>
          <a:p>
            <a:pPr lvl="1" eaLnBrk="1" hangingPunct="1">
              <a:buFontTx/>
              <a:buNone/>
              <a:tabLst>
                <a:tab pos="1074738" algn="l"/>
                <a:tab pos="143351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Circle c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Circle(5);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Box b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Box(3, 4);</a:t>
            </a:r>
          </a:p>
          <a:p>
            <a:pPr lvl="1" eaLnBrk="1" hangingPunct="1">
              <a:buFontTx/>
              <a:buNone/>
              <a:tabLst>
                <a:tab pos="1074738" algn="l"/>
                <a:tab pos="143351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Point p = … ? b : c;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 p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instanceof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Circle 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rad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= ((Circle)p).r;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…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b="1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63938" y="2276475"/>
            <a:ext cx="5364546" cy="974725"/>
            <a:chOff x="3563938" y="2276475"/>
            <a:chExt cx="5364546" cy="974725"/>
          </a:xfrm>
        </p:grpSpPr>
        <p:sp>
          <p:nvSpPr>
            <p:cNvPr id="20491" name="AutoShape 7"/>
            <p:cNvSpPr>
              <a:spLocks noChangeArrowheads="1"/>
            </p:cNvSpPr>
            <p:nvPr/>
          </p:nvSpPr>
          <p:spPr bwMode="auto">
            <a:xfrm>
              <a:off x="3996003" y="2276475"/>
              <a:ext cx="2052307" cy="288223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AutoShape 8"/>
            <p:cNvSpPr>
              <a:spLocks noChangeArrowheads="1"/>
            </p:cNvSpPr>
            <p:nvPr/>
          </p:nvSpPr>
          <p:spPr bwMode="auto">
            <a:xfrm>
              <a:off x="3563938" y="2600726"/>
              <a:ext cx="2016301" cy="288223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AutoShape 10"/>
            <p:cNvSpPr>
              <a:spLocks/>
            </p:cNvSpPr>
            <p:nvPr/>
          </p:nvSpPr>
          <p:spPr bwMode="auto">
            <a:xfrm>
              <a:off x="7416514" y="2780865"/>
              <a:ext cx="1511970" cy="470335"/>
            </a:xfrm>
            <a:prstGeom prst="callout1">
              <a:avLst>
                <a:gd name="adj1" fmla="val 45000"/>
                <a:gd name="adj2" fmla="val -5875"/>
                <a:gd name="adj3" fmla="val -49815"/>
                <a:gd name="adj4" fmla="val -102352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object </a:t>
              </a:r>
              <a:r>
                <a:rPr lang="en-AU" sz="2000" i="0" dirty="0" smtClean="0">
                  <a:solidFill>
                    <a:schemeClr val="bg2"/>
                  </a:solidFill>
                </a:rPr>
                <a:t>constructions</a:t>
              </a:r>
              <a:endParaRPr lang="en-AU" sz="2000" i="0" dirty="0">
                <a:solidFill>
                  <a:schemeClr val="bg2"/>
                </a:solidFill>
              </a:endParaRPr>
            </a:p>
          </p:txBody>
        </p:sp>
        <p:cxnSp>
          <p:nvCxnSpPr>
            <p:cNvPr id="20494" name="Straight Connector 12"/>
            <p:cNvCxnSpPr>
              <a:cxnSpLocks noChangeShapeType="1"/>
            </p:cNvCxnSpPr>
            <p:nvPr/>
          </p:nvCxnSpPr>
          <p:spPr bwMode="auto">
            <a:xfrm>
              <a:off x="5580239" y="2852920"/>
              <a:ext cx="1764264" cy="144111"/>
            </a:xfrm>
            <a:prstGeom prst="line">
              <a:avLst/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</p:cxnSp>
      </p:grpSp>
      <p:grpSp>
        <p:nvGrpSpPr>
          <p:cNvPr id="3" name="Group 2"/>
          <p:cNvGrpSpPr/>
          <p:nvPr/>
        </p:nvGrpSpPr>
        <p:grpSpPr>
          <a:xfrm>
            <a:off x="3095625" y="3321050"/>
            <a:ext cx="5148263" cy="504825"/>
            <a:chOff x="3095625" y="3321050"/>
            <a:chExt cx="5148263" cy="504825"/>
          </a:xfrm>
        </p:grpSpPr>
        <p:sp>
          <p:nvSpPr>
            <p:cNvPr id="20489" name="AutoShape 11"/>
            <p:cNvSpPr>
              <a:spLocks noChangeArrowheads="1"/>
            </p:cNvSpPr>
            <p:nvPr/>
          </p:nvSpPr>
          <p:spPr bwMode="auto">
            <a:xfrm>
              <a:off x="3095625" y="3321050"/>
              <a:ext cx="2988153" cy="288599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AutoShape 9"/>
            <p:cNvSpPr>
              <a:spLocks/>
            </p:cNvSpPr>
            <p:nvPr/>
          </p:nvSpPr>
          <p:spPr bwMode="auto">
            <a:xfrm>
              <a:off x="7379844" y="3501201"/>
              <a:ext cx="864044" cy="324674"/>
            </a:xfrm>
            <a:prstGeom prst="callout1">
              <a:avLst>
                <a:gd name="adj1" fmla="val 23148"/>
                <a:gd name="adj2" fmla="val -3440"/>
                <a:gd name="adj3" fmla="val 6921"/>
                <a:gd name="adj4" fmla="val -14842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tag test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283968" y="3644900"/>
            <a:ext cx="4212332" cy="936625"/>
            <a:chOff x="4283968" y="3644900"/>
            <a:chExt cx="4212332" cy="936625"/>
          </a:xfrm>
        </p:grpSpPr>
        <p:sp>
          <p:nvSpPr>
            <p:cNvPr id="20487" name="AutoShape 9"/>
            <p:cNvSpPr>
              <a:spLocks/>
            </p:cNvSpPr>
            <p:nvPr/>
          </p:nvSpPr>
          <p:spPr bwMode="auto">
            <a:xfrm>
              <a:off x="7379900" y="4257309"/>
              <a:ext cx="1116400" cy="324216"/>
            </a:xfrm>
            <a:prstGeom prst="callout1">
              <a:avLst>
                <a:gd name="adj1" fmla="val 23148"/>
                <a:gd name="adj2" fmla="val -3440"/>
                <a:gd name="adj3" fmla="val -105470"/>
                <a:gd name="adj4" fmla="val -101090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projection</a:t>
              </a:r>
            </a:p>
          </p:txBody>
        </p:sp>
        <p:sp>
          <p:nvSpPr>
            <p:cNvPr id="20488" name="AutoShape 7"/>
            <p:cNvSpPr>
              <a:spLocks noChangeArrowheads="1"/>
            </p:cNvSpPr>
            <p:nvPr/>
          </p:nvSpPr>
          <p:spPr bwMode="auto">
            <a:xfrm>
              <a:off x="4283968" y="3644900"/>
              <a:ext cx="1980711" cy="288192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Values are grouped into types according to the operations that may be performed on them.</a:t>
            </a:r>
          </a:p>
          <a:p>
            <a:pPr eaLnBrk="1" hangingPunct="1"/>
            <a:r>
              <a:rPr lang="en-US" smtClean="0"/>
              <a:t>Different PLs support a bewildering variety of types:</a:t>
            </a:r>
          </a:p>
          <a:p>
            <a:pPr lvl="1" eaLnBrk="1" hangingPunct="1"/>
            <a:r>
              <a:rPr lang="en-US" b="1" smtClean="0"/>
              <a:t>C</a:t>
            </a:r>
            <a:r>
              <a:rPr lang="en-US" smtClean="0"/>
              <a:t>: integers, floats, structs, arrays, unions, pointers to variables, pointers to functions.</a:t>
            </a:r>
          </a:p>
          <a:p>
            <a:pPr lvl="1" eaLnBrk="1" hangingPunct="1"/>
            <a:r>
              <a:rPr lang="en-US" b="1" smtClean="0"/>
              <a:t>Java</a:t>
            </a:r>
            <a:r>
              <a:rPr lang="en-US" smtClean="0"/>
              <a:t>: booleans, integers, floats, arrays, objects.</a:t>
            </a:r>
          </a:p>
          <a:p>
            <a:pPr lvl="1" eaLnBrk="1" hangingPunct="1"/>
            <a:r>
              <a:rPr lang="en-US" b="1" smtClean="0"/>
              <a:t>Python</a:t>
            </a:r>
            <a:r>
              <a:rPr lang="en-US" smtClean="0"/>
              <a:t>: booleans, characters, integers, floats, tuples, strings, lists, dictionaries, objects.</a:t>
            </a:r>
          </a:p>
          <a:p>
            <a:pPr lvl="1" eaLnBrk="1" hangingPunct="1"/>
            <a:r>
              <a:rPr lang="en-AU" b="1" smtClean="0"/>
              <a:t>Haskell</a:t>
            </a:r>
            <a:r>
              <a:rPr lang="en-AU" smtClean="0"/>
              <a:t>: booleans, characters, integers, </a:t>
            </a:r>
            <a:r>
              <a:rPr lang="en-US" smtClean="0"/>
              <a:t>floats</a:t>
            </a:r>
            <a:r>
              <a:rPr lang="en-AU" smtClean="0"/>
              <a:t>, tuples, lists, algebraic types, functions.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Java objects </a:t>
            </a:r>
            <a:r>
              <a:rPr lang="en-GB" i="1" dirty="0" smtClean="0"/>
              <a:t>(5)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l"/>
              </a:tabLst>
            </a:pPr>
            <a:r>
              <a:rPr lang="en-US" dirty="0"/>
              <a:t>Note that the set of objects in a Java program is open-ended:</a:t>
            </a:r>
          </a:p>
          <a:p>
            <a:pPr lvl="1" eaLnBrk="1" hangingPunct="1">
              <a:tabLst>
                <a:tab pos="1790700" algn="l"/>
              </a:tabLst>
            </a:pPr>
            <a:r>
              <a:rPr lang="en-US" dirty="0"/>
              <a:t>Initially the set contains objects of library </a:t>
            </a:r>
            <a:r>
              <a:rPr lang="en-US" dirty="0" smtClean="0"/>
              <a:t>classes (non-abstract).</a:t>
            </a:r>
            <a:endParaRPr lang="en-US" dirty="0"/>
          </a:p>
          <a:p>
            <a:pPr lvl="1" eaLnBrk="1" hangingPunct="1">
              <a:tabLst>
                <a:tab pos="1790700" algn="l"/>
              </a:tabLst>
            </a:pPr>
            <a:r>
              <a:rPr lang="en-US" dirty="0"/>
              <a:t>Subsequently the set is augmented by each declared class (non-abstract</a:t>
            </a:r>
            <a:r>
              <a:rPr lang="en-US" dirty="0" smtClean="0"/>
              <a:t>).</a:t>
            </a:r>
            <a:endParaRPr lang="en-US" dirty="0" smtClean="0"/>
          </a:p>
          <a:p>
            <a:pPr eaLnBrk="1" hangingPunct="1">
              <a:tabLst>
                <a:tab pos="1790700" algn="l"/>
              </a:tabLst>
            </a:pPr>
            <a:r>
              <a:rPr lang="en-US" dirty="0" smtClean="0"/>
              <a:t>Note that abstract classes are excluded. (It is not possible to create an object of an abstract class.)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Mapping types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mathematics, </a:t>
            </a:r>
            <a:r>
              <a:rPr lang="en-US" i="1" dirty="0" smtClean="0"/>
              <a:t>m</a:t>
            </a:r>
            <a:r>
              <a:rPr lang="en-US" dirty="0" smtClean="0"/>
              <a:t> :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states that </a:t>
            </a:r>
            <a:r>
              <a:rPr lang="en-US" i="1" dirty="0" smtClean="0"/>
              <a:t>m</a:t>
            </a:r>
            <a:r>
              <a:rPr lang="en-US" dirty="0" smtClean="0"/>
              <a:t> is a </a:t>
            </a:r>
            <a:r>
              <a:rPr lang="en-US" b="1" dirty="0" smtClean="0"/>
              <a:t>mapping</a:t>
            </a:r>
            <a:r>
              <a:rPr lang="en-US" dirty="0" smtClean="0"/>
              <a:t> from type </a:t>
            </a:r>
            <a:r>
              <a:rPr lang="en-US" i="1" dirty="0" smtClean="0"/>
              <a:t>S</a:t>
            </a:r>
            <a:r>
              <a:rPr lang="en-US" dirty="0" smtClean="0"/>
              <a:t> to type </a:t>
            </a:r>
            <a:r>
              <a:rPr lang="en-US" i="1" dirty="0" smtClean="0"/>
              <a:t>T</a:t>
            </a:r>
            <a:r>
              <a:rPr lang="en-US" dirty="0" smtClean="0"/>
              <a:t>, i.e., </a:t>
            </a:r>
            <a:r>
              <a:rPr lang="en-US" i="1" dirty="0" smtClean="0"/>
              <a:t>m</a:t>
            </a:r>
            <a:r>
              <a:rPr lang="en-US" dirty="0" smtClean="0"/>
              <a:t> maps every value in </a:t>
            </a:r>
            <a:r>
              <a:rPr lang="en-US" i="1" dirty="0" smtClean="0"/>
              <a:t>S</a:t>
            </a:r>
            <a:r>
              <a:rPr lang="en-US" dirty="0" smtClean="0"/>
              <a:t> to some value in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  <a:endParaRPr lang="en-AU" dirty="0" smtClean="0"/>
          </a:p>
          <a:p>
            <a:pPr eaLnBrk="1" hangingPunct="1"/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/>
              <a:t> maps value </a:t>
            </a:r>
            <a:r>
              <a:rPr lang="en-US" i="1" dirty="0" smtClean="0"/>
              <a:t>x</a:t>
            </a:r>
            <a:r>
              <a:rPr lang="en-US" dirty="0" smtClean="0"/>
              <a:t> to value </a:t>
            </a:r>
            <a:r>
              <a:rPr lang="en-US" i="1" dirty="0" smtClean="0"/>
              <a:t>y</a:t>
            </a:r>
            <a:r>
              <a:rPr lang="en-US" dirty="0" smtClean="0"/>
              <a:t>, we write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and we call </a:t>
            </a:r>
            <a:r>
              <a:rPr lang="en-US" i="1" dirty="0" smtClean="0"/>
              <a:t>y</a:t>
            </a:r>
            <a:r>
              <a:rPr lang="en-US" dirty="0" smtClean="0"/>
              <a:t> the </a:t>
            </a:r>
            <a:r>
              <a:rPr lang="en-US" b="1" dirty="0" smtClean="0"/>
              <a:t>image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under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is the type of all mappings from </a:t>
            </a:r>
            <a:r>
              <a:rPr lang="en-US" i="1" dirty="0" smtClean="0"/>
              <a:t>S</a:t>
            </a:r>
            <a:r>
              <a:rPr lang="en-US" dirty="0" smtClean="0"/>
              <a:t> to </a:t>
            </a:r>
            <a:r>
              <a:rPr lang="en-US" i="1" dirty="0" smtClean="0"/>
              <a:t>T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 =  { </a:t>
            </a:r>
            <a:r>
              <a:rPr lang="en-US" i="1" dirty="0" smtClean="0"/>
              <a:t>m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Þ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}</a:t>
            </a:r>
            <a:r>
              <a:rPr lang="en-AU" dirty="0" smtClean="0"/>
              <a:t> </a:t>
            </a:r>
          </a:p>
          <a:p>
            <a:pPr eaLnBrk="1" hangingPunct="1"/>
            <a:r>
              <a:rPr lang="en-US" dirty="0" smtClean="0"/>
              <a:t>Cardinality of a mapping type:</a:t>
            </a:r>
          </a:p>
          <a:p>
            <a:pPr lvl="1" eaLnBrk="1" hangingPunct="1">
              <a:buFontTx/>
              <a:buNone/>
            </a:pPr>
            <a:r>
              <a:rPr lang="en-AU" dirty="0" smtClean="0"/>
              <a:t>	</a:t>
            </a:r>
            <a:r>
              <a:rPr lang="en-US" dirty="0" smtClean="0"/>
              <a:t>#(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)  =  (#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baseline="30000" dirty="0" smtClean="0"/>
              <a:t>#</a:t>
            </a:r>
            <a:r>
              <a:rPr lang="en-US" i="1" baseline="30000" dirty="0" smtClean="0"/>
              <a:t>S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47492" name="AutoShape 4"/>
          <p:cNvSpPr>
            <a:spLocks/>
          </p:cNvSpPr>
          <p:nvPr/>
        </p:nvSpPr>
        <p:spPr bwMode="auto">
          <a:xfrm>
            <a:off x="6480211" y="5408613"/>
            <a:ext cx="2268501" cy="936711"/>
          </a:xfrm>
          <a:prstGeom prst="callout1">
            <a:avLst>
              <a:gd name="adj1" fmla="val 15093"/>
              <a:gd name="adj2" fmla="val -2898"/>
              <a:gd name="adj3" fmla="val 17932"/>
              <a:gd name="adj4" fmla="val -71600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sz="2000" i="0" dirty="0">
                <a:solidFill>
                  <a:schemeClr val="bg2"/>
                </a:solidFill>
              </a:rPr>
              <a:t>since</a:t>
            </a:r>
            <a:r>
              <a:rPr lang="en-US" i="0" dirty="0">
                <a:solidFill>
                  <a:schemeClr val="bg2"/>
                </a:solidFill>
              </a:rPr>
              <a:t> there are #</a:t>
            </a:r>
            <a:r>
              <a:rPr lang="en-US" dirty="0">
                <a:solidFill>
                  <a:schemeClr val="bg2"/>
                </a:solidFill>
              </a:rPr>
              <a:t>S</a:t>
            </a:r>
            <a:r>
              <a:rPr lang="en-US" i="0" dirty="0">
                <a:solidFill>
                  <a:schemeClr val="bg2"/>
                </a:solidFill>
              </a:rPr>
              <a:t> values in S, and each such value has #</a:t>
            </a:r>
            <a:r>
              <a:rPr lang="en-US" dirty="0">
                <a:solidFill>
                  <a:schemeClr val="bg2"/>
                </a:solidFill>
              </a:rPr>
              <a:t>T</a:t>
            </a:r>
            <a:r>
              <a:rPr lang="en-US" i="0" dirty="0">
                <a:solidFill>
                  <a:schemeClr val="bg2"/>
                </a:solidFill>
              </a:rPr>
              <a:t> possible images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mappings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870200" algn="l"/>
                <a:tab pos="5029200" algn="l"/>
              </a:tabLst>
            </a:pPr>
            <a:r>
              <a:rPr lang="en-US" smtClean="0"/>
              <a:t>Consider the mapping type:</a:t>
            </a:r>
          </a:p>
          <a:p>
            <a:pPr lvl="1" eaLnBrk="1" hangingPunct="1">
              <a:buFontTx/>
              <a:buNone/>
              <a:tabLst>
                <a:tab pos="2870200" algn="l"/>
                <a:tab pos="5029200" algn="l"/>
              </a:tabLst>
            </a:pPr>
            <a:r>
              <a:rPr lang="en-US" smtClean="0"/>
              <a:t>	{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}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{</a:t>
            </a:r>
            <a:r>
              <a:rPr lang="en-US" i="1" smtClean="0"/>
              <a:t>a</a:t>
            </a:r>
            <a:r>
              <a:rPr lang="en-US" smtClean="0"/>
              <a:t>, 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i="1" smtClean="0"/>
              <a:t>c</a:t>
            </a:r>
            <a:r>
              <a:rPr lang="en-US" smtClean="0"/>
              <a:t>}.</a:t>
            </a:r>
          </a:p>
          <a:p>
            <a:pPr eaLnBrk="1" hangingPunct="1">
              <a:tabLst>
                <a:tab pos="2870200" algn="l"/>
                <a:tab pos="5029200" algn="l"/>
              </a:tabLst>
            </a:pPr>
            <a:r>
              <a:rPr lang="en-US" smtClean="0"/>
              <a:t>Its cardinality is 3</a:t>
            </a:r>
            <a:r>
              <a:rPr lang="en-US" baseline="30000" smtClean="0"/>
              <a:t>2</a:t>
            </a:r>
            <a:r>
              <a:rPr lang="en-US" smtClean="0"/>
              <a:t> = 9</a:t>
            </a:r>
            <a:r>
              <a:rPr lang="en-AU" smtClean="0"/>
              <a:t>.</a:t>
            </a:r>
          </a:p>
          <a:p>
            <a:pPr eaLnBrk="1" hangingPunct="1">
              <a:tabLst>
                <a:tab pos="2870200" algn="l"/>
                <a:tab pos="5029200" algn="l"/>
              </a:tabLst>
            </a:pPr>
            <a:r>
              <a:rPr lang="en-US" smtClean="0"/>
              <a:t>Its 9 possible mappings are</a:t>
            </a:r>
            <a:r>
              <a:rPr lang="en-AU" smtClean="0"/>
              <a:t>:</a:t>
            </a:r>
          </a:p>
          <a:p>
            <a:pPr lvl="1" eaLnBrk="1" hangingPunct="1">
              <a:buFontTx/>
              <a:buNone/>
              <a:tabLst>
                <a:tab pos="2870200" algn="l"/>
                <a:tab pos="5029200" algn="l"/>
              </a:tabLst>
            </a:pPr>
            <a:r>
              <a:rPr lang="en-US" smtClean="0"/>
              <a:t>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}</a:t>
            </a:r>
          </a:p>
          <a:p>
            <a:pPr lvl="1" eaLnBrk="1" hangingPunct="1">
              <a:buFontTx/>
              <a:buNone/>
              <a:tabLst>
                <a:tab pos="2870200" algn="l"/>
                <a:tab pos="5029200" algn="l"/>
              </a:tabLst>
            </a:pPr>
            <a:r>
              <a:rPr lang="en-US" smtClean="0"/>
              <a:t>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}</a:t>
            </a:r>
          </a:p>
          <a:p>
            <a:pPr lvl="1" eaLnBrk="1" hangingPunct="1">
              <a:buFontTx/>
              <a:buNone/>
              <a:tabLst>
                <a:tab pos="2870200" algn="l"/>
                <a:tab pos="5029200" algn="l"/>
              </a:tabLst>
            </a:pPr>
            <a:r>
              <a:rPr lang="en-US" smtClean="0"/>
              <a:t>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}	{</a:t>
            </a:r>
            <a:r>
              <a:rPr lang="en-US" i="1" smtClean="0"/>
              <a:t>u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}</a:t>
            </a:r>
          </a:p>
          <a:p>
            <a:pPr eaLnBrk="1" hangingPunct="1">
              <a:tabLst>
                <a:tab pos="2870200" algn="l"/>
                <a:tab pos="5029200" algn="l"/>
              </a:tabLs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Array types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Arrays</a:t>
            </a:r>
            <a:r>
              <a:rPr lang="en-US" dirty="0" smtClean="0"/>
              <a:t> can be understood as mappings.</a:t>
            </a:r>
          </a:p>
          <a:p>
            <a:pPr eaLnBrk="1" hangingPunct="1"/>
            <a:r>
              <a:rPr lang="en-US" dirty="0" smtClean="0"/>
              <a:t>If an array’s components are of type </a:t>
            </a:r>
            <a:r>
              <a:rPr lang="en-US" i="1" dirty="0" smtClean="0"/>
              <a:t>T</a:t>
            </a:r>
            <a:r>
              <a:rPr lang="en-US" dirty="0" smtClean="0"/>
              <a:t> and its index values are of type </a:t>
            </a:r>
            <a:r>
              <a:rPr lang="en-US" i="1" dirty="0" smtClean="0"/>
              <a:t>S</a:t>
            </a:r>
            <a:r>
              <a:rPr lang="en-US" dirty="0" smtClean="0"/>
              <a:t>, the array has one component of type </a:t>
            </a:r>
            <a:r>
              <a:rPr lang="en-US" i="1" dirty="0" smtClean="0"/>
              <a:t>T</a:t>
            </a:r>
            <a:r>
              <a:rPr lang="en-US" dirty="0" smtClean="0"/>
              <a:t> for each value in type </a:t>
            </a:r>
            <a:r>
              <a:rPr lang="en-US" i="1" dirty="0" smtClean="0"/>
              <a:t>S</a:t>
            </a:r>
            <a:r>
              <a:rPr lang="en-US" dirty="0" smtClean="0"/>
              <a:t>. Thus the array’s type is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Basic operations on arrays:</a:t>
            </a:r>
          </a:p>
          <a:p>
            <a:pPr lvl="1" eaLnBrk="1" hangingPunct="1"/>
            <a:r>
              <a:rPr lang="en-US" b="1" dirty="0" smtClean="0"/>
              <a:t>construction</a:t>
            </a:r>
            <a:r>
              <a:rPr lang="en-US" dirty="0" smtClean="0"/>
              <a:t> of an array from its components</a:t>
            </a:r>
          </a:p>
          <a:p>
            <a:pPr lvl="1" eaLnBrk="1" hangingPunct="1"/>
            <a:r>
              <a:rPr lang="en-US" b="1" dirty="0" smtClean="0"/>
              <a:t>indexing</a:t>
            </a:r>
            <a:r>
              <a:rPr lang="en-US" dirty="0" smtClean="0"/>
              <a:t>, </a:t>
            </a:r>
            <a:r>
              <a:rPr lang="en-US" dirty="0" smtClean="0">
                <a:cs typeface="Times New Roman" pitchFamily="18" charset="0"/>
              </a:rPr>
              <a:t>to select a component using</a:t>
            </a:r>
            <a:r>
              <a:rPr lang="en-US" dirty="0" smtClean="0"/>
              <a:t> a </a:t>
            </a:r>
            <a:r>
              <a:rPr lang="en-US" i="1" dirty="0" smtClean="0"/>
              <a:t>computed</a:t>
            </a:r>
            <a:r>
              <a:rPr lang="en-US" dirty="0" smtClean="0"/>
              <a:t> index value.</a:t>
            </a:r>
          </a:p>
        </p:txBody>
      </p:sp>
      <p:sp>
        <p:nvSpPr>
          <p:cNvPr id="448516" name="AutoShape 4"/>
          <p:cNvSpPr>
            <a:spLocks/>
          </p:cNvSpPr>
          <p:nvPr/>
        </p:nvSpPr>
        <p:spPr bwMode="auto">
          <a:xfrm>
            <a:off x="6156177" y="5373688"/>
            <a:ext cx="2663974" cy="971550"/>
          </a:xfrm>
          <a:prstGeom prst="callout1">
            <a:avLst>
              <a:gd name="adj1" fmla="val 11764"/>
              <a:gd name="adj2" fmla="val -3412"/>
              <a:gd name="adj3" fmla="val 1796"/>
              <a:gd name="adj4" fmla="val -29944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>
                <a:solidFill>
                  <a:schemeClr val="bg2"/>
                </a:solidFill>
              </a:rPr>
              <a:t>We can select an </a:t>
            </a:r>
            <a:r>
              <a:rPr lang="en-AU" sz="2000" i="0" dirty="0">
                <a:solidFill>
                  <a:schemeClr val="bg2"/>
                </a:solidFill>
              </a:rPr>
              <a:t>array</a:t>
            </a:r>
            <a:r>
              <a:rPr lang="en-AU" sz="2000" dirty="0">
                <a:solidFill>
                  <a:schemeClr val="bg2"/>
                </a:solidFill>
              </a:rPr>
              <a:t>’s</a:t>
            </a:r>
            <a:r>
              <a:rPr lang="en-AU" dirty="0"/>
              <a:t> </a:t>
            </a:r>
            <a:r>
              <a:rPr lang="en-AU" dirty="0" err="1">
                <a:solidFill>
                  <a:schemeClr val="bg2"/>
                </a:solidFill>
              </a:rPr>
              <a:t>k</a:t>
            </a:r>
            <a:r>
              <a:rPr lang="en-AU" i="0" baseline="30000" dirty="0" err="1">
                <a:solidFill>
                  <a:schemeClr val="bg2"/>
                </a:solidFill>
              </a:rPr>
              <a:t>th</a:t>
            </a:r>
            <a:r>
              <a:rPr lang="en-AU" i="0" dirty="0">
                <a:solidFill>
                  <a:schemeClr val="bg2"/>
                </a:solidFill>
              </a:rPr>
              <a:t> component, where </a:t>
            </a:r>
            <a:r>
              <a:rPr lang="en-AU" dirty="0" smtClean="0">
                <a:solidFill>
                  <a:schemeClr val="bg2"/>
                </a:solidFill>
              </a:rPr>
              <a:t>k</a:t>
            </a:r>
            <a:r>
              <a:rPr lang="en-AU" i="0" dirty="0" smtClean="0">
                <a:solidFill>
                  <a:schemeClr val="bg2"/>
                </a:solidFill>
              </a:rPr>
              <a:t> is </a:t>
            </a:r>
            <a:r>
              <a:rPr lang="en-AU" i="0" dirty="0">
                <a:solidFill>
                  <a:schemeClr val="bg2"/>
                </a:solidFill>
              </a:rPr>
              <a:t>unknown. </a:t>
            </a:r>
            <a:br>
              <a:rPr lang="en-AU" i="0" dirty="0">
                <a:solidFill>
                  <a:schemeClr val="bg2"/>
                </a:solidFill>
              </a:rPr>
            </a:br>
            <a:r>
              <a:rPr lang="en-AU" i="0" dirty="0">
                <a:solidFill>
                  <a:schemeClr val="bg2"/>
                </a:solidFill>
              </a:rPr>
              <a:t>(This is unlike a </a:t>
            </a:r>
            <a:r>
              <a:rPr lang="en-AU" i="0" dirty="0" err="1">
                <a:solidFill>
                  <a:schemeClr val="bg2"/>
                </a:solidFill>
              </a:rPr>
              <a:t>tuple</a:t>
            </a:r>
            <a:r>
              <a:rPr lang="en-AU" i="0" dirty="0">
                <a:solidFill>
                  <a:schemeClr val="bg2"/>
                </a:solidFill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Array types </a:t>
            </a:r>
            <a:r>
              <a:rPr lang="en-GB" i="1" smtClean="0"/>
              <a:t>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 array is a </a:t>
            </a:r>
            <a:r>
              <a:rPr lang="en-US" i="1" smtClean="0"/>
              <a:t>finite</a:t>
            </a:r>
            <a:r>
              <a:rPr lang="en-US" smtClean="0"/>
              <a:t> mapping.</a:t>
            </a:r>
          </a:p>
          <a:p>
            <a:pPr eaLnBrk="1" hangingPunct="1"/>
            <a:r>
              <a:rPr lang="en-US" smtClean="0"/>
              <a:t>If an array is of type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, </a:t>
            </a:r>
            <a:r>
              <a:rPr lang="en-US" i="1" smtClean="0"/>
              <a:t>S</a:t>
            </a:r>
            <a:r>
              <a:rPr lang="en-US" smtClean="0"/>
              <a:t> must be a finite range of consecutive values {</a:t>
            </a:r>
            <a:r>
              <a:rPr lang="en-US" i="1" smtClean="0"/>
              <a:t>lb</a:t>
            </a:r>
            <a:r>
              <a:rPr lang="en-US" smtClean="0"/>
              <a:t>, </a:t>
            </a:r>
            <a:r>
              <a:rPr lang="en-US" i="1" smtClean="0"/>
              <a:t>lb</a:t>
            </a:r>
            <a:r>
              <a:rPr lang="en-US" smtClean="0"/>
              <a:t>+1, …, </a:t>
            </a:r>
            <a:r>
              <a:rPr lang="en-US" i="1" smtClean="0"/>
              <a:t>ub</a:t>
            </a:r>
            <a:r>
              <a:rPr lang="en-US" smtClean="0"/>
              <a:t>}, called the array’s </a:t>
            </a:r>
            <a:r>
              <a:rPr lang="en-US" b="1" smtClean="0"/>
              <a:t>index range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In some PLs, the index range may be any range of integers.</a:t>
            </a:r>
          </a:p>
          <a:p>
            <a:pPr eaLnBrk="1" hangingPunct="1"/>
            <a:r>
              <a:rPr lang="en-US" smtClean="0"/>
              <a:t>In C and Java, the index range must be {0, 1, …, </a:t>
            </a:r>
            <a:r>
              <a:rPr lang="en-US" i="1" smtClean="0"/>
              <a:t>n</a:t>
            </a:r>
            <a:r>
              <a:rPr lang="en-US" smtClean="0">
                <a:cs typeface="Times New Roman" pitchFamily="18" charset="0"/>
              </a:rPr>
              <a:t>–</a:t>
            </a:r>
            <a:r>
              <a:rPr lang="en-US" smtClean="0"/>
              <a:t>1} for some given </a:t>
            </a:r>
            <a:r>
              <a:rPr lang="en-US" i="1" smtClean="0"/>
              <a:t>n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arrays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435100" algn="l"/>
                <a:tab pos="1790700" algn="l"/>
              </a:tabLst>
            </a:pPr>
            <a:r>
              <a:rPr lang="en-US" dirty="0" smtClean="0"/>
              <a:t>Definition of an array type:</a:t>
            </a:r>
          </a:p>
          <a:p>
            <a:pPr lvl="1" eaLnBrk="1" hangingPunct="1">
              <a:buFontTx/>
              <a:buNone/>
              <a:tabLst>
                <a:tab pos="1435100" algn="l"/>
                <a:tab pos="1790700" algn="l"/>
              </a:tabLst>
            </a:pP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enum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Pixel {DARK, LIGHT};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typedef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Pixel[] Row;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endParaRPr lang="en-US" sz="1800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435100" algn="l"/>
                <a:tab pos="1790700" algn="l"/>
              </a:tabLst>
            </a:pPr>
            <a:r>
              <a:rPr lang="en-US" dirty="0" smtClean="0"/>
              <a:t>Application code:</a:t>
            </a:r>
          </a:p>
          <a:p>
            <a:pPr lvl="1" eaLnBrk="1" hangingPunct="1">
              <a:buFont typeface="Wingdings" pitchFamily="2" charset="2"/>
              <a:buNone/>
              <a:tabLst>
                <a:tab pos="14351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Row r = {DARK, LIGHT, LIGHT, DARK};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, j;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r[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] = r[j];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84550" y="4184650"/>
            <a:ext cx="5111886" cy="648506"/>
            <a:chOff x="3384550" y="4184650"/>
            <a:chExt cx="5111886" cy="648506"/>
          </a:xfrm>
        </p:grpSpPr>
        <p:sp>
          <p:nvSpPr>
            <p:cNvPr id="26633" name="AutoShape 7"/>
            <p:cNvSpPr>
              <a:spLocks/>
            </p:cNvSpPr>
            <p:nvPr/>
          </p:nvSpPr>
          <p:spPr bwMode="auto">
            <a:xfrm>
              <a:off x="6767512" y="4545013"/>
              <a:ext cx="1728924" cy="288143"/>
            </a:xfrm>
            <a:prstGeom prst="callout1">
              <a:avLst>
                <a:gd name="adj1" fmla="val 32417"/>
                <a:gd name="adj2" fmla="val -5037"/>
                <a:gd name="adj3" fmla="val -33963"/>
                <a:gd name="adj4" fmla="val -18090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array indexing</a:t>
              </a:r>
            </a:p>
          </p:txBody>
        </p:sp>
        <p:sp>
          <p:nvSpPr>
            <p:cNvPr id="26634" name="AutoShape 8"/>
            <p:cNvSpPr>
              <a:spLocks noChangeArrowheads="1"/>
            </p:cNvSpPr>
            <p:nvPr/>
          </p:nvSpPr>
          <p:spPr bwMode="auto">
            <a:xfrm>
              <a:off x="3384550" y="4184650"/>
              <a:ext cx="647700" cy="288925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35375" y="3573463"/>
            <a:ext cx="5221101" cy="755637"/>
            <a:chOff x="3635375" y="3573463"/>
            <a:chExt cx="5221101" cy="755637"/>
          </a:xfrm>
        </p:grpSpPr>
        <p:sp>
          <p:nvSpPr>
            <p:cNvPr id="26631" name="AutoShape 4"/>
            <p:cNvSpPr>
              <a:spLocks/>
            </p:cNvSpPr>
            <p:nvPr/>
          </p:nvSpPr>
          <p:spPr bwMode="auto">
            <a:xfrm>
              <a:off x="6767513" y="4076700"/>
              <a:ext cx="2088963" cy="252400"/>
            </a:xfrm>
            <a:prstGeom prst="callout1">
              <a:avLst>
                <a:gd name="adj1" fmla="val 18670"/>
                <a:gd name="adj2" fmla="val -3403"/>
                <a:gd name="adj3" fmla="val -94116"/>
                <a:gd name="adj4" fmla="val -24625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array construction</a:t>
              </a:r>
            </a:p>
          </p:txBody>
        </p:sp>
        <p:sp>
          <p:nvSpPr>
            <p:cNvPr id="26632" name="AutoShape 9"/>
            <p:cNvSpPr>
              <a:spLocks noChangeArrowheads="1"/>
            </p:cNvSpPr>
            <p:nvPr/>
          </p:nvSpPr>
          <p:spPr bwMode="auto">
            <a:xfrm>
              <a:off x="3635375" y="3573463"/>
              <a:ext cx="3924300" cy="287337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1547813" y="4689475"/>
            <a:ext cx="72009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435100" algn="l"/>
                <a:tab pos="1790700" algn="l"/>
              </a:tabLst>
            </a:pPr>
            <a:r>
              <a:rPr lang="en-US" sz="2400" i="0" dirty="0"/>
              <a:t>Values of this array type:</a:t>
            </a:r>
          </a:p>
          <a:p>
            <a:pPr marL="742950" lvl="1" indent="-285750" algn="l">
              <a:spcBef>
                <a:spcPct val="50000"/>
              </a:spcBef>
              <a:buClr>
                <a:schemeClr val="bg2"/>
              </a:buClr>
              <a:tabLst>
                <a:tab pos="1519238" algn="l"/>
                <a:tab pos="1878013" algn="l"/>
              </a:tabLst>
            </a:pPr>
            <a:r>
              <a:rPr lang="en-US" sz="2000" i="0" dirty="0"/>
              <a:t>	</a:t>
            </a:r>
            <a:r>
              <a:rPr lang="en-US" sz="2000" i="0" dirty="0" smtClean="0"/>
              <a:t>ROW</a:t>
            </a:r>
            <a:r>
              <a:rPr lang="en-US" sz="2000" i="0" dirty="0"/>
              <a:t>	=	{0, 1, 2, …} </a:t>
            </a:r>
            <a:r>
              <a:rPr lang="en-US" sz="2000" i="0" dirty="0">
                <a:latin typeface="Symbol" pitchFamily="18" charset="2"/>
              </a:rPr>
              <a:t>®</a:t>
            </a:r>
            <a:r>
              <a:rPr lang="en-US" sz="2000" i="0" dirty="0"/>
              <a:t> </a:t>
            </a:r>
            <a:r>
              <a:rPr lang="en-US" sz="2000" i="0" dirty="0" smtClean="0"/>
              <a:t>PIXEL</a:t>
            </a:r>
            <a:r>
              <a:rPr lang="en-US" sz="2000" i="0" dirty="0"/>
              <a:t/>
            </a:r>
            <a:br>
              <a:rPr lang="en-US" sz="2000" i="0" dirty="0"/>
            </a:br>
            <a:r>
              <a:rPr lang="en-US" sz="2000" i="0" dirty="0"/>
              <a:t>	=	{0, 1, 2, …} </a:t>
            </a:r>
            <a:r>
              <a:rPr lang="en-US" sz="2000" i="0" dirty="0">
                <a:latin typeface="Symbol" pitchFamily="18" charset="2"/>
              </a:rPr>
              <a:t>®</a:t>
            </a:r>
            <a:r>
              <a:rPr lang="en-US" sz="2000" i="0" dirty="0"/>
              <a:t> {0, 1}</a:t>
            </a:r>
          </a:p>
        </p:txBody>
      </p:sp>
      <p:sp>
        <p:nvSpPr>
          <p:cNvPr id="11" name="AutoShape 4"/>
          <p:cNvSpPr>
            <a:spLocks/>
          </p:cNvSpPr>
          <p:nvPr/>
        </p:nvSpPr>
        <p:spPr bwMode="auto">
          <a:xfrm>
            <a:off x="6840252" y="2312876"/>
            <a:ext cx="1800000" cy="504000"/>
          </a:xfrm>
          <a:prstGeom prst="callout1">
            <a:avLst>
              <a:gd name="adj1" fmla="val 15093"/>
              <a:gd name="adj2" fmla="val -2898"/>
              <a:gd name="adj3" fmla="val 17932"/>
              <a:gd name="adj4" fmla="val -2861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Values are PIXEL = {0, 1}.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1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Function types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Functions</a:t>
            </a:r>
            <a:r>
              <a:rPr lang="en-US" dirty="0" smtClean="0"/>
              <a:t> can also be understood as mappings. They map </a:t>
            </a:r>
            <a:r>
              <a:rPr lang="en-US" b="1" dirty="0" smtClean="0"/>
              <a:t>arguments</a:t>
            </a:r>
            <a:r>
              <a:rPr lang="en-US" dirty="0" smtClean="0"/>
              <a:t> to </a:t>
            </a:r>
            <a:r>
              <a:rPr lang="en-US" b="1" dirty="0" smtClean="0"/>
              <a:t>results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a </a:t>
            </a:r>
            <a:r>
              <a:rPr lang="en-US" i="1" dirty="0" smtClean="0"/>
              <a:t>unary</a:t>
            </a:r>
            <a:r>
              <a:rPr lang="en-US" dirty="0" smtClean="0"/>
              <a:t> function </a:t>
            </a:r>
            <a:r>
              <a:rPr lang="en-US" i="1" dirty="0" smtClean="0"/>
              <a:t>f</a:t>
            </a:r>
            <a:r>
              <a:rPr lang="en-US" dirty="0" smtClean="0"/>
              <a:t> whose argument is of type </a:t>
            </a:r>
            <a:r>
              <a:rPr lang="en-US" i="1" dirty="0" smtClean="0"/>
              <a:t>S</a:t>
            </a:r>
            <a:r>
              <a:rPr lang="en-US" dirty="0" smtClean="0"/>
              <a:t> and whose result is of type </a:t>
            </a:r>
            <a:r>
              <a:rPr lang="en-US" i="1" dirty="0" smtClean="0"/>
              <a:t>T</a:t>
            </a:r>
            <a:r>
              <a:rPr lang="en-US" dirty="0" smtClean="0"/>
              <a:t>. Then </a:t>
            </a:r>
            <a:r>
              <a:rPr lang="en-US" i="1" dirty="0" smtClean="0"/>
              <a:t>f </a:t>
            </a:r>
            <a:r>
              <a:rPr lang="en-US" dirty="0" smtClean="0"/>
              <a:t>’s type is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Basic operations on functions: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construction</a:t>
            </a:r>
            <a:r>
              <a:rPr lang="en-US" dirty="0" smtClean="0"/>
              <a:t> (or definition) of a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application</a:t>
            </a:r>
            <a:r>
              <a:rPr lang="en-US" dirty="0" smtClean="0"/>
              <a:t>, i.e., calling the function with an argument.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 function can represent an </a:t>
            </a:r>
            <a:r>
              <a:rPr lang="en-GB" i="1" dirty="0" smtClean="0"/>
              <a:t>infinite</a:t>
            </a:r>
            <a:r>
              <a:rPr lang="en-GB" dirty="0" smtClean="0"/>
              <a:t> mapping (where #</a:t>
            </a:r>
            <a:r>
              <a:rPr lang="en-GB" i="1" dirty="0" smtClean="0"/>
              <a:t>S</a:t>
            </a:r>
            <a:r>
              <a:rPr lang="en-GB" dirty="0" smtClean="0"/>
              <a:t> = </a:t>
            </a:r>
            <a:r>
              <a:rPr lang="en-GB" dirty="0" smtClean="0">
                <a:sym typeface="Symbol" pitchFamily="18" charset="2"/>
              </a:rPr>
              <a:t></a:t>
            </a:r>
            <a:r>
              <a:rPr lang="en-GB" dirty="0" smtClean="0"/>
              <a:t>), since its results are computed on demand.</a:t>
            </a:r>
            <a:endParaRPr lang="en-US" dirty="0" smtClean="0"/>
          </a:p>
        </p:txBody>
      </p:sp>
      <p:sp>
        <p:nvSpPr>
          <p:cNvPr id="559108" name="AutoShape 4"/>
          <p:cNvSpPr>
            <a:spLocks/>
          </p:cNvSpPr>
          <p:nvPr/>
        </p:nvSpPr>
        <p:spPr bwMode="auto">
          <a:xfrm>
            <a:off x="6119813" y="5842000"/>
            <a:ext cx="2628900" cy="466725"/>
          </a:xfrm>
          <a:prstGeom prst="callout1">
            <a:avLst>
              <a:gd name="adj1" fmla="val 24491"/>
              <a:gd name="adj2" fmla="val -2898"/>
              <a:gd name="adj3" fmla="val 9185"/>
              <a:gd name="adj4" fmla="val -2343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>
                <a:solidFill>
                  <a:schemeClr val="bg2"/>
                </a:solidFill>
              </a:rPr>
              <a:t>unlike an array, where all components are stored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unary functions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Definition of a function: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abs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(n &gt;= 0 ? n : -n);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type 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INT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INT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value is a mapping: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{…,  –2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2, –1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1, 0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0, 1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1, 2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2, …}</a:t>
            </a:r>
            <a:endParaRPr lang="en-US" sz="1800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unary functions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Definition of a function: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length (String s)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 = 0;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(s[n] != NUL)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n++; 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type 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STRING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INT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value is an infinite mapping: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{“”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0, “a”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1, “b”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1, “</a:t>
            </a:r>
            <a:r>
              <a:rPr lang="en-US" dirty="0" err="1" smtClean="0"/>
              <a:t>ab</a:t>
            </a:r>
            <a:r>
              <a:rPr lang="en-US" dirty="0" smtClean="0"/>
              <a:t>”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2, “</a:t>
            </a:r>
            <a:r>
              <a:rPr lang="en-US" dirty="0" err="1" smtClean="0"/>
              <a:t>abc</a:t>
            </a:r>
            <a:r>
              <a:rPr lang="en-US" dirty="0" smtClean="0"/>
              <a:t>”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3, …}</a:t>
            </a:r>
            <a:endParaRPr lang="en-US" sz="1800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Binary functions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Consider a </a:t>
            </a:r>
            <a:r>
              <a:rPr lang="en-US" i="1" smtClean="0"/>
              <a:t>binary</a:t>
            </a:r>
            <a:r>
              <a:rPr lang="en-US" smtClean="0"/>
              <a:t> function </a:t>
            </a:r>
            <a:r>
              <a:rPr lang="en-US" i="1" smtClean="0"/>
              <a:t>f</a:t>
            </a:r>
            <a:r>
              <a:rPr lang="en-US" smtClean="0"/>
              <a:t> whose arguments are of types </a:t>
            </a:r>
            <a:r>
              <a:rPr lang="en-US" i="1" smtClean="0"/>
              <a:t>S</a:t>
            </a:r>
            <a:r>
              <a:rPr lang="en-US" baseline="-25000" smtClean="0"/>
              <a:t>1</a:t>
            </a:r>
            <a:r>
              <a:rPr lang="en-US" smtClean="0"/>
              <a:t> and </a:t>
            </a:r>
            <a:r>
              <a:rPr lang="en-US" i="1" smtClean="0"/>
              <a:t>S</a:t>
            </a:r>
            <a:r>
              <a:rPr lang="en-US" baseline="-25000" smtClean="0"/>
              <a:t>2</a:t>
            </a:r>
            <a:r>
              <a:rPr lang="en-US" smtClean="0"/>
              <a:t>, and whose result type is </a:t>
            </a:r>
            <a:r>
              <a:rPr lang="en-US" i="1" smtClean="0"/>
              <a:t>T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In most PLs, we view </a:t>
            </a:r>
            <a:r>
              <a:rPr lang="en-US" i="1" smtClean="0"/>
              <a:t>f</a:t>
            </a:r>
            <a:r>
              <a:rPr lang="en-US" smtClean="0"/>
              <a:t> as mapping a </a:t>
            </a:r>
            <a:r>
              <a:rPr lang="en-US" i="1" smtClean="0"/>
              <a:t>pair</a:t>
            </a:r>
            <a:r>
              <a:rPr lang="en-US" smtClean="0"/>
              <a:t> of arguments to a result:</a:t>
            </a:r>
          </a:p>
          <a:p>
            <a:pPr lvl="1" eaLnBrk="1" hangingPunct="1">
              <a:buFontTx/>
              <a:buNone/>
            </a:pPr>
            <a:r>
              <a:rPr lang="en-US" i="1" smtClean="0"/>
              <a:t>	f </a:t>
            </a:r>
            <a:r>
              <a:rPr lang="en-US" smtClean="0"/>
              <a:t>: (</a:t>
            </a:r>
            <a:r>
              <a:rPr lang="en-US" i="1" smtClean="0"/>
              <a:t>S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baseline="-25000" smtClean="0"/>
              <a:t>2</a:t>
            </a:r>
            <a:r>
              <a:rPr lang="en-US" smtClean="0"/>
              <a:t>)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</a:t>
            </a:r>
            <a:r>
              <a:rPr lang="en-US" i="1" smtClean="0"/>
              <a:t>T</a:t>
            </a:r>
            <a:endParaRPr lang="en-US" smtClean="0"/>
          </a:p>
          <a:p>
            <a:pPr eaLnBrk="1" hangingPunct="1"/>
            <a:r>
              <a:rPr lang="en-US" smtClean="0"/>
              <a:t>This can be generalized to </a:t>
            </a:r>
            <a:r>
              <a:rPr lang="en-US" i="1" smtClean="0"/>
              <a:t>n</a:t>
            </a:r>
            <a:r>
              <a:rPr lang="en-US" smtClean="0"/>
              <a:t>-ary functions:</a:t>
            </a:r>
          </a:p>
          <a:p>
            <a:pPr lvl="1" eaLnBrk="1" hangingPunct="1">
              <a:buFontTx/>
              <a:buNone/>
            </a:pPr>
            <a:r>
              <a:rPr lang="en-US" i="1" smtClean="0"/>
              <a:t>	f </a:t>
            </a:r>
            <a:r>
              <a:rPr lang="en-US" smtClean="0"/>
              <a:t>: (</a:t>
            </a:r>
            <a:r>
              <a:rPr lang="en-US" i="1" smtClean="0"/>
              <a:t>S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smtClean="0"/>
              <a:t> …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i="1" baseline="-25000" smtClean="0"/>
              <a:t>n</a:t>
            </a:r>
            <a:r>
              <a:rPr lang="en-US" smtClean="0"/>
              <a:t>)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</a:t>
            </a:r>
            <a:r>
              <a:rPr lang="en-US" i="1" smtClean="0"/>
              <a:t>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type</a:t>
            </a:r>
            <a:r>
              <a:rPr lang="en-US" dirty="0" smtClean="0"/>
              <a:t> is a set of values, equipped with operations that can be applied uniformly to all these values. E.g.:</a:t>
            </a:r>
          </a:p>
          <a:p>
            <a:pPr lvl="1" eaLnBrk="1" hangingPunct="1"/>
            <a:r>
              <a:rPr lang="en-US" dirty="0" smtClean="0"/>
              <a:t>The type BOOL has values {</a:t>
            </a:r>
            <a:r>
              <a:rPr lang="en-US" i="1" dirty="0" smtClean="0"/>
              <a:t>false</a:t>
            </a:r>
            <a:r>
              <a:rPr lang="en-US" dirty="0" smtClean="0"/>
              <a:t>, </a:t>
            </a:r>
            <a:r>
              <a:rPr lang="en-US" i="1" dirty="0" smtClean="0"/>
              <a:t>true</a:t>
            </a:r>
            <a:r>
              <a:rPr lang="en-US" dirty="0" smtClean="0"/>
              <a:t>} and is equipped with logical </a:t>
            </a:r>
            <a:r>
              <a:rPr lang="en-US" i="1" dirty="0" smtClean="0"/>
              <a:t>not</a:t>
            </a:r>
            <a:r>
              <a:rPr lang="en-US" dirty="0" smtClean="0"/>
              <a:t>, </a:t>
            </a:r>
            <a:r>
              <a:rPr lang="en-US" i="1" dirty="0" smtClean="0"/>
              <a:t>and</a:t>
            </a:r>
            <a:r>
              <a:rPr lang="en-US" dirty="0" smtClean="0"/>
              <a:t>, </a:t>
            </a:r>
            <a:r>
              <a:rPr lang="en-US" i="1" dirty="0" smtClean="0"/>
              <a:t>or</a:t>
            </a:r>
            <a:r>
              <a:rPr lang="en-US" dirty="0" smtClean="0"/>
              <a:t>.</a:t>
            </a:r>
            <a:endParaRPr lang="en-US" i="1" dirty="0" smtClean="0"/>
          </a:p>
          <a:p>
            <a:pPr eaLnBrk="1" hangingPunct="1"/>
            <a:r>
              <a:rPr lang="en-AU" dirty="0" smtClean="0"/>
              <a:t>The </a:t>
            </a:r>
            <a:r>
              <a:rPr lang="en-AU" b="1" dirty="0" smtClean="0"/>
              <a:t>cardinality</a:t>
            </a:r>
            <a:r>
              <a:rPr lang="en-AU" dirty="0" smtClean="0"/>
              <a:t> of a type </a:t>
            </a:r>
            <a:r>
              <a:rPr lang="en-AU" i="1" dirty="0" smtClean="0"/>
              <a:t>T</a:t>
            </a:r>
            <a:r>
              <a:rPr lang="en-AU" dirty="0" smtClean="0"/>
              <a:t>, written #</a:t>
            </a:r>
            <a:r>
              <a:rPr lang="en-AU" i="1" dirty="0" smtClean="0"/>
              <a:t>T</a:t>
            </a:r>
            <a:r>
              <a:rPr lang="en-AU" dirty="0" smtClean="0"/>
              <a:t>, is the number of values of type </a:t>
            </a:r>
            <a:r>
              <a:rPr lang="en-AU" i="1" dirty="0" smtClean="0"/>
              <a:t>T</a:t>
            </a:r>
            <a:r>
              <a:rPr lang="en-AU" dirty="0" smtClean="0"/>
              <a:t>. E.g.: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#BOOL  =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binary function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Declaration of a function: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074738" algn="l"/>
                <a:tab pos="143351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String rep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char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c)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String s = 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malloc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((n+1) *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sizeof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char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for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= 0;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&lt; n;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++)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s[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] = c;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s[n] = NUL;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s;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This function’s type is: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/>
              <a:t>	(INT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dirty="0" smtClean="0"/>
              <a:t> CHAR) </a:t>
            </a:r>
            <a:r>
              <a:rPr lang="en-US" dirty="0" smtClean="0">
                <a:latin typeface="Symbol" pitchFamily="18" charset="2"/>
              </a:rPr>
              <a:t>®</a:t>
            </a:r>
            <a:r>
              <a:rPr lang="en-US" dirty="0" smtClean="0"/>
              <a:t> STRING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In a call, the function is applied to a pair: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rep (6,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!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')</a:t>
            </a:r>
          </a:p>
        </p:txBody>
      </p:sp>
      <p:sp>
        <p:nvSpPr>
          <p:cNvPr id="467972" name="AutoShape 4"/>
          <p:cNvSpPr>
            <a:spLocks/>
          </p:cNvSpPr>
          <p:nvPr/>
        </p:nvSpPr>
        <p:spPr bwMode="auto">
          <a:xfrm>
            <a:off x="6696074" y="6057291"/>
            <a:ext cx="1980381" cy="251433"/>
          </a:xfrm>
          <a:prstGeom prst="callout1">
            <a:avLst>
              <a:gd name="adj1" fmla="val 45282"/>
              <a:gd name="adj2" fmla="val -4148"/>
              <a:gd name="adj3" fmla="val 48426"/>
              <a:gd name="adj4" fmla="val -11741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sz="2000" i="0" dirty="0">
                <a:solidFill>
                  <a:schemeClr val="bg2"/>
                </a:solidFill>
              </a:rPr>
              <a:t>yields</a:t>
            </a:r>
            <a:r>
              <a:rPr lang="en-AU" i="0" dirty="0">
                <a:solidFill>
                  <a:schemeClr val="bg2"/>
                </a:solidFill>
              </a:rPr>
              <a:t> </a:t>
            </a:r>
            <a:r>
              <a:rPr lang="en-AU" i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AU" i="0" dirty="0">
                <a:solidFill>
                  <a:srgbClr val="006600"/>
                </a:solidFill>
                <a:latin typeface="Courier New" pitchFamily="49" charset="0"/>
              </a:rPr>
              <a:t>!!!!!!</a:t>
            </a:r>
            <a:r>
              <a:rPr lang="en-AU" i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Recursive types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435100" algn="l"/>
              </a:tabLst>
            </a:pPr>
            <a:r>
              <a:rPr lang="en-US" dirty="0" smtClean="0"/>
              <a:t>A </a:t>
            </a:r>
            <a:r>
              <a:rPr lang="en-US" b="1" dirty="0" smtClean="0"/>
              <a:t>recursive type</a:t>
            </a:r>
            <a:r>
              <a:rPr lang="en-US" dirty="0" smtClean="0"/>
              <a:t> is one defined in terms of itself.</a:t>
            </a:r>
          </a:p>
          <a:p>
            <a:pPr eaLnBrk="1" hangingPunct="1">
              <a:tabLst>
                <a:tab pos="1435100" algn="l"/>
              </a:tabLst>
            </a:pPr>
            <a:r>
              <a:rPr lang="en-GB" dirty="0" smtClean="0"/>
              <a:t>A recursive type is a disjoint-union type in which:</a:t>
            </a:r>
          </a:p>
          <a:p>
            <a:pPr lvl="1" eaLnBrk="1" hangingPunct="1">
              <a:tabLst>
                <a:tab pos="1435100" algn="l"/>
              </a:tabLst>
            </a:pPr>
            <a:r>
              <a:rPr lang="en-GB" dirty="0" smtClean="0"/>
              <a:t>at least one variant is recursive</a:t>
            </a:r>
          </a:p>
          <a:p>
            <a:pPr lvl="1" eaLnBrk="1" hangingPunct="1">
              <a:tabLst>
                <a:tab pos="1435100" algn="l"/>
              </a:tabLst>
            </a:pPr>
            <a:r>
              <a:rPr lang="en-GB" dirty="0" smtClean="0"/>
              <a:t>at least one variant is non-recursive.</a:t>
            </a:r>
            <a:endParaRPr lang="en-AU" dirty="0" smtClean="0"/>
          </a:p>
          <a:p>
            <a:pPr eaLnBrk="1" hangingPunct="1">
              <a:tabLst>
                <a:tab pos="1435100" algn="l"/>
              </a:tabLst>
            </a:pPr>
            <a:r>
              <a:rPr lang="en-AU" dirty="0" smtClean="0"/>
              <a:t>Some recursive types in mathematical notation:</a:t>
            </a:r>
          </a:p>
          <a:p>
            <a:pPr lvl="1" eaLnBrk="1" hangingPunct="1">
              <a:buFontTx/>
              <a:buNone/>
              <a:tabLst>
                <a:tab pos="1619250" algn="l"/>
                <a:tab pos="1976438" algn="l"/>
              </a:tabLst>
            </a:pPr>
            <a:r>
              <a:rPr lang="en-GB" dirty="0" smtClean="0"/>
              <a:t>	LIST	=	VOID + (VALUE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dirty="0" smtClean="0"/>
              <a:t> </a:t>
            </a:r>
            <a:r>
              <a:rPr lang="en-GB" dirty="0" smtClean="0"/>
              <a:t>LIST)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619250" algn="l"/>
                <a:tab pos="1976438" algn="l"/>
              </a:tabLst>
            </a:pPr>
            <a:r>
              <a:rPr lang="en-GB" dirty="0" smtClean="0"/>
              <a:t>	TREE	=	VOID + (VALUE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dirty="0" smtClean="0"/>
              <a:t> </a:t>
            </a:r>
            <a:r>
              <a:rPr lang="en-GB" dirty="0" smtClean="0"/>
              <a:t>TREE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dirty="0" smtClean="0"/>
              <a:t> </a:t>
            </a:r>
            <a:r>
              <a:rPr lang="en-GB" dirty="0" smtClean="0"/>
              <a:t>TREE)</a:t>
            </a:r>
            <a:endParaRPr lang="en-US" dirty="0" smtClean="0"/>
          </a:p>
          <a:p>
            <a:pPr eaLnBrk="1" hangingPunct="1">
              <a:tabLst>
                <a:tab pos="1435100" algn="l"/>
              </a:tabLst>
            </a:pPr>
            <a:r>
              <a:rPr lang="en-AU" dirty="0" smtClean="0"/>
              <a:t>Cardinality of a recursive type </a:t>
            </a:r>
            <a:r>
              <a:rPr lang="en-AU" i="1" dirty="0" smtClean="0"/>
              <a:t>T</a:t>
            </a:r>
            <a:r>
              <a:rPr lang="en-AU" dirty="0" smtClean="0"/>
              <a:t>:</a:t>
            </a:r>
          </a:p>
          <a:p>
            <a:pPr lvl="1" eaLnBrk="1" hangingPunct="1">
              <a:buFontTx/>
              <a:buNone/>
              <a:tabLst>
                <a:tab pos="1435100" algn="l"/>
              </a:tabLst>
            </a:pPr>
            <a:r>
              <a:rPr lang="en-GB" dirty="0" smtClean="0"/>
              <a:t>	#</a:t>
            </a:r>
            <a:r>
              <a:rPr lang="en-GB" i="1" dirty="0" smtClean="0"/>
              <a:t>T</a:t>
            </a:r>
            <a:r>
              <a:rPr lang="en-GB" dirty="0" smtClean="0"/>
              <a:t>  =  </a:t>
            </a:r>
            <a:r>
              <a:rPr lang="en-GB" dirty="0" smtClean="0">
                <a:cs typeface="Arial" charset="0"/>
                <a:sym typeface="Symbol" pitchFamily="18" charset="2"/>
              </a:rPr>
              <a:t>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Lists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519238" algn="l"/>
              </a:tabLst>
            </a:pPr>
            <a:r>
              <a:rPr lang="en-US" dirty="0" smtClean="0"/>
              <a:t>A </a:t>
            </a:r>
            <a:r>
              <a:rPr lang="en-US" b="1" dirty="0" smtClean="0"/>
              <a:t>list</a:t>
            </a:r>
            <a:r>
              <a:rPr lang="en-US" dirty="0" smtClean="0"/>
              <a:t> is a sequence of 0 or more component values.</a:t>
            </a:r>
          </a:p>
          <a:p>
            <a:pPr eaLnBrk="1" hangingPunct="1">
              <a:tabLst>
                <a:tab pos="1519238" algn="l"/>
              </a:tabLst>
            </a:pPr>
            <a:r>
              <a:rPr lang="en-US" dirty="0" smtClean="0"/>
              <a:t>A list is either:</a:t>
            </a:r>
          </a:p>
          <a:p>
            <a:pPr lvl="1" eaLnBrk="1" hangingPunct="1">
              <a:tabLst>
                <a:tab pos="1519238" algn="l"/>
              </a:tabLst>
            </a:pPr>
            <a:r>
              <a:rPr lang="en-GB" i="1" dirty="0" smtClean="0"/>
              <a:t>empty</a:t>
            </a:r>
            <a:r>
              <a:rPr lang="en-GB" dirty="0" smtClean="0"/>
              <a:t>, or</a:t>
            </a:r>
          </a:p>
          <a:p>
            <a:pPr lvl="1" eaLnBrk="1" hangingPunct="1">
              <a:tabLst>
                <a:tab pos="1519238" algn="l"/>
              </a:tabLst>
            </a:pPr>
            <a:r>
              <a:rPr lang="en-GB" i="1" dirty="0" smtClean="0"/>
              <a:t>non-empty</a:t>
            </a:r>
            <a:r>
              <a:rPr lang="en-GB" dirty="0" smtClean="0"/>
              <a:t>, in which case it </a:t>
            </a:r>
            <a:r>
              <a:rPr lang="en-US" dirty="0" smtClean="0"/>
              <a:t>consists of a </a:t>
            </a:r>
            <a:r>
              <a:rPr lang="en-US" b="1" dirty="0" smtClean="0"/>
              <a:t>head</a:t>
            </a:r>
            <a:r>
              <a:rPr lang="en-US" dirty="0" smtClean="0"/>
              <a:t> (its first component) and a </a:t>
            </a:r>
            <a:r>
              <a:rPr lang="en-US" b="1" dirty="0" smtClean="0"/>
              <a:t>tail</a:t>
            </a:r>
            <a:r>
              <a:rPr lang="en-US" dirty="0" smtClean="0"/>
              <a:t> (a list consisting of all but its first component).</a:t>
            </a:r>
          </a:p>
          <a:p>
            <a:pPr eaLnBrk="1" hangingPunct="1">
              <a:tabLst>
                <a:tab pos="1519238" algn="l"/>
              </a:tabLst>
            </a:pPr>
            <a:r>
              <a:rPr lang="en-US" dirty="0" smtClean="0"/>
              <a:t>This leads immediately to the recursive definition:</a:t>
            </a:r>
          </a:p>
          <a:p>
            <a:pPr lvl="1" eaLnBrk="1" hangingPunct="1">
              <a:buFontTx/>
              <a:buNone/>
              <a:tabLst>
                <a:tab pos="1433513" algn="r"/>
                <a:tab pos="1619250" algn="ctr"/>
                <a:tab pos="1792288" algn="l"/>
              </a:tabLst>
            </a:pPr>
            <a:r>
              <a:rPr lang="en-GB" dirty="0" smtClean="0"/>
              <a:t>		LIST	=	</a:t>
            </a:r>
            <a:r>
              <a:rPr lang="en-GB" i="1" dirty="0" smtClean="0"/>
              <a:t>empty</a:t>
            </a:r>
            <a:r>
              <a:rPr lang="en-GB" dirty="0" smtClean="0"/>
              <a:t> VOID</a:t>
            </a:r>
            <a:br>
              <a:rPr lang="en-GB" dirty="0" smtClean="0"/>
            </a:br>
            <a:r>
              <a:rPr lang="en-GB" dirty="0" smtClean="0"/>
              <a:t>			+ </a:t>
            </a:r>
            <a:r>
              <a:rPr lang="en-GB" i="1" dirty="0" smtClean="0"/>
              <a:t>nonempty</a:t>
            </a:r>
            <a:r>
              <a:rPr lang="en-GB" dirty="0" smtClean="0"/>
              <a:t> (VALUE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</a:t>
            </a:r>
            <a:r>
              <a:rPr lang="en-US" dirty="0" smtClean="0"/>
              <a:t> </a:t>
            </a:r>
            <a:r>
              <a:rPr lang="en-GB" dirty="0" smtClean="0"/>
              <a:t>LIST)</a:t>
            </a:r>
            <a:endParaRPr lang="en-US" dirty="0" smtClean="0"/>
          </a:p>
        </p:txBody>
      </p:sp>
      <p:sp>
        <p:nvSpPr>
          <p:cNvPr id="457734" name="AutoShape 6"/>
          <p:cNvSpPr>
            <a:spLocks/>
          </p:cNvSpPr>
          <p:nvPr/>
        </p:nvSpPr>
        <p:spPr bwMode="auto">
          <a:xfrm>
            <a:off x="5868144" y="5913438"/>
            <a:ext cx="611188" cy="287337"/>
          </a:xfrm>
          <a:prstGeom prst="callout1">
            <a:avLst>
              <a:gd name="adj1" fmla="val 26877"/>
              <a:gd name="adj2" fmla="val -10446"/>
              <a:gd name="adj3" fmla="val -26519"/>
              <a:gd name="adj4" fmla="val -5090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/>
            <a:r>
              <a:rPr lang="en-AU" sz="2000" i="0" dirty="0">
                <a:solidFill>
                  <a:schemeClr val="bg2"/>
                </a:solidFill>
              </a:rPr>
              <a:t>head</a:t>
            </a:r>
            <a:endParaRPr lang="en-AU" sz="2000" i="0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7735" name="AutoShape 7"/>
          <p:cNvSpPr>
            <a:spLocks/>
          </p:cNvSpPr>
          <p:nvPr/>
        </p:nvSpPr>
        <p:spPr bwMode="auto">
          <a:xfrm>
            <a:off x="6696819" y="5913438"/>
            <a:ext cx="611188" cy="287337"/>
          </a:xfrm>
          <a:prstGeom prst="callout1">
            <a:avLst>
              <a:gd name="adj1" fmla="val 22576"/>
              <a:gd name="adj2" fmla="val -12468"/>
              <a:gd name="adj3" fmla="val -26519"/>
              <a:gd name="adj4" fmla="val -5090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/>
            <a:r>
              <a:rPr lang="en-AU" sz="2000" i="0">
                <a:solidFill>
                  <a:schemeClr val="bg2"/>
                </a:solidFill>
              </a:rPr>
              <a:t>tail</a:t>
            </a:r>
            <a:endParaRPr lang="en-AU" sz="2000" i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4" grpId="0" animBg="1"/>
      <p:bldP spid="4577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lists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Class declaration for integer-lists: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IntList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{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head;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IntList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tail;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The non-recursive variant is the built-in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null</a:t>
            </a:r>
            <a:r>
              <a:rPr lang="en-US" dirty="0" smtClean="0"/>
              <a:t>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Strings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string</a:t>
            </a:r>
            <a:r>
              <a:rPr lang="en-US" dirty="0" smtClean="0"/>
              <a:t> is a sequence of 0 or more characters.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Python treats strings as </a:t>
            </a:r>
            <a:r>
              <a:rPr lang="en-US" i="1" dirty="0" smtClean="0"/>
              <a:t>primitive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Haskell treats strings as </a:t>
            </a:r>
            <a:r>
              <a:rPr lang="en-US" i="1" dirty="0" smtClean="0"/>
              <a:t>lists of characters</a:t>
            </a:r>
            <a:r>
              <a:rPr lang="en-US" dirty="0" smtClean="0"/>
              <a:t>. So strings are equipped with general list operations (head selection, tail selection, concatenation, …).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 treats strings as </a:t>
            </a:r>
            <a:r>
              <a:rPr lang="en-US" i="1" dirty="0" smtClean="0"/>
              <a:t>arrays of characters</a:t>
            </a:r>
            <a:r>
              <a:rPr lang="en-US" dirty="0" smtClean="0"/>
              <a:t>. So strings are equipped with general array operations (indexing, …).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 treats strings as </a:t>
            </a:r>
            <a:r>
              <a:rPr lang="en-US" i="1" dirty="0" smtClean="0"/>
              <a:t>objects</a:t>
            </a:r>
            <a:r>
              <a:rPr lang="en-US" dirty="0" smtClean="0"/>
              <a:t>, of class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String</a:t>
            </a:r>
            <a:r>
              <a:rPr lang="en-US" dirty="0" smtClean="0"/>
              <a:t>. So strings are equipped with the methods of that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 systems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type error</a:t>
            </a:r>
            <a:r>
              <a:rPr lang="en-US" dirty="0" smtClean="0"/>
              <a:t> occurs if a program performs a meaningless </a:t>
            </a:r>
            <a:r>
              <a:rPr lang="en-US" dirty="0" smtClean="0"/>
              <a:t>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such </a:t>
            </a:r>
            <a:r>
              <a:rPr lang="en-US" dirty="0" smtClean="0"/>
              <a:t>as adding a string to a </a:t>
            </a:r>
            <a:r>
              <a:rPr lang="en-US" dirty="0" err="1" smtClean="0"/>
              <a:t>boolean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PL’s </a:t>
            </a:r>
            <a:r>
              <a:rPr lang="en-US" b="1" dirty="0" smtClean="0"/>
              <a:t>type system</a:t>
            </a:r>
            <a:r>
              <a:rPr lang="en-US" dirty="0" smtClean="0"/>
              <a:t> groups values into types: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to enable programmers to describe data effectively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to help prevent type errors.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Possession of a type system distinguishes high-level PLs from low-level languages: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 assembly/machine languages, the only “types” are bytes and words, so meaningless operations cannot be prevented.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 checking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Before any operation is performed, its operands must be </a:t>
            </a:r>
            <a:r>
              <a:rPr lang="en-US" b="1" dirty="0" smtClean="0"/>
              <a:t>type-checked</a:t>
            </a:r>
            <a:r>
              <a:rPr lang="en-US" dirty="0" smtClean="0"/>
              <a:t> to prevent a type error. E.g.:</a:t>
            </a:r>
          </a:p>
          <a:p>
            <a:pPr lvl="1" eaLnBrk="1" hangingPunct="1"/>
            <a:r>
              <a:rPr lang="en-US" dirty="0" smtClean="0"/>
              <a:t>In a </a:t>
            </a:r>
            <a:r>
              <a:rPr lang="en-US" i="1" dirty="0" smtClean="0"/>
              <a:t>not</a:t>
            </a:r>
            <a:r>
              <a:rPr lang="en-US" dirty="0" smtClean="0"/>
              <a:t> operation, must check that the operand is a </a:t>
            </a:r>
            <a:r>
              <a:rPr lang="en-US" dirty="0" err="1" smtClean="0"/>
              <a:t>boolean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In </a:t>
            </a:r>
            <a:r>
              <a:rPr lang="en-US" dirty="0" smtClean="0"/>
              <a:t>an </a:t>
            </a:r>
            <a:r>
              <a:rPr lang="en-US" i="1" dirty="0" smtClean="0"/>
              <a:t>add</a:t>
            </a:r>
            <a:r>
              <a:rPr lang="en-US" dirty="0" smtClean="0"/>
              <a:t> operation</a:t>
            </a:r>
            <a:r>
              <a:rPr lang="en-US" dirty="0" smtClean="0"/>
              <a:t>, must check that both operands are </a:t>
            </a:r>
            <a:r>
              <a:rPr lang="en-US" dirty="0" smtClean="0"/>
              <a:t>numbers.</a:t>
            </a:r>
            <a:endParaRPr lang="en-US" dirty="0" smtClean="0"/>
          </a:p>
          <a:p>
            <a:pPr lvl="1" eaLnBrk="1" hangingPunct="1"/>
            <a:r>
              <a:rPr lang="en-US" dirty="0" smtClean="0"/>
              <a:t>In an indexing operation, must check that </a:t>
            </a:r>
            <a:r>
              <a:rPr lang="en-US" dirty="0" smtClean="0"/>
              <a:t>(a) the </a:t>
            </a:r>
            <a:r>
              <a:rPr lang="en-US" dirty="0" smtClean="0"/>
              <a:t>left operand is an array, and </a:t>
            </a:r>
            <a:r>
              <a:rPr lang="en-US" dirty="0" smtClean="0"/>
              <a:t>(b) the </a:t>
            </a:r>
            <a:r>
              <a:rPr lang="en-US" dirty="0" smtClean="0"/>
              <a:t>right operand is </a:t>
            </a:r>
            <a:r>
              <a:rPr lang="en-US" dirty="0" smtClean="0"/>
              <a:t>an integer.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Static typing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a </a:t>
            </a:r>
            <a:r>
              <a:rPr lang="en-US" b="1" dirty="0" smtClean="0"/>
              <a:t>statically typed</a:t>
            </a:r>
            <a:r>
              <a:rPr lang="en-US" dirty="0" smtClean="0"/>
              <a:t> PL:</a:t>
            </a:r>
          </a:p>
          <a:p>
            <a:pPr lvl="1" eaLnBrk="1" hangingPunct="1"/>
            <a:r>
              <a:rPr lang="en-US" dirty="0"/>
              <a:t>every variable </a:t>
            </a:r>
            <a:r>
              <a:rPr lang="en-US" dirty="0" smtClean="0"/>
              <a:t>has </a:t>
            </a:r>
            <a:r>
              <a:rPr lang="en-US" dirty="0"/>
              <a:t>a fixed type</a:t>
            </a:r>
            <a:br>
              <a:rPr lang="en-US" dirty="0"/>
            </a:br>
            <a:r>
              <a:rPr lang="en-US" dirty="0" smtClean="0"/>
              <a:t>(usually declared </a:t>
            </a:r>
            <a:r>
              <a:rPr lang="en-US" dirty="0"/>
              <a:t>by the </a:t>
            </a:r>
            <a:r>
              <a:rPr lang="en-US" dirty="0" smtClean="0"/>
              <a:t>programmer)</a:t>
            </a:r>
            <a:endParaRPr lang="en-US" dirty="0"/>
          </a:p>
          <a:p>
            <a:pPr lvl="1" eaLnBrk="1" hangingPunct="1"/>
            <a:r>
              <a:rPr lang="en-US" dirty="0" smtClean="0"/>
              <a:t>every expression </a:t>
            </a:r>
            <a:r>
              <a:rPr lang="en-US" dirty="0" smtClean="0"/>
              <a:t>has a fixed type</a:t>
            </a:r>
            <a:br>
              <a:rPr lang="en-US" dirty="0" smtClean="0"/>
            </a:br>
            <a:r>
              <a:rPr lang="en-US" dirty="0" smtClean="0"/>
              <a:t>(usually </a:t>
            </a:r>
            <a:r>
              <a:rPr lang="en-US" dirty="0" smtClean="0"/>
              <a:t>inferred by the compiler)</a:t>
            </a:r>
          </a:p>
          <a:p>
            <a:pPr lvl="1" eaLnBrk="1" hangingPunct="1"/>
            <a:r>
              <a:rPr lang="en-US" dirty="0" smtClean="0"/>
              <a:t>all operands are type-checked at </a:t>
            </a:r>
            <a:r>
              <a:rPr lang="en-US" i="1" dirty="0" smtClean="0"/>
              <a:t>compile-time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Nearly all PLs (including Pascal, Ada, C, Java, Haskell) are statically typed.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Dynamic typing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a </a:t>
            </a:r>
            <a:r>
              <a:rPr lang="en-US" b="1" dirty="0" smtClean="0"/>
              <a:t>dynamically typed</a:t>
            </a:r>
            <a:r>
              <a:rPr lang="en-US" dirty="0" smtClean="0"/>
              <a:t> PL:</a:t>
            </a:r>
          </a:p>
          <a:p>
            <a:pPr lvl="1" eaLnBrk="1" hangingPunct="1"/>
            <a:r>
              <a:rPr lang="en-US" dirty="0" smtClean="0"/>
              <a:t>only values </a:t>
            </a:r>
            <a:r>
              <a:rPr lang="en-US" dirty="0" smtClean="0"/>
              <a:t>has </a:t>
            </a:r>
            <a:r>
              <a:rPr lang="en-US" dirty="0" smtClean="0"/>
              <a:t>fixed types</a:t>
            </a:r>
          </a:p>
          <a:p>
            <a:pPr lvl="1" eaLnBrk="1" hangingPunct="1"/>
            <a:r>
              <a:rPr lang="en-US" dirty="0"/>
              <a:t>variables </a:t>
            </a:r>
            <a:r>
              <a:rPr lang="en-US" dirty="0" smtClean="0"/>
              <a:t>do </a:t>
            </a:r>
            <a:r>
              <a:rPr lang="en-US" dirty="0"/>
              <a:t>not have fixed types</a:t>
            </a:r>
          </a:p>
          <a:p>
            <a:pPr lvl="1" eaLnBrk="1" hangingPunct="1"/>
            <a:r>
              <a:rPr lang="en-US" dirty="0" smtClean="0"/>
              <a:t>expressions </a:t>
            </a:r>
            <a:r>
              <a:rPr lang="en-US" dirty="0" smtClean="0"/>
              <a:t>do </a:t>
            </a:r>
            <a:r>
              <a:rPr lang="en-US" dirty="0" smtClean="0"/>
              <a:t>not have fixed types</a:t>
            </a:r>
            <a:endParaRPr lang="en-US" dirty="0" smtClean="0"/>
          </a:p>
          <a:p>
            <a:pPr lvl="1" eaLnBrk="1" hangingPunct="1"/>
            <a:r>
              <a:rPr lang="en-US" dirty="0" smtClean="0"/>
              <a:t>operands must be type-checked when they are computed at </a:t>
            </a:r>
            <a:r>
              <a:rPr lang="en-US" i="1" dirty="0" smtClean="0"/>
              <a:t>run-time</a:t>
            </a:r>
            <a:r>
              <a:rPr lang="en-US" dirty="0" smtClean="0"/>
              <a:t>.</a:t>
            </a:r>
            <a:endParaRPr lang="en-AU" dirty="0" smtClean="0"/>
          </a:p>
          <a:p>
            <a:pPr eaLnBrk="1" hangingPunct="1"/>
            <a:r>
              <a:rPr lang="en-AU" dirty="0" smtClean="0"/>
              <a:t>A few PLs (</a:t>
            </a:r>
            <a:r>
              <a:rPr lang="en-US" dirty="0" smtClean="0"/>
              <a:t>Smalltalk, Lisp, Prolog) </a:t>
            </a:r>
            <a:r>
              <a:rPr lang="en-AU" dirty="0" smtClean="0"/>
              <a:t>and most scripting languages (</a:t>
            </a:r>
            <a:r>
              <a:rPr lang="en-US" dirty="0" smtClean="0"/>
              <a:t>Perl, Python)</a:t>
            </a:r>
            <a:r>
              <a:rPr lang="en-AU" dirty="0" smtClean="0"/>
              <a:t> are dynamically typed.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static typing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Java function definition: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static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boolean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even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(n%2 == 0);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59225" y="2565400"/>
            <a:ext cx="5040313" cy="1403350"/>
            <a:chOff x="3959932" y="2565090"/>
            <a:chExt cx="5039655" cy="1403288"/>
          </a:xfrm>
        </p:grpSpPr>
        <p:sp>
          <p:nvSpPr>
            <p:cNvPr id="40970" name="AutoShape 4"/>
            <p:cNvSpPr>
              <a:spLocks/>
            </p:cNvSpPr>
            <p:nvPr/>
          </p:nvSpPr>
          <p:spPr bwMode="auto">
            <a:xfrm>
              <a:off x="5975399" y="2780928"/>
              <a:ext cx="3024188" cy="1187450"/>
            </a:xfrm>
            <a:prstGeom prst="callout1">
              <a:avLst>
                <a:gd name="adj1" fmla="val 9625"/>
                <a:gd name="adj2" fmla="val -2519"/>
                <a:gd name="adj3" fmla="val 7005"/>
                <a:gd name="adj4" fmla="val -16255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The compiler doesn’t know </a:t>
              </a:r>
              <a:r>
                <a:rPr lang="en-US" i="0" dirty="0" err="1">
                  <a:solidFill>
                    <a:srgbClr val="006600"/>
                  </a:solidFill>
                  <a:latin typeface="Courier New" pitchFamily="49" charset="0"/>
                </a:rPr>
                <a:t>n</a:t>
              </a:r>
              <a:r>
                <a:rPr lang="en-US" i="0" dirty="0" err="1">
                  <a:solidFill>
                    <a:schemeClr val="bg2"/>
                  </a:solidFill>
                </a:rPr>
                <a:t>’s</a:t>
              </a:r>
              <a:r>
                <a:rPr lang="en-US" i="0" dirty="0">
                  <a:solidFill>
                    <a:schemeClr val="bg2"/>
                  </a:solidFill>
                </a:rPr>
                <a:t> value, but does know that </a:t>
              </a:r>
              <a:r>
                <a:rPr lang="en-US" i="0" dirty="0" err="1">
                  <a:solidFill>
                    <a:srgbClr val="006600"/>
                  </a:solidFill>
                  <a:latin typeface="Courier New" pitchFamily="49" charset="0"/>
                </a:rPr>
                <a:t>n</a:t>
              </a:r>
              <a:r>
                <a:rPr lang="en-US" i="0" dirty="0" err="1">
                  <a:solidFill>
                    <a:schemeClr val="bg2"/>
                  </a:solidFill>
                </a:rPr>
                <a:t>’s</a:t>
              </a:r>
              <a:r>
                <a:rPr lang="en-US" i="0" dirty="0">
                  <a:solidFill>
                    <a:schemeClr val="bg2"/>
                  </a:solidFill>
                </a:rPr>
                <a:t> type is </a:t>
              </a:r>
              <a:r>
                <a:rPr lang="en-US" i="0" dirty="0" smtClean="0">
                  <a:solidFill>
                    <a:schemeClr val="bg2"/>
                  </a:solidFill>
                </a:rPr>
                <a:t>INT; </a:t>
              </a:r>
              <a:r>
                <a:rPr lang="en-US" i="0" dirty="0">
                  <a:solidFill>
                    <a:schemeClr val="bg2"/>
                  </a:solidFill>
                </a:rPr>
                <a:t>so it can infer that this expression’s type is </a:t>
              </a:r>
              <a:r>
                <a:rPr lang="en-US" i="0" dirty="0" smtClean="0">
                  <a:solidFill>
                    <a:schemeClr val="bg2"/>
                  </a:solidFill>
                </a:rPr>
                <a:t>BOOL.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40971" name="AutoShape 6"/>
            <p:cNvSpPr>
              <a:spLocks noChangeArrowheads="1"/>
            </p:cNvSpPr>
            <p:nvPr/>
          </p:nvSpPr>
          <p:spPr bwMode="auto">
            <a:xfrm>
              <a:off x="3959932" y="2565090"/>
              <a:ext cx="1476164" cy="32385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27425" y="4059669"/>
            <a:ext cx="5436839" cy="1188000"/>
            <a:chOff x="3527884" y="4059136"/>
            <a:chExt cx="5435754" cy="1187999"/>
          </a:xfrm>
        </p:grpSpPr>
        <p:sp>
          <p:nvSpPr>
            <p:cNvPr id="40968" name="AutoShape 5"/>
            <p:cNvSpPr>
              <a:spLocks/>
            </p:cNvSpPr>
            <p:nvPr/>
          </p:nvSpPr>
          <p:spPr bwMode="auto">
            <a:xfrm>
              <a:off x="5148400" y="4059136"/>
              <a:ext cx="3815238" cy="1187999"/>
            </a:xfrm>
            <a:prstGeom prst="callout1">
              <a:avLst>
                <a:gd name="adj1" fmla="val 9338"/>
                <a:gd name="adj2" fmla="val -2519"/>
                <a:gd name="adj3" fmla="val 23375"/>
                <a:gd name="adj4" fmla="val -3015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The compiler doesn’t know </a:t>
              </a:r>
              <a:r>
                <a:rPr lang="en-US" i="0" dirty="0">
                  <a:solidFill>
                    <a:srgbClr val="006600"/>
                  </a:solidFill>
                  <a:latin typeface="Courier New" pitchFamily="49" charset="0"/>
                </a:rPr>
                <a:t>p</a:t>
              </a:r>
              <a:r>
                <a:rPr lang="en-US" i="0" dirty="0">
                  <a:solidFill>
                    <a:schemeClr val="bg2"/>
                  </a:solidFill>
                </a:rPr>
                <a:t>’s value, but does know that </a:t>
              </a:r>
              <a:r>
                <a:rPr lang="en-US" i="0" dirty="0">
                  <a:solidFill>
                    <a:srgbClr val="006600"/>
                  </a:solidFill>
                  <a:latin typeface="Courier New" pitchFamily="49" charset="0"/>
                </a:rPr>
                <a:t>p</a:t>
              </a:r>
              <a:r>
                <a:rPr lang="en-US" i="0" dirty="0">
                  <a:solidFill>
                    <a:schemeClr val="bg2"/>
                  </a:solidFill>
                </a:rPr>
                <a:t>’s type is </a:t>
              </a:r>
              <a:r>
                <a:rPr lang="en-US" i="0" dirty="0" smtClean="0">
                  <a:solidFill>
                    <a:schemeClr val="bg2"/>
                  </a:solidFill>
                </a:rPr>
                <a:t>INT; </a:t>
              </a:r>
              <a:r>
                <a:rPr lang="en-US" i="0" dirty="0">
                  <a:solidFill>
                    <a:schemeClr val="bg2"/>
                  </a:solidFill>
                </a:rPr>
                <a:t>so it can infer that this expression’s type is </a:t>
              </a:r>
              <a:r>
                <a:rPr lang="en-US" i="0" dirty="0" smtClean="0">
                  <a:solidFill>
                    <a:schemeClr val="bg2"/>
                  </a:solidFill>
                </a:rPr>
                <a:t>INT</a:t>
              </a:r>
              <a:r>
                <a:rPr lang="en-US" i="0" dirty="0" smtClean="0">
                  <a:solidFill>
                    <a:schemeClr val="bg2"/>
                  </a:solidFill>
                </a:rPr>
                <a:t>. This is consistent with the type of </a:t>
              </a:r>
              <a:r>
                <a:rPr lang="en-US" i="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even</a:t>
              </a:r>
              <a:r>
                <a:rPr lang="en-US" i="0" dirty="0" smtClean="0">
                  <a:solidFill>
                    <a:schemeClr val="bg2"/>
                  </a:solidFill>
                </a:rPr>
                <a:t>’s parameter.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40969" name="AutoShape 7"/>
            <p:cNvSpPr>
              <a:spLocks noChangeArrowheads="1"/>
            </p:cNvSpPr>
            <p:nvPr/>
          </p:nvSpPr>
          <p:spPr bwMode="auto">
            <a:xfrm>
              <a:off x="3527884" y="4294188"/>
              <a:ext cx="468052" cy="358948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2554" name="Rectangle 10"/>
          <p:cNvSpPr>
            <a:spLocks noChangeArrowheads="1"/>
          </p:cNvSpPr>
          <p:nvPr/>
        </p:nvSpPr>
        <p:spPr bwMode="auto">
          <a:xfrm>
            <a:off x="1547813" y="3321050"/>
            <a:ext cx="72009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57300" algn="l"/>
                <a:tab pos="1790700" algn="l"/>
              </a:tabLst>
            </a:pPr>
            <a:r>
              <a:rPr lang="en-US" sz="2400" i="0" dirty="0"/>
              <a:t>Java function call:</a:t>
            </a:r>
          </a:p>
          <a:p>
            <a:pPr marL="742950" lvl="1" indent="-285750" algn="l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tabLst>
                <a:tab pos="1257300" algn="l"/>
                <a:tab pos="1790700" algn="l"/>
              </a:tabLst>
            </a:pP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i="0" dirty="0" err="1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 p;</a:t>
            </a:r>
            <a:br>
              <a:rPr lang="en-US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…</a:t>
            </a:r>
            <a:br>
              <a:rPr lang="en-US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i="0" dirty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</a:rPr>
              <a:t>even(p+1) </a:t>
            </a:r>
            <a:br>
              <a:rPr lang="en-US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b="1" i="0" dirty="0">
                <a:solidFill>
                  <a:srgbClr val="006600"/>
                </a:solidFill>
                <a:latin typeface="Courier New" pitchFamily="49" charset="0"/>
              </a:rPr>
              <a:t>then 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</a:rPr>
              <a:t>… </a:t>
            </a:r>
            <a:br>
              <a:rPr lang="en-US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b="1" i="0" dirty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</a:rPr>
              <a:t> …</a:t>
            </a:r>
            <a:endParaRPr lang="en-AU" sz="2000" i="0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492555" name="Rectangle 11"/>
          <p:cNvSpPr>
            <a:spLocks noChangeArrowheads="1"/>
          </p:cNvSpPr>
          <p:nvPr/>
        </p:nvSpPr>
        <p:spPr bwMode="auto">
          <a:xfrm>
            <a:off x="1547813" y="5300663"/>
            <a:ext cx="72009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57300" algn="l"/>
                <a:tab pos="1790700" algn="l"/>
              </a:tabLst>
            </a:pPr>
            <a:r>
              <a:rPr lang="en-US" sz="2400" i="0" dirty="0"/>
              <a:t>Even without knowing the values of variables, the Java compiler can guarantee that no type errors will occur at run-time.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54" grpId="0"/>
      <p:bldP spid="4925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Value </a:t>
            </a:r>
            <a:r>
              <a:rPr lang="en-US" b="1" i="1" dirty="0" smtClean="0"/>
              <a:t>v</a:t>
            </a:r>
            <a:r>
              <a:rPr lang="en-US" b="1" dirty="0" smtClean="0"/>
              <a:t> is of type </a:t>
            </a:r>
            <a:r>
              <a:rPr lang="en-US" b="1" i="1" dirty="0" smtClean="0"/>
              <a:t>T</a:t>
            </a:r>
            <a:r>
              <a:rPr lang="en-US" dirty="0" smtClean="0"/>
              <a:t> if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</a:t>
            </a:r>
            <a:r>
              <a:rPr lang="en-US" dirty="0" smtClean="0"/>
              <a:t> </a:t>
            </a:r>
            <a:r>
              <a:rPr lang="en-US" dirty="0" smtClean="0"/>
              <a:t>set of values of </a:t>
            </a:r>
            <a:r>
              <a:rPr lang="en-US" i="1" dirty="0" smtClean="0"/>
              <a:t>T</a:t>
            </a:r>
            <a:r>
              <a:rPr lang="en-US" dirty="0" smtClean="0"/>
              <a:t>. E.g.:</a:t>
            </a:r>
          </a:p>
          <a:p>
            <a:pPr lvl="1" eaLnBrk="1" hangingPunct="1"/>
            <a:r>
              <a:rPr lang="en-US" dirty="0"/>
              <a:t>the value </a:t>
            </a:r>
            <a:r>
              <a:rPr lang="en-US" i="1" dirty="0"/>
              <a:t>false</a:t>
            </a:r>
            <a:r>
              <a:rPr lang="en-US" dirty="0"/>
              <a:t> is of type </a:t>
            </a:r>
            <a:r>
              <a:rPr lang="en-US" dirty="0" smtClean="0"/>
              <a:t>BOOL</a:t>
            </a:r>
            <a:endParaRPr lang="en-US" dirty="0"/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/>
              <a:t>value </a:t>
            </a:r>
            <a:r>
              <a:rPr lang="en-US" dirty="0" smtClean="0"/>
              <a:t>13 is </a:t>
            </a:r>
            <a:r>
              <a:rPr lang="en-US" dirty="0" smtClean="0"/>
              <a:t>of type </a:t>
            </a:r>
            <a:r>
              <a:rPr lang="en-US" dirty="0" smtClean="0"/>
              <a:t>INT.</a:t>
            </a:r>
            <a:endParaRPr lang="en-US" dirty="0" smtClean="0"/>
          </a:p>
          <a:p>
            <a:pPr eaLnBrk="1" hangingPunct="1"/>
            <a:r>
              <a:rPr lang="en-US" b="1" dirty="0" smtClean="0"/>
              <a:t>Expression </a:t>
            </a:r>
            <a:r>
              <a:rPr lang="en-US" b="1" i="1" dirty="0" smtClean="0"/>
              <a:t>E</a:t>
            </a:r>
            <a:r>
              <a:rPr lang="en-US" b="1" dirty="0" smtClean="0"/>
              <a:t> is of type </a:t>
            </a:r>
            <a:r>
              <a:rPr lang="en-US" b="1" i="1" dirty="0" smtClean="0"/>
              <a:t>T</a:t>
            </a:r>
            <a:r>
              <a:rPr lang="en-US" dirty="0" smtClean="0"/>
              <a:t> </a:t>
            </a:r>
            <a:r>
              <a:rPr lang="en-US" dirty="0"/>
              <a:t>if, when </a:t>
            </a:r>
            <a:r>
              <a:rPr lang="en-US" dirty="0" smtClean="0"/>
              <a:t>evaluation of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/>
              <a:t>terminates </a:t>
            </a:r>
            <a:r>
              <a:rPr lang="en-US" dirty="0" smtClean="0"/>
              <a:t>normally, </a:t>
            </a:r>
            <a:r>
              <a:rPr lang="en-US" dirty="0" smtClean="0"/>
              <a:t>it is </a:t>
            </a:r>
            <a:r>
              <a:rPr lang="en-US" dirty="0" smtClean="0"/>
              <a:t>guaranteed to yield a value </a:t>
            </a:r>
            <a:r>
              <a:rPr lang="en-US" dirty="0" smtClean="0"/>
              <a:t>of type </a:t>
            </a:r>
            <a:r>
              <a:rPr lang="en-US" i="1" dirty="0" smtClean="0"/>
              <a:t>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(assuming </a:t>
            </a:r>
            <a:r>
              <a:rPr lang="en-US" dirty="0" smtClean="0"/>
              <a:t>that variable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dirty="0"/>
              <a:t> is of type INT):</a:t>
            </a:r>
            <a:endParaRPr lang="en-US" dirty="0" smtClean="0"/>
          </a:p>
          <a:p>
            <a:pPr lvl="1" eaLnBrk="1" hangingPunct="1"/>
            <a:r>
              <a:rPr lang="en-US" dirty="0"/>
              <a:t>the Java expression “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- 1</a:t>
            </a:r>
            <a:r>
              <a:rPr lang="en-US" dirty="0" smtClean="0"/>
              <a:t>” </a:t>
            </a:r>
            <a:r>
              <a:rPr lang="en-US" dirty="0"/>
              <a:t>is of type </a:t>
            </a:r>
            <a:r>
              <a:rPr lang="en-US" dirty="0" smtClean="0"/>
              <a:t>INT</a:t>
            </a:r>
            <a:endParaRPr lang="en-US" dirty="0"/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/>
              <a:t>Java expression “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&gt;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0</a:t>
            </a:r>
            <a:r>
              <a:rPr lang="en-US" dirty="0" smtClean="0"/>
              <a:t>” is of type </a:t>
            </a:r>
            <a:r>
              <a:rPr lang="en-US" dirty="0" smtClean="0"/>
              <a:t>BOOL.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Python dynamic typing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Python function definition: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z="180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def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even (n):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(n%2 == 0)</a:t>
            </a:r>
            <a:endParaRPr lang="en-AU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493572" name="AutoShape 4"/>
          <p:cNvSpPr>
            <a:spLocks/>
          </p:cNvSpPr>
          <p:nvPr/>
        </p:nvSpPr>
        <p:spPr bwMode="auto">
          <a:xfrm>
            <a:off x="5903913" y="2097088"/>
            <a:ext cx="2808287" cy="973137"/>
          </a:xfrm>
          <a:prstGeom prst="callout1">
            <a:avLst>
              <a:gd name="adj1" fmla="val 11745"/>
              <a:gd name="adj2" fmla="val -2713"/>
              <a:gd name="adj3" fmla="val 31157"/>
              <a:gd name="adj4" fmla="val -2769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The type of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i="0">
                <a:solidFill>
                  <a:schemeClr val="bg2"/>
                </a:solidFill>
              </a:rPr>
              <a:t> is unknown. So the “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%</a:t>
            </a:r>
            <a:r>
              <a:rPr lang="en-US" i="0">
                <a:solidFill>
                  <a:schemeClr val="bg2"/>
                </a:solidFill>
              </a:rPr>
              <a:t>” operation must be protected by a run-time type check.</a:t>
            </a:r>
            <a:endParaRPr lang="en-AU" i="0">
              <a:solidFill>
                <a:schemeClr val="bg2"/>
              </a:solidFill>
            </a:endParaRPr>
          </a:p>
        </p:txBody>
      </p:sp>
      <p:sp>
        <p:nvSpPr>
          <p:cNvPr id="493573" name="Rectangle 5"/>
          <p:cNvSpPr>
            <a:spLocks noChangeArrowheads="1"/>
          </p:cNvSpPr>
          <p:nvPr/>
        </p:nvSpPr>
        <p:spPr bwMode="auto">
          <a:xfrm>
            <a:off x="1547813" y="3284538"/>
            <a:ext cx="7200900" cy="30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62063" algn="l"/>
                <a:tab pos="1790700" algn="l"/>
              </a:tabLst>
            </a:pPr>
            <a:r>
              <a:rPr lang="en-US" sz="2400" i="0" dirty="0"/>
              <a:t>In Python the types of variables are not declared, and in general cannot be inferred by the </a:t>
            </a:r>
            <a:r>
              <a:rPr lang="en-US" sz="2400" i="0" dirty="0" smtClean="0"/>
              <a:t>compiler.</a:t>
            </a:r>
          </a:p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62063" algn="l"/>
                <a:tab pos="1790700" algn="l"/>
              </a:tabLst>
            </a:pPr>
            <a:r>
              <a:rPr lang="en-US" sz="2400" i="0" dirty="0" smtClean="0"/>
              <a:t>So </a:t>
            </a:r>
            <a:r>
              <a:rPr lang="en-US" sz="2400" i="0" dirty="0"/>
              <a:t>run-time type checks are needed to detect type errors.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animBg="1"/>
      <p:bldP spid="49357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Python dynamic typing </a:t>
            </a:r>
            <a:r>
              <a:rPr lang="en-GB" i="1" smtClean="0"/>
              <a:t>(2)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Python function definition: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def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minimum (values):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# </a:t>
            </a:r>
            <a:r>
              <a:rPr lang="en-US" dirty="0" smtClean="0">
                <a:solidFill>
                  <a:srgbClr val="006600"/>
                </a:solidFill>
              </a:rPr>
              <a:t>Return the minimum element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values</a:t>
            </a:r>
            <a:r>
              <a:rPr lang="en-US" dirty="0" smtClean="0">
                <a:solidFill>
                  <a:srgbClr val="006600"/>
                </a:solidFill>
              </a:rPr>
              <a:t>.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min = values[0]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for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val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values: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val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&lt; min: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	min =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val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min</a:t>
            </a:r>
          </a:p>
        </p:txBody>
      </p:sp>
      <p:sp>
        <p:nvSpPr>
          <p:cNvPr id="494596" name="AutoShape 4"/>
          <p:cNvSpPr>
            <a:spLocks/>
          </p:cNvSpPr>
          <p:nvPr/>
        </p:nvSpPr>
        <p:spPr bwMode="auto">
          <a:xfrm>
            <a:off x="7235825" y="3068638"/>
            <a:ext cx="1512888" cy="504825"/>
          </a:xfrm>
          <a:prstGeom prst="callout1">
            <a:avLst>
              <a:gd name="adj1" fmla="val 22644"/>
              <a:gd name="adj2" fmla="val -5037"/>
              <a:gd name="adj3" fmla="val -44023"/>
              <a:gd name="adj4" fmla="val -1804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>
                <a:solidFill>
                  <a:schemeClr val="bg2"/>
                </a:solidFill>
              </a:rPr>
              <a:t>which</a:t>
            </a:r>
            <a:r>
              <a:rPr lang="en-US" i="0" dirty="0">
                <a:solidFill>
                  <a:schemeClr val="bg2"/>
                </a:solidFill>
              </a:rPr>
              <a:t> may be a </a:t>
            </a:r>
            <a:r>
              <a:rPr lang="en-US" i="0" dirty="0" err="1">
                <a:solidFill>
                  <a:schemeClr val="bg2"/>
                </a:solidFill>
              </a:rPr>
              <a:t>tuple</a:t>
            </a:r>
            <a:r>
              <a:rPr lang="en-US" i="0" dirty="0">
                <a:solidFill>
                  <a:schemeClr val="bg2"/>
                </a:solidFill>
              </a:rPr>
              <a:t> or list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Python dynamic typing </a:t>
            </a:r>
            <a:r>
              <a:rPr lang="en-GB" i="1" dirty="0" smtClean="0"/>
              <a:t>(3)</a:t>
            </a:r>
            <a:endParaRPr lang="en-GB" i="1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Application </a:t>
            </a:r>
            <a:r>
              <a:rPr lang="en-US" dirty="0"/>
              <a:t>code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readings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= (3.0, 2.7, 4.1)</a:t>
            </a:r>
            <a:br>
              <a:rPr lang="en-US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x = minimum 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readings)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primes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= [2, 3, 5, 7]</a:t>
            </a:r>
            <a:br>
              <a:rPr lang="en-US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y = minimum 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primes)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words = ["dog",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"dog", 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ant"]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w = minimum(words)</a:t>
            </a:r>
          </a:p>
        </p:txBody>
      </p:sp>
      <p:sp>
        <p:nvSpPr>
          <p:cNvPr id="494597" name="AutoShape 5"/>
          <p:cNvSpPr>
            <a:spLocks/>
          </p:cNvSpPr>
          <p:nvPr/>
        </p:nvSpPr>
        <p:spPr bwMode="auto">
          <a:xfrm>
            <a:off x="7056438" y="2132856"/>
            <a:ext cx="1872046" cy="503237"/>
          </a:xfrm>
          <a:prstGeom prst="callout1">
            <a:avLst>
              <a:gd name="adj1" fmla="val 22713"/>
              <a:gd name="adj2" fmla="val -4407"/>
              <a:gd name="adj3" fmla="val 34764"/>
              <a:gd name="adj4" fmla="val -3517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err="1">
                <a:solidFill>
                  <a:schemeClr val="bg2"/>
                </a:solidFill>
              </a:rPr>
              <a:t>tuple</a:t>
            </a:r>
            <a:r>
              <a:rPr lang="en-US" sz="2000" i="0" dirty="0">
                <a:solidFill>
                  <a:schemeClr val="bg2"/>
                </a:solidFill>
              </a:rPr>
              <a:t> of floating-point numbers</a:t>
            </a:r>
            <a:endParaRPr lang="en-AU" sz="2000" i="0" dirty="0">
              <a:solidFill>
                <a:schemeClr val="bg2"/>
              </a:solidFill>
            </a:endParaRPr>
          </a:p>
        </p:txBody>
      </p:sp>
      <p:sp>
        <p:nvSpPr>
          <p:cNvPr id="494598" name="AutoShape 6"/>
          <p:cNvSpPr>
            <a:spLocks/>
          </p:cNvSpPr>
          <p:nvPr/>
        </p:nvSpPr>
        <p:spPr bwMode="auto">
          <a:xfrm>
            <a:off x="7056438" y="2672606"/>
            <a:ext cx="1692275" cy="252412"/>
          </a:xfrm>
          <a:prstGeom prst="callout1">
            <a:avLst>
              <a:gd name="adj1" fmla="val 45282"/>
              <a:gd name="adj2" fmla="val -4505"/>
              <a:gd name="adj3" fmla="val 9159"/>
              <a:gd name="adj4" fmla="val -7568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>
                <a:solidFill>
                  <a:schemeClr val="bg2"/>
                </a:solidFill>
              </a:rPr>
              <a:t>yields 2.7</a:t>
            </a:r>
            <a:endParaRPr lang="en-AU" sz="2000" i="0">
              <a:solidFill>
                <a:schemeClr val="bg2"/>
              </a:solidFill>
            </a:endParaRPr>
          </a:p>
        </p:txBody>
      </p:sp>
      <p:sp>
        <p:nvSpPr>
          <p:cNvPr id="494599" name="AutoShape 7"/>
          <p:cNvSpPr>
            <a:spLocks/>
          </p:cNvSpPr>
          <p:nvPr/>
        </p:nvSpPr>
        <p:spPr bwMode="auto">
          <a:xfrm>
            <a:off x="7056438" y="3032968"/>
            <a:ext cx="1692275" cy="252413"/>
          </a:xfrm>
          <a:prstGeom prst="callout1">
            <a:avLst>
              <a:gd name="adj1" fmla="val 45282"/>
              <a:gd name="adj2" fmla="val -4505"/>
              <a:gd name="adj3" fmla="val 48426"/>
              <a:gd name="adj4" fmla="val -76630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>
                <a:solidFill>
                  <a:schemeClr val="bg2"/>
                </a:solidFill>
              </a:rPr>
              <a:t>list of integers</a:t>
            </a:r>
            <a:endParaRPr lang="en-AU" sz="2000" i="0">
              <a:solidFill>
                <a:schemeClr val="bg2"/>
              </a:solidFill>
            </a:endParaRPr>
          </a:p>
        </p:txBody>
      </p:sp>
      <p:sp>
        <p:nvSpPr>
          <p:cNvPr id="494600" name="AutoShape 8"/>
          <p:cNvSpPr>
            <a:spLocks/>
          </p:cNvSpPr>
          <p:nvPr/>
        </p:nvSpPr>
        <p:spPr bwMode="auto">
          <a:xfrm>
            <a:off x="7056438" y="3356818"/>
            <a:ext cx="1692275" cy="250825"/>
          </a:xfrm>
          <a:prstGeom prst="callout1">
            <a:avLst>
              <a:gd name="adj1" fmla="val 45569"/>
              <a:gd name="adj2" fmla="val -4505"/>
              <a:gd name="adj3" fmla="val 22153"/>
              <a:gd name="adj4" fmla="val -8789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>
                <a:solidFill>
                  <a:schemeClr val="bg2"/>
                </a:solidFill>
              </a:rPr>
              <a:t>yields 2</a:t>
            </a:r>
            <a:endParaRPr lang="en-AU" sz="2000" i="0" dirty="0">
              <a:solidFill>
                <a:schemeClr val="bg2"/>
              </a:solidFill>
            </a:endParaRP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7056276" y="4114279"/>
            <a:ext cx="1692275" cy="538857"/>
          </a:xfrm>
          <a:prstGeom prst="callout1">
            <a:avLst>
              <a:gd name="adj1" fmla="val 22943"/>
              <a:gd name="adj2" fmla="val -3785"/>
              <a:gd name="adj3" fmla="val 19890"/>
              <a:gd name="adj4" fmla="val -10446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sz="2000" i="0" dirty="0" smtClean="0">
                <a:solidFill>
                  <a:schemeClr val="bg2"/>
                </a:solidFill>
              </a:rPr>
              <a:t>fails inside the function</a:t>
            </a:r>
            <a:endParaRPr lang="en-AU" sz="2000" i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1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7" grpId="0" animBg="1"/>
      <p:bldP spid="494598" grpId="0" animBg="1"/>
      <p:bldP spid="494599" grpId="0" animBg="1"/>
      <p:bldP spid="494600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Static </a:t>
            </a:r>
            <a:r>
              <a:rPr lang="en-GB" i="1" smtClean="0"/>
              <a:t>vs</a:t>
            </a:r>
            <a:r>
              <a:rPr lang="en-GB" smtClean="0"/>
              <a:t> dynamic typing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Pros and cons of static typing: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+"/>
            </a:pPr>
            <a:r>
              <a:rPr lang="en-US" dirty="0" smtClean="0"/>
              <a:t>Static typing is </a:t>
            </a:r>
            <a:r>
              <a:rPr lang="en-US" i="1" dirty="0" smtClean="0"/>
              <a:t>more efficient</a:t>
            </a:r>
            <a:r>
              <a:rPr lang="en-US" dirty="0" smtClean="0"/>
              <a:t>: it requires only compile-time type checks. Dynamic typing requires run-time type checks (making the program run slower), and forces all values to be tagged (using up more space).</a:t>
            </a:r>
          </a:p>
          <a:p>
            <a:pPr lvl="1" eaLnBrk="1" hangingPunct="1">
              <a:buFont typeface="Arial" pitchFamily="34" charset="0"/>
              <a:buChar char="+"/>
            </a:pPr>
            <a:r>
              <a:rPr lang="en-US" dirty="0" smtClean="0"/>
              <a:t>Static typing is </a:t>
            </a:r>
            <a:r>
              <a:rPr lang="en-US" i="1" dirty="0" smtClean="0"/>
              <a:t>more secure</a:t>
            </a:r>
            <a:r>
              <a:rPr lang="en-US" dirty="0" smtClean="0"/>
              <a:t>: the compiler can guarantee that the object program contains no type errors. Dynamic typing provides no such security.</a:t>
            </a:r>
          </a:p>
          <a:p>
            <a:pPr lvl="1" eaLnBrk="1" hangingPunct="1"/>
            <a:r>
              <a:rPr lang="en-US" dirty="0" smtClean="0"/>
              <a:t>Static typing is </a:t>
            </a:r>
            <a:r>
              <a:rPr lang="en-US" i="1" dirty="0" smtClean="0"/>
              <a:t>less flexible</a:t>
            </a:r>
            <a:r>
              <a:rPr lang="en-US" dirty="0" smtClean="0"/>
              <a:t>: certain computations cannot be expressed naturally. Dynamic typing is natural when processing data whose types are not known at compile-time.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Expressions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 </a:t>
            </a:r>
            <a:r>
              <a:rPr lang="en-US" b="1" smtClean="0"/>
              <a:t>expression</a:t>
            </a:r>
            <a:r>
              <a:rPr lang="en-US" smtClean="0"/>
              <a:t> is a program construct that will be </a:t>
            </a:r>
            <a:r>
              <a:rPr lang="en-US" b="1" smtClean="0"/>
              <a:t>evaluated</a:t>
            </a:r>
            <a:r>
              <a:rPr lang="en-US" smtClean="0"/>
              <a:t> to yield a value.</a:t>
            </a:r>
          </a:p>
          <a:p>
            <a:pPr eaLnBrk="1" hangingPunct="1"/>
            <a:r>
              <a:rPr lang="en-US" smtClean="0"/>
              <a:t>Simple expressions:</a:t>
            </a:r>
          </a:p>
          <a:p>
            <a:pPr lvl="1" eaLnBrk="1" hangingPunct="1"/>
            <a:r>
              <a:rPr lang="en-US" b="1" smtClean="0"/>
              <a:t>literals</a:t>
            </a:r>
          </a:p>
          <a:p>
            <a:pPr lvl="1" eaLnBrk="1" hangingPunct="1"/>
            <a:r>
              <a:rPr lang="en-US" b="1" smtClean="0"/>
              <a:t>variables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Expressions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Compound expressions: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function call</a:t>
            </a:r>
            <a:r>
              <a:rPr lang="en-US" dirty="0" smtClean="0"/>
              <a:t> is an expression that computes a result by applying a function to argument(s).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construction</a:t>
            </a:r>
            <a:r>
              <a:rPr lang="en-US" dirty="0" smtClean="0"/>
              <a:t> is an expression that constructs a composite value from its components.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conditional expression</a:t>
            </a:r>
            <a:r>
              <a:rPr lang="en-US" dirty="0" smtClean="0"/>
              <a:t> is an expression that chooses </a:t>
            </a:r>
            <a:r>
              <a:rPr lang="en-US" i="1" dirty="0" smtClean="0"/>
              <a:t>one</a:t>
            </a:r>
            <a:r>
              <a:rPr lang="en-US" dirty="0" smtClean="0"/>
              <a:t> of its sub-expressions to evaluate.</a:t>
            </a:r>
          </a:p>
          <a:p>
            <a:pPr lvl="1" eaLnBrk="1" hangingPunct="1"/>
            <a:r>
              <a:rPr lang="en-US" dirty="0" smtClean="0"/>
              <a:t>An </a:t>
            </a:r>
            <a:r>
              <a:rPr lang="en-US" b="1" dirty="0" smtClean="0"/>
              <a:t>iterative expression</a:t>
            </a:r>
            <a:r>
              <a:rPr lang="en-US" dirty="0" smtClean="0"/>
              <a:t> is an expression that performs a computation over a collection (e.g., an array or list).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block expression</a:t>
            </a:r>
            <a:r>
              <a:rPr lang="en-US" dirty="0" smtClean="0"/>
              <a:t> is an expression that contains declarations of local variables, etc.</a:t>
            </a:r>
          </a:p>
        </p:txBody>
      </p:sp>
      <p:sp>
        <p:nvSpPr>
          <p:cNvPr id="532484" name="AutoShape 4"/>
          <p:cNvSpPr>
            <a:spLocks/>
          </p:cNvSpPr>
          <p:nvPr/>
        </p:nvSpPr>
        <p:spPr bwMode="auto">
          <a:xfrm>
            <a:off x="6408204" y="1736725"/>
            <a:ext cx="2305584" cy="504825"/>
          </a:xfrm>
          <a:prstGeom prst="callout1">
            <a:avLst>
              <a:gd name="adj1" fmla="val 22644"/>
              <a:gd name="adj2" fmla="val -3204"/>
              <a:gd name="adj3" fmla="val 175787"/>
              <a:gd name="adj4" fmla="val -6944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US" i="0" dirty="0">
                <a:solidFill>
                  <a:schemeClr val="bg2"/>
                </a:solidFill>
              </a:rPr>
              <a:t>Note that </a:t>
            </a:r>
            <a:r>
              <a:rPr lang="en-US" i="0" dirty="0" smtClean="0">
                <a:solidFill>
                  <a:schemeClr val="bg2"/>
                </a:solidFill>
              </a:rPr>
              <a:t>‘+’, ‘</a:t>
            </a:r>
            <a:r>
              <a:rPr lang="en-US" i="0" dirty="0" smtClean="0">
                <a:solidFill>
                  <a:schemeClr val="bg2"/>
                </a:solidFill>
                <a:cs typeface="Arial" charset="0"/>
              </a:rPr>
              <a:t>–’, </a:t>
            </a:r>
            <a:r>
              <a:rPr lang="en-US" i="0" dirty="0">
                <a:solidFill>
                  <a:schemeClr val="bg2"/>
                </a:solidFill>
                <a:cs typeface="Arial" charset="0"/>
              </a:rPr>
              <a:t>etc., are </a:t>
            </a:r>
            <a:r>
              <a:rPr lang="en-US" i="0" dirty="0" smtClean="0">
                <a:solidFill>
                  <a:schemeClr val="bg2"/>
                </a:solidFill>
                <a:cs typeface="Arial" charset="0"/>
              </a:rPr>
              <a:t>also functions .</a:t>
            </a:r>
            <a:endParaRPr lang="en-US" i="0" dirty="0">
              <a:solidFill>
                <a:schemeClr val="bg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constructions</a:t>
            </a:r>
            <a:endParaRPr lang="en-GB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Python tuple and list constructions: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newYearsDay = ("JAN", 1)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tomorrow = (m, d+1)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primes = [2, 3, 5, 7, 11]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size = [31, 29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isLeap(y)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28,  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 31, 30, 31, 30, 31, 31, 30, 31, 30, 31]</a:t>
            </a:r>
            <a:endParaRPr lang="en-AU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Java array and object constructions: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[] primes = {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2, 3, 5, 7, 11};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Date newYearsDay =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Date(JAN, 1);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Date tomorrow    =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Date(m, d+1);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conditional expressions</a:t>
            </a:r>
            <a:endParaRPr lang="en-GB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Python if-expressions: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x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 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x &gt; y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y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29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isLeap(y)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28</a:t>
            </a:r>
            <a:endParaRPr lang="en-US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C/Java if-expression: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x &gt; y ? x : y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isLeap(y) ? 29 : 28</a:t>
            </a:r>
            <a:endParaRPr lang="en-US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iterative expressions</a:t>
            </a:r>
            <a:endParaRPr lang="en-GB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Python list comprehensions: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[toUpper(c)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for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c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cs]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[y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for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y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ys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not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isLeap(y)]</a:t>
            </a:r>
            <a:endParaRPr lang="en-AU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Primitive types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primitive type</a:t>
            </a:r>
            <a:r>
              <a:rPr lang="en-US" dirty="0" smtClean="0"/>
              <a:t> is </a:t>
            </a:r>
            <a:r>
              <a:rPr lang="en-US" dirty="0" smtClean="0"/>
              <a:t>a type whose </a:t>
            </a:r>
            <a:r>
              <a:rPr lang="en-US" dirty="0" smtClean="0"/>
              <a:t>values are primitive (i.e., cannot be decomposed into simpler values).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Every PL provides built-in primitive types. The choice of primitive types is influenced by the PL’s intended application area, e.g.: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Fortran (scientific computing) has floating-point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Cobol (data processing) has fixed-length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 (system programming) has bytes and pointers.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Some PLs also allow programs to define new primitive types.</a:t>
            </a:r>
            <a:r>
              <a:rPr lang="en-AU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Primitive types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/>
              <a:t>Typical built-in primitive types:</a:t>
            </a:r>
          </a:p>
          <a:p>
            <a:pPr lvl="1" eaLnBrk="1" hangingPunct="1">
              <a:buFontTx/>
              <a:buNone/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/>
              <a:t>		VOID	=	{</a:t>
            </a:r>
            <a:r>
              <a:rPr lang="en-US" i="1" dirty="0" smtClean="0"/>
              <a:t>void</a:t>
            </a:r>
            <a:r>
              <a:rPr lang="en-US" dirty="0" smtClean="0"/>
              <a:t>}</a:t>
            </a:r>
          </a:p>
          <a:p>
            <a:pPr lvl="1" indent="-298450" eaLnBrk="1" hangingPunct="1">
              <a:buFontTx/>
              <a:buNone/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/>
              <a:t>		BOOL	=	{</a:t>
            </a:r>
            <a:r>
              <a:rPr lang="en-US" i="1" dirty="0" smtClean="0"/>
              <a:t>false</a:t>
            </a:r>
            <a:r>
              <a:rPr lang="en-US" dirty="0" smtClean="0"/>
              <a:t>, </a:t>
            </a:r>
            <a:r>
              <a:rPr lang="en-US" i="1" dirty="0" smtClean="0"/>
              <a:t>true</a:t>
            </a:r>
            <a:r>
              <a:rPr lang="en-US" dirty="0" smtClean="0"/>
              <a:t>}</a:t>
            </a:r>
          </a:p>
          <a:p>
            <a:pPr lvl="1" eaLnBrk="1" hangingPunct="1">
              <a:buFontTx/>
              <a:buNone/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/>
              <a:t>		CHAR	=	</a:t>
            </a:r>
            <a:r>
              <a:rPr lang="en-US" dirty="0" smtClean="0"/>
              <a:t>{‘</a:t>
            </a:r>
            <a:r>
              <a:rPr lang="en-US" dirty="0" smtClean="0"/>
              <a:t>A’, …, ‘Z’,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 smtClean="0"/>
              <a:t> ‘</a:t>
            </a:r>
            <a:r>
              <a:rPr lang="en-US" dirty="0" smtClean="0"/>
              <a:t>0’, …, ‘9’, 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 smtClean="0"/>
              <a:t> …}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/>
              <a:t>		INT	=	{</a:t>
            </a:r>
            <a:r>
              <a:rPr lang="en-US" i="1" dirty="0" smtClean="0">
                <a:cs typeface="Times New Roman" pitchFamily="18" charset="0"/>
              </a:rPr>
              <a:t>–m</a:t>
            </a:r>
            <a:r>
              <a:rPr lang="en-US" i="1" dirty="0" smtClean="0"/>
              <a:t>,</a:t>
            </a:r>
            <a:r>
              <a:rPr lang="en-US" dirty="0" smtClean="0"/>
              <a:t> …,</a:t>
            </a:r>
            <a:r>
              <a:rPr lang="en-US" dirty="0" smtClean="0">
                <a:cs typeface="Times New Roman" pitchFamily="18" charset="0"/>
              </a:rPr>
              <a:t> –2, –1, 0, 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				+1, +2, …, </a:t>
            </a:r>
            <a:r>
              <a:rPr lang="en-US" i="1" dirty="0" smtClean="0">
                <a:cs typeface="Times New Roman" pitchFamily="18" charset="0"/>
              </a:rPr>
              <a:t>m</a:t>
            </a:r>
            <a:r>
              <a:rPr lang="en-US" dirty="0" smtClean="0">
                <a:cs typeface="Times New Roman" pitchFamily="18" charset="0"/>
              </a:rPr>
              <a:t>–1</a:t>
            </a:r>
            <a:r>
              <a:rPr lang="en-US" dirty="0">
                <a:cs typeface="Times New Roman" pitchFamily="18" charset="0"/>
              </a:rPr>
              <a:t>}</a:t>
            </a:r>
            <a:endParaRPr lang="en-US" dirty="0" smtClean="0"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968500" algn="r"/>
                <a:tab pos="2159000" algn="ctr"/>
                <a:tab pos="2336800" algn="l"/>
                <a:tab pos="2511425" algn="l"/>
              </a:tabLst>
            </a:pPr>
            <a:r>
              <a:rPr lang="en-US" dirty="0" smtClean="0">
                <a:cs typeface="Times New Roman" pitchFamily="18" charset="0"/>
              </a:rPr>
              <a:t>		FLOAT	=	{…}</a:t>
            </a:r>
          </a:p>
        </p:txBody>
      </p:sp>
      <p:sp>
        <p:nvSpPr>
          <p:cNvPr id="440324" name="AutoShape 4"/>
          <p:cNvSpPr>
            <a:spLocks/>
          </p:cNvSpPr>
          <p:nvPr/>
        </p:nvSpPr>
        <p:spPr bwMode="auto">
          <a:xfrm>
            <a:off x="6444208" y="3104964"/>
            <a:ext cx="2520000" cy="792000"/>
          </a:xfrm>
          <a:prstGeom prst="callout1">
            <a:avLst>
              <a:gd name="adj1" fmla="val 13236"/>
              <a:gd name="adj2" fmla="val -3162"/>
              <a:gd name="adj3" fmla="val 37536"/>
              <a:gd name="adj4" fmla="val -42760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AU" i="0" dirty="0" smtClean="0">
                <a:solidFill>
                  <a:schemeClr val="bg2"/>
                </a:solidFill>
              </a:rPr>
              <a:t>character set </a:t>
            </a:r>
            <a:br>
              <a:rPr lang="en-AU" i="0" dirty="0" smtClean="0">
                <a:solidFill>
                  <a:schemeClr val="bg2"/>
                </a:solidFill>
              </a:rPr>
            </a:br>
            <a:r>
              <a:rPr lang="en-AU" i="0" dirty="0" smtClean="0">
                <a:solidFill>
                  <a:schemeClr val="bg2"/>
                </a:solidFill>
              </a:rPr>
              <a:t>(l</a:t>
            </a:r>
            <a:r>
              <a:rPr lang="en-AU" i="0" dirty="0" smtClean="0">
                <a:solidFill>
                  <a:schemeClr val="bg2"/>
                </a:solidFill>
              </a:rPr>
              <a:t>anguage-defined </a:t>
            </a:r>
            <a:r>
              <a:rPr lang="en-AU" i="0" dirty="0">
                <a:solidFill>
                  <a:schemeClr val="bg2"/>
                </a:solidFill>
              </a:rPr>
              <a:t>or </a:t>
            </a:r>
            <a:r>
              <a:rPr lang="en-AU" i="0" dirty="0" smtClean="0">
                <a:solidFill>
                  <a:schemeClr val="bg2"/>
                </a:solidFill>
              </a:rPr>
              <a:t>implementation-defined)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440325" name="AutoShape 5"/>
          <p:cNvSpPr>
            <a:spLocks/>
          </p:cNvSpPr>
          <p:nvPr/>
        </p:nvSpPr>
        <p:spPr bwMode="auto">
          <a:xfrm>
            <a:off x="6444208" y="4185084"/>
            <a:ext cx="2520000" cy="792000"/>
          </a:xfrm>
          <a:prstGeom prst="callout1">
            <a:avLst>
              <a:gd name="adj1" fmla="val 12222"/>
              <a:gd name="adj2" fmla="val -3162"/>
              <a:gd name="adj3" fmla="val 25111"/>
              <a:gd name="adj4" fmla="val -16894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AU" i="0" dirty="0">
                <a:solidFill>
                  <a:schemeClr val="bg2"/>
                </a:solidFill>
              </a:rPr>
              <a:t>whole </a:t>
            </a:r>
            <a:r>
              <a:rPr lang="en-AU" i="0" dirty="0" smtClean="0">
                <a:solidFill>
                  <a:schemeClr val="bg2"/>
                </a:solidFill>
              </a:rPr>
              <a:t>numbers (</a:t>
            </a:r>
            <a:r>
              <a:rPr lang="en-AU" dirty="0" smtClean="0">
                <a:solidFill>
                  <a:schemeClr val="bg2"/>
                </a:solidFill>
              </a:rPr>
              <a:t>m</a:t>
            </a:r>
            <a:r>
              <a:rPr lang="en-AU" i="0" dirty="0" smtClean="0">
                <a:solidFill>
                  <a:schemeClr val="bg2"/>
                </a:solidFill>
              </a:rPr>
              <a:t> is language-defined</a:t>
            </a:r>
            <a:r>
              <a:rPr lang="en-AU" dirty="0" smtClean="0"/>
              <a:t> </a:t>
            </a:r>
            <a:r>
              <a:rPr lang="en-AU" i="0" dirty="0">
                <a:solidFill>
                  <a:schemeClr val="bg2"/>
                </a:solidFill>
              </a:rPr>
              <a:t>or </a:t>
            </a:r>
            <a:r>
              <a:rPr lang="en-AU" i="0" dirty="0" smtClean="0">
                <a:solidFill>
                  <a:schemeClr val="bg2"/>
                </a:solidFill>
              </a:rPr>
              <a:t>implementation-defined)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440326" name="AutoShape 6"/>
          <p:cNvSpPr>
            <a:spLocks/>
          </p:cNvSpPr>
          <p:nvPr/>
        </p:nvSpPr>
        <p:spPr bwMode="auto">
          <a:xfrm>
            <a:off x="6444208" y="5229200"/>
            <a:ext cx="2520000" cy="792000"/>
          </a:xfrm>
          <a:prstGeom prst="callout1">
            <a:avLst>
              <a:gd name="adj1" fmla="val 10588"/>
              <a:gd name="adj2" fmla="val -3162"/>
              <a:gd name="adj3" fmla="val -1284"/>
              <a:gd name="adj4" fmla="val -7714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2000"/>
              </a:lnSpc>
            </a:pPr>
            <a:r>
              <a:rPr lang="en-AU" i="0" dirty="0">
                <a:solidFill>
                  <a:schemeClr val="bg2"/>
                </a:solidFill>
              </a:rPr>
              <a:t>floating-point numbers </a:t>
            </a:r>
            <a:r>
              <a:rPr lang="en-AU" i="0" dirty="0" smtClean="0">
                <a:solidFill>
                  <a:schemeClr val="bg2"/>
                </a:solidFill>
              </a:rPr>
              <a:t/>
            </a:r>
            <a:br>
              <a:rPr lang="en-AU" i="0" dirty="0" smtClean="0">
                <a:solidFill>
                  <a:schemeClr val="bg2"/>
                </a:solidFill>
              </a:rPr>
            </a:br>
            <a:r>
              <a:rPr lang="en-AU" i="0" dirty="0" smtClean="0">
                <a:solidFill>
                  <a:schemeClr val="bg2"/>
                </a:solidFill>
              </a:rPr>
              <a:t>(language-defined</a:t>
            </a:r>
            <a:r>
              <a:rPr lang="en-AU" dirty="0" smtClean="0"/>
              <a:t> </a:t>
            </a:r>
            <a:r>
              <a:rPr lang="en-AU" i="0" dirty="0">
                <a:solidFill>
                  <a:schemeClr val="bg2"/>
                </a:solidFill>
              </a:rPr>
              <a:t>or </a:t>
            </a:r>
            <a:r>
              <a:rPr lang="en-AU" i="0" dirty="0" smtClean="0">
                <a:solidFill>
                  <a:schemeClr val="bg2"/>
                </a:solidFill>
              </a:rPr>
              <a:t>implementation-defined)</a:t>
            </a:r>
            <a:endParaRPr lang="en-AU" i="0" dirty="0">
              <a:solidFill>
                <a:schemeClr val="bg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91580" y="2312876"/>
            <a:ext cx="1512152" cy="3024336"/>
            <a:chOff x="791580" y="2312876"/>
            <a:chExt cx="1512152" cy="3024336"/>
          </a:xfrm>
        </p:grpSpPr>
        <p:sp>
          <p:nvSpPr>
            <p:cNvPr id="2" name="Left Brace 1"/>
            <p:cNvSpPr/>
            <p:nvPr/>
          </p:nvSpPr>
          <p:spPr bwMode="auto">
            <a:xfrm>
              <a:off x="2159732" y="2312876"/>
              <a:ext cx="144000" cy="3024336"/>
            </a:xfrm>
            <a:prstGeom prst="leftBrac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91580" y="3299932"/>
              <a:ext cx="1368152" cy="11079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AU" i="0" dirty="0">
                  <a:solidFill>
                    <a:schemeClr val="bg2"/>
                  </a:solidFill>
                </a:rPr>
                <a:t>We’ll use these names throughout this course</a:t>
              </a:r>
              <a:r>
                <a:rPr lang="en-AU" i="0" dirty="0" smtClean="0">
                  <a:solidFill>
                    <a:schemeClr val="bg2"/>
                  </a:solidFill>
                </a:rPr>
                <a:t>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nimBg="1"/>
      <p:bldP spid="440325" grpId="0" animBg="1"/>
      <p:bldP spid="4403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Primitive types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Cardinalities: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		#VOID	=	1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		#BOOL	=	2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		#CHAR	=	128</a:t>
            </a:r>
            <a:r>
              <a:rPr lang="en-AU" dirty="0" smtClean="0"/>
              <a:t> or</a:t>
            </a:r>
            <a:r>
              <a:rPr lang="en-US" dirty="0" smtClean="0"/>
              <a:t> 256 or 32768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		#INT	=	2</a:t>
            </a:r>
            <a:r>
              <a:rPr lang="en-US" i="1" dirty="0" smtClean="0"/>
              <a:t>m</a:t>
            </a: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Definitions of primitive types vary from one PL to another.</a:t>
            </a:r>
          </a:p>
          <a:p>
            <a:pPr lvl="1" eaLnBrk="1" hangingPunct="1">
              <a:lnSpc>
                <a:spcPct val="90000"/>
              </a:lnSpc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In C, </a:t>
            </a:r>
            <a:r>
              <a:rPr lang="en-US" dirty="0" err="1" smtClean="0"/>
              <a:t>booleans</a:t>
            </a:r>
            <a:r>
              <a:rPr lang="en-US" dirty="0" smtClean="0"/>
              <a:t> and characters (and </a:t>
            </a:r>
            <a:r>
              <a:rPr lang="en-US" dirty="0" err="1" smtClean="0"/>
              <a:t>enumerands</a:t>
            </a:r>
            <a:r>
              <a:rPr lang="en-US" dirty="0" smtClean="0"/>
              <a:t>) are just small integers.</a:t>
            </a:r>
          </a:p>
          <a:p>
            <a:pPr lvl="1" eaLnBrk="1" hangingPunct="1">
              <a:lnSpc>
                <a:spcPct val="90000"/>
              </a:lnSpc>
              <a:tabLst>
                <a:tab pos="2159000" algn="r"/>
                <a:tab pos="2336800" algn="ctr"/>
                <a:tab pos="2514600" algn="l"/>
              </a:tabLst>
            </a:pPr>
            <a:r>
              <a:rPr lang="en-US" dirty="0" smtClean="0"/>
              <a:t>In Java, characters are just small integers.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Composite types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composite type</a:t>
            </a:r>
            <a:r>
              <a:rPr lang="en-US" dirty="0" smtClean="0"/>
              <a:t> is </a:t>
            </a:r>
            <a:r>
              <a:rPr lang="en-US" dirty="0" smtClean="0"/>
              <a:t>a type whose </a:t>
            </a:r>
            <a:r>
              <a:rPr lang="en-US" dirty="0" smtClean="0"/>
              <a:t>values are composite (i.e., can be decomposed into simpler values).</a:t>
            </a:r>
            <a:endParaRPr lang="en-AU" dirty="0" smtClean="0"/>
          </a:p>
          <a:p>
            <a:pPr eaLnBrk="1" hangingPunct="1"/>
            <a:r>
              <a:rPr lang="en-US" dirty="0" smtClean="0"/>
              <a:t>PLs support a large variety of composite types, but all can be understood in terms of just </a:t>
            </a:r>
            <a:r>
              <a:rPr lang="en-US" i="1" dirty="0" smtClean="0"/>
              <a:t>four</a:t>
            </a:r>
            <a:r>
              <a:rPr lang="en-US" dirty="0" smtClean="0"/>
              <a:t> fundamental concepts</a:t>
            </a:r>
            <a:r>
              <a:rPr lang="en-AU" dirty="0" smtClean="0"/>
              <a:t>:</a:t>
            </a:r>
          </a:p>
          <a:p>
            <a:pPr lvl="1" eaLnBrk="1" hangingPunct="1"/>
            <a:r>
              <a:rPr lang="en-US" b="1" dirty="0" err="1" smtClean="0"/>
              <a:t>cartesian</a:t>
            </a:r>
            <a:r>
              <a:rPr lang="en-US" b="1" dirty="0" smtClean="0"/>
              <a:t> products</a:t>
            </a:r>
            <a:r>
              <a:rPr lang="en-US" dirty="0" smtClean="0"/>
              <a:t> (</a:t>
            </a:r>
            <a:r>
              <a:rPr lang="en-US" dirty="0" err="1" smtClean="0"/>
              <a:t>tuples</a:t>
            </a:r>
            <a:r>
              <a:rPr lang="en-US" dirty="0" smtClean="0"/>
              <a:t>, </a:t>
            </a:r>
            <a:r>
              <a:rPr lang="en-US" dirty="0" err="1" smtClean="0"/>
              <a:t>structs</a:t>
            </a:r>
            <a:r>
              <a:rPr lang="en-US" dirty="0" smtClean="0"/>
              <a:t>, records)</a:t>
            </a:r>
            <a:r>
              <a:rPr lang="en-AU" dirty="0" smtClean="0"/>
              <a:t> </a:t>
            </a:r>
            <a:endParaRPr lang="en-US" dirty="0" smtClean="0"/>
          </a:p>
          <a:p>
            <a:pPr lvl="1" eaLnBrk="1" hangingPunct="1"/>
            <a:r>
              <a:rPr lang="en-US" b="1" dirty="0" smtClean="0"/>
              <a:t>disjoint unions</a:t>
            </a:r>
            <a:r>
              <a:rPr lang="en-US" dirty="0" smtClean="0"/>
              <a:t> (algebraic types, variant records, objects)</a:t>
            </a:r>
          </a:p>
          <a:p>
            <a:pPr lvl="1" eaLnBrk="1" hangingPunct="1"/>
            <a:r>
              <a:rPr lang="en-US" b="1" dirty="0" smtClean="0"/>
              <a:t>mappings</a:t>
            </a:r>
            <a:r>
              <a:rPr lang="en-US" dirty="0" smtClean="0"/>
              <a:t> (arrays, functions)</a:t>
            </a:r>
          </a:p>
          <a:p>
            <a:pPr lvl="1" eaLnBrk="1" hangingPunct="1"/>
            <a:r>
              <a:rPr lang="en-US" b="1" dirty="0" smtClean="0"/>
              <a:t>recursive types</a:t>
            </a:r>
            <a:r>
              <a:rPr lang="en-US" dirty="0" smtClean="0"/>
              <a:t> (lists, trees,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Cartesian product types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a </a:t>
            </a:r>
            <a:r>
              <a:rPr lang="en-US" b="1" dirty="0" err="1" smtClean="0"/>
              <a:t>cartesian</a:t>
            </a:r>
            <a:r>
              <a:rPr lang="en-US" b="1" dirty="0" smtClean="0"/>
              <a:t> product</a:t>
            </a:r>
            <a:r>
              <a:rPr lang="en-US" dirty="0" smtClean="0"/>
              <a:t>, values of two (or more) given types are grouped into pairs (or </a:t>
            </a:r>
            <a:r>
              <a:rPr lang="en-US" dirty="0" err="1" smtClean="0"/>
              <a:t>tuples</a:t>
            </a:r>
            <a:r>
              <a:rPr lang="en-US" dirty="0" smtClean="0"/>
              <a:t>).</a:t>
            </a:r>
            <a:endParaRPr lang="en-AU" dirty="0" smtClean="0"/>
          </a:p>
          <a:p>
            <a:pPr eaLnBrk="1" hangingPunct="1"/>
            <a:r>
              <a:rPr lang="en-US" dirty="0" smtClean="0"/>
              <a:t>In mathematics,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is the type of all pairs 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such that </a:t>
            </a:r>
            <a:r>
              <a:rPr lang="en-US" i="1" dirty="0" smtClean="0"/>
              <a:t>x</a:t>
            </a:r>
            <a:r>
              <a:rPr lang="en-US" dirty="0" smtClean="0"/>
              <a:t> is chosen from type </a:t>
            </a:r>
            <a:r>
              <a:rPr lang="en-US" i="1" dirty="0" smtClean="0"/>
              <a:t>S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is chosen from type </a:t>
            </a:r>
            <a:r>
              <a:rPr lang="en-US" i="1" dirty="0" smtClean="0"/>
              <a:t>T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 =  { 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|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;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Î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}</a:t>
            </a:r>
            <a:endParaRPr lang="en-AU" dirty="0" smtClean="0"/>
          </a:p>
          <a:p>
            <a:pPr eaLnBrk="1" hangingPunct="1"/>
            <a:r>
              <a:rPr lang="en-US" dirty="0" smtClean="0"/>
              <a:t>Cardinality of a </a:t>
            </a:r>
            <a:r>
              <a:rPr lang="en-US" dirty="0" err="1" smtClean="0"/>
              <a:t>cartesian</a:t>
            </a:r>
            <a:r>
              <a:rPr lang="en-US" dirty="0" smtClean="0"/>
              <a:t> product type:</a:t>
            </a:r>
          </a:p>
          <a:p>
            <a:pPr lvl="1" eaLnBrk="1" hangingPunct="1">
              <a:buFontTx/>
              <a:buNone/>
            </a:pPr>
            <a:r>
              <a:rPr lang="en-US" i="1" dirty="0" smtClean="0"/>
              <a:t>	#(S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)  =  </a:t>
            </a:r>
            <a:r>
              <a:rPr lang="en-US" i="1" dirty="0" smtClean="0"/>
              <a:t>#S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#</a:t>
            </a:r>
            <a:r>
              <a:rPr lang="en-US" i="1" dirty="0" smtClean="0"/>
              <a:t>T</a:t>
            </a:r>
            <a:endParaRPr lang="en-AU" i="1" dirty="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211638" y="5229225"/>
            <a:ext cx="2628900" cy="385763"/>
            <a:chOff x="2653" y="3294"/>
            <a:chExt cx="1656" cy="243"/>
          </a:xfrm>
        </p:grpSpPr>
        <p:sp>
          <p:nvSpPr>
            <p:cNvPr id="11269" name="AutoShape 7"/>
            <p:cNvSpPr>
              <a:spLocks/>
            </p:cNvSpPr>
            <p:nvPr/>
          </p:nvSpPr>
          <p:spPr bwMode="auto">
            <a:xfrm>
              <a:off x="4036" y="3355"/>
              <a:ext cx="273" cy="182"/>
            </a:xfrm>
            <a:prstGeom prst="callout2">
              <a:avLst>
                <a:gd name="adj1" fmla="val 39560"/>
                <a:gd name="adj2" fmla="val -17583"/>
                <a:gd name="adj3" fmla="val 39560"/>
                <a:gd name="adj4" fmla="val -747986"/>
                <a:gd name="adj5" fmla="val -28023"/>
                <a:gd name="adj6" fmla="val -794139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2000"/>
                </a:lnSpc>
              </a:pPr>
              <a:r>
                <a:rPr lang="en-AU" sz="2000" i="0" dirty="0">
                  <a:solidFill>
                    <a:schemeClr val="bg2"/>
                  </a:solidFill>
                </a:rPr>
                <a:t>NB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11270" name="Line 9"/>
            <p:cNvSpPr>
              <a:spLocks noChangeShapeType="1"/>
            </p:cNvSpPr>
            <p:nvPr/>
          </p:nvSpPr>
          <p:spPr bwMode="auto">
            <a:xfrm>
              <a:off x="2653" y="3294"/>
              <a:ext cx="136" cy="13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8231</TotalTime>
  <Words>2260</Words>
  <Application>Microsoft Office PowerPoint</Application>
  <PresentationFormat>On-screen Show (4:3)</PresentationFormat>
  <Paragraphs>332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University of Glasgow template - Sept 2007</vt:lpstr>
      <vt:lpstr>2  Values and types</vt:lpstr>
      <vt:lpstr>Types (1)</vt:lpstr>
      <vt:lpstr>Types (2)</vt:lpstr>
      <vt:lpstr>Types (3)</vt:lpstr>
      <vt:lpstr>Primitive types (1)</vt:lpstr>
      <vt:lpstr>Primitive types (2)</vt:lpstr>
      <vt:lpstr>Primitive types (3)</vt:lpstr>
      <vt:lpstr>Composite types</vt:lpstr>
      <vt:lpstr>Cartesian product types (1)</vt:lpstr>
      <vt:lpstr>Cartesian product types (2)</vt:lpstr>
      <vt:lpstr>Cartesian product types (3)</vt:lpstr>
      <vt:lpstr>Example: C structs</vt:lpstr>
      <vt:lpstr>Disjoint union types (1)</vt:lpstr>
      <vt:lpstr>Disjoint union types (2)</vt:lpstr>
      <vt:lpstr>Disjoint union types (3)</vt:lpstr>
      <vt:lpstr>Example: Java objects (1)</vt:lpstr>
      <vt:lpstr>Example: Java objects (2)</vt:lpstr>
      <vt:lpstr>Example: Java objects (3)</vt:lpstr>
      <vt:lpstr>Example: Java objects (4)</vt:lpstr>
      <vt:lpstr>Example: Java objects (5)</vt:lpstr>
      <vt:lpstr>Mapping types</vt:lpstr>
      <vt:lpstr>Example: mappings</vt:lpstr>
      <vt:lpstr>Array types (1)</vt:lpstr>
      <vt:lpstr>Array types (2)</vt:lpstr>
      <vt:lpstr>Example: C arrays (1)</vt:lpstr>
      <vt:lpstr>Function types</vt:lpstr>
      <vt:lpstr>Example: C unary functions (1)</vt:lpstr>
      <vt:lpstr>Example: C unary functions (2)</vt:lpstr>
      <vt:lpstr>Binary functions</vt:lpstr>
      <vt:lpstr>Example: C binary function</vt:lpstr>
      <vt:lpstr>Recursive types</vt:lpstr>
      <vt:lpstr>Lists</vt:lpstr>
      <vt:lpstr>Example: Java lists</vt:lpstr>
      <vt:lpstr>Strings</vt:lpstr>
      <vt:lpstr>Type systems</vt:lpstr>
      <vt:lpstr>Type checking</vt:lpstr>
      <vt:lpstr>Static typing</vt:lpstr>
      <vt:lpstr>Dynamic typing</vt:lpstr>
      <vt:lpstr>Example: Java static typing</vt:lpstr>
      <vt:lpstr>Python dynamic typing (1)</vt:lpstr>
      <vt:lpstr>Python dynamic typing (2)</vt:lpstr>
      <vt:lpstr>Python dynamic typing (3)</vt:lpstr>
      <vt:lpstr>Static vs dynamic typing</vt:lpstr>
      <vt:lpstr>Expressions (1)</vt:lpstr>
      <vt:lpstr>Expressions (2)</vt:lpstr>
      <vt:lpstr>Example: constructions</vt:lpstr>
      <vt:lpstr>Example: conditional expressions</vt:lpstr>
      <vt:lpstr>Example: iterative expressions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380</cp:revision>
  <dcterms:created xsi:type="dcterms:W3CDTF">2007-09-18T17:05:57Z</dcterms:created>
  <dcterms:modified xsi:type="dcterms:W3CDTF">2013-06-11T08:53:59Z</dcterms:modified>
</cp:coreProperties>
</file>