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32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57" r:id="rId32"/>
    <p:sldId id="358" r:id="rId33"/>
    <p:sldId id="359" r:id="rId34"/>
    <p:sldId id="360" r:id="rId35"/>
    <p:sldId id="361" r:id="rId36"/>
    <p:sldId id="362" r:id="rId37"/>
    <p:sldId id="363" r:id="rId38"/>
    <p:sldId id="364" r:id="rId39"/>
    <p:sldId id="365" r:id="rId40"/>
    <p:sldId id="366" r:id="rId41"/>
    <p:sldId id="367" r:id="rId42"/>
    <p:sldId id="368" r:id="rId43"/>
    <p:sldId id="369" r:id="rId44"/>
    <p:sldId id="370" r:id="rId45"/>
    <p:sldId id="371" r:id="rId46"/>
    <p:sldId id="372" r:id="rId47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99FF99"/>
    <a:srgbClr val="FF0000"/>
    <a:srgbClr val="006600"/>
    <a:srgbClr val="66FF33"/>
    <a:srgbClr val="FFFF00"/>
    <a:srgbClr val="FFFF99"/>
    <a:srgbClr val="008000"/>
    <a:srgbClr val="33CC3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91" autoAdjust="0"/>
    <p:restoredTop sz="95784" autoAdjust="0"/>
  </p:normalViewPr>
  <p:slideViewPr>
    <p:cSldViewPr>
      <p:cViewPr varScale="1">
        <p:scale>
          <a:sx n="85" d="100"/>
          <a:sy n="85" d="100"/>
        </p:scale>
        <p:origin x="-84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124"/>
        <p:guide pos="21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48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16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156F283-90E7-46F8-A1BB-86305D2B13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88913"/>
            <a:ext cx="1800225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248275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675" y="188913"/>
            <a:ext cx="6142038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1420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9938" y="6477000"/>
            <a:ext cx="719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3-</a:t>
            </a:r>
            <a:fld id="{4044E6F5-2690-4E74-BFDB-F6F061FD564C}" type="slidenum">
              <a:rPr lang="en-US" sz="160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FF00"/>
                </a:solidFill>
              </a:rPr>
              <a:t>3  Compilers and interpreters</a:t>
            </a:r>
            <a:endParaRPr lang="en-GB" sz="3200" dirty="0" smtClean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Compilers and other translators</a:t>
            </a:r>
          </a:p>
          <a:p>
            <a:pPr eaLnBrk="1" hangingPunct="1"/>
            <a:r>
              <a:rPr lang="en-GB" dirty="0" smtClean="0"/>
              <a:t>Interpreters</a:t>
            </a:r>
          </a:p>
          <a:p>
            <a:pPr eaLnBrk="1" hangingPunct="1"/>
            <a:r>
              <a:rPr lang="en-GB" dirty="0" smtClean="0"/>
              <a:t>Tombstone diagrams</a:t>
            </a:r>
          </a:p>
          <a:p>
            <a:pPr eaLnBrk="1" hangingPunct="1"/>
            <a:r>
              <a:rPr lang="en-GB" dirty="0" smtClean="0"/>
              <a:t>Real </a:t>
            </a:r>
            <a:r>
              <a:rPr lang="en-GB" dirty="0" err="1" smtClean="0"/>
              <a:t>vs</a:t>
            </a:r>
            <a:r>
              <a:rPr lang="en-GB" dirty="0" smtClean="0"/>
              <a:t> virtual machines</a:t>
            </a:r>
          </a:p>
          <a:p>
            <a:pPr eaLnBrk="1" hangingPunct="1"/>
            <a:r>
              <a:rPr lang="en-GB" dirty="0" smtClean="0"/>
              <a:t>Interpretive compilers</a:t>
            </a:r>
          </a:p>
          <a:p>
            <a:pPr eaLnBrk="1" hangingPunct="1"/>
            <a:r>
              <a:rPr lang="en-GB" dirty="0" smtClean="0"/>
              <a:t>Just-in-time compilers</a:t>
            </a:r>
            <a:endParaRPr lang="en-US" dirty="0" smtClean="0"/>
          </a:p>
          <a:p>
            <a:pPr eaLnBrk="1" hangingPunct="1"/>
            <a:r>
              <a:rPr lang="en-GB" dirty="0" smtClean="0"/>
              <a:t>Portable compilers</a:t>
            </a:r>
          </a:p>
          <a:p>
            <a:pPr eaLnBrk="1" hangingPunct="1"/>
            <a:r>
              <a:rPr lang="en-GB" dirty="0" smtClean="0"/>
              <a:t>Bootstrapping</a:t>
            </a:r>
            <a:endParaRPr lang="en-US" dirty="0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0825" y="6416675"/>
            <a:ext cx="8281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>
                <a:solidFill>
                  <a:schemeClr val="bg1"/>
                </a:solidFill>
                <a:cs typeface="Arial" charset="0"/>
              </a:rPr>
              <a:t>Programming Languages 3       © 2012 David A Watt, University of Glasgow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Compilers vs interpreters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Do not confuse compilers and interpreters.</a:t>
            </a:r>
          </a:p>
          <a:p>
            <a:pPr eaLnBrk="1" hangingPunct="1"/>
            <a:r>
              <a:rPr lang="en-GB" smtClean="0"/>
              <a:t>A compiler translates source code to object code.</a:t>
            </a:r>
          </a:p>
          <a:p>
            <a:pPr lvl="1" eaLnBrk="1" hangingPunct="1"/>
            <a:r>
              <a:rPr lang="en-GB" smtClean="0"/>
              <a:t>It </a:t>
            </a:r>
            <a:r>
              <a:rPr lang="en-GB" i="1" smtClean="0"/>
              <a:t>does not execute</a:t>
            </a:r>
            <a:r>
              <a:rPr lang="en-GB" smtClean="0"/>
              <a:t> the source or object code.</a:t>
            </a:r>
          </a:p>
          <a:p>
            <a:pPr eaLnBrk="1" hangingPunct="1"/>
            <a:r>
              <a:rPr lang="en-GB" smtClean="0"/>
              <a:t>An interpreter executes source code one instruction at a time.</a:t>
            </a:r>
          </a:p>
          <a:p>
            <a:pPr lvl="1" eaLnBrk="1" hangingPunct="1"/>
            <a:r>
              <a:rPr lang="en-GB" smtClean="0"/>
              <a:t>It </a:t>
            </a:r>
            <a:r>
              <a:rPr lang="en-GB" i="1" smtClean="0"/>
              <a:t>does not translate</a:t>
            </a:r>
            <a:r>
              <a:rPr lang="en-GB" smtClean="0"/>
              <a:t> the source code.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Software:</a:t>
            </a:r>
          </a:p>
        </p:txBody>
      </p:sp>
      <p:sp>
        <p:nvSpPr>
          <p:cNvPr id="13315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Tombstone diagrams</a:t>
            </a:r>
          </a:p>
        </p:txBody>
      </p:sp>
      <p:sp>
        <p:nvSpPr>
          <p:cNvPr id="255031" name="Rectangle 55"/>
          <p:cNvSpPr>
            <a:spLocks noChangeArrowheads="1"/>
          </p:cNvSpPr>
          <p:nvPr/>
        </p:nvSpPr>
        <p:spPr bwMode="auto">
          <a:xfrm>
            <a:off x="1547813" y="5229225"/>
            <a:ext cx="72009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/>
              <a:t>Hardware: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2376488" y="3249613"/>
            <a:ext cx="1439862" cy="865187"/>
            <a:chOff x="2376488" y="3249613"/>
            <a:chExt cx="1439862" cy="865187"/>
          </a:xfrm>
        </p:grpSpPr>
        <p:sp>
          <p:nvSpPr>
            <p:cNvPr id="13335" name="Freeform 74"/>
            <p:cNvSpPr>
              <a:spLocks/>
            </p:cNvSpPr>
            <p:nvPr/>
          </p:nvSpPr>
          <p:spPr bwMode="auto">
            <a:xfrm>
              <a:off x="2376488" y="3249613"/>
              <a:ext cx="1439862" cy="865187"/>
            </a:xfrm>
            <a:custGeom>
              <a:avLst/>
              <a:gdLst>
                <a:gd name="T0" fmla="*/ 0 w 907"/>
                <a:gd name="T1" fmla="*/ 0 h 545"/>
                <a:gd name="T2" fmla="*/ 0 w 907"/>
                <a:gd name="T3" fmla="*/ 433387 h 545"/>
                <a:gd name="T4" fmla="*/ 360362 w 907"/>
                <a:gd name="T5" fmla="*/ 433387 h 545"/>
                <a:gd name="T6" fmla="*/ 360362 w 907"/>
                <a:gd name="T7" fmla="*/ 865187 h 545"/>
                <a:gd name="T8" fmla="*/ 1079500 w 907"/>
                <a:gd name="T9" fmla="*/ 865187 h 545"/>
                <a:gd name="T10" fmla="*/ 1079500 w 907"/>
                <a:gd name="T11" fmla="*/ 433387 h 545"/>
                <a:gd name="T12" fmla="*/ 1439862 w 907"/>
                <a:gd name="T13" fmla="*/ 433387 h 545"/>
                <a:gd name="T14" fmla="*/ 1439862 w 907"/>
                <a:gd name="T15" fmla="*/ 0 h 545"/>
                <a:gd name="T16" fmla="*/ 0 w 907"/>
                <a:gd name="T17" fmla="*/ 0 h 5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7"/>
                <a:gd name="T28" fmla="*/ 0 h 545"/>
                <a:gd name="T29" fmla="*/ 907 w 907"/>
                <a:gd name="T30" fmla="*/ 545 h 5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7" h="545">
                  <a:moveTo>
                    <a:pt x="0" y="0"/>
                  </a:moveTo>
                  <a:lnTo>
                    <a:pt x="0" y="273"/>
                  </a:lnTo>
                  <a:lnTo>
                    <a:pt x="227" y="273"/>
                  </a:lnTo>
                  <a:lnTo>
                    <a:pt x="227" y="545"/>
                  </a:lnTo>
                  <a:lnTo>
                    <a:pt x="680" y="545"/>
                  </a:lnTo>
                  <a:lnTo>
                    <a:pt x="680" y="273"/>
                  </a:lnTo>
                  <a:lnTo>
                    <a:pt x="907" y="273"/>
                  </a:lnTo>
                  <a:lnTo>
                    <a:pt x="9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6" name="Text Box 75"/>
            <p:cNvSpPr txBox="1">
              <a:spLocks noChangeArrowheads="1"/>
            </p:cNvSpPr>
            <p:nvPr/>
          </p:nvSpPr>
          <p:spPr bwMode="auto">
            <a:xfrm>
              <a:off x="2736850" y="3736975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L</a:t>
              </a:r>
              <a:endParaRPr lang="en-US" sz="2000" i="1" dirty="0"/>
            </a:p>
          </p:txBody>
        </p:sp>
        <p:sp>
          <p:nvSpPr>
            <p:cNvPr id="13337" name="Text Box 76"/>
            <p:cNvSpPr txBox="1">
              <a:spLocks noChangeArrowheads="1"/>
            </p:cNvSpPr>
            <p:nvPr/>
          </p:nvSpPr>
          <p:spPr bwMode="auto">
            <a:xfrm>
              <a:off x="2376488" y="3305175"/>
              <a:ext cx="143986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S</a:t>
              </a:r>
              <a:r>
                <a:rPr lang="en-GB" sz="2000" dirty="0"/>
                <a:t>   </a:t>
              </a:r>
              <a:r>
                <a:rPr lang="en-GB" sz="2000" dirty="0">
                  <a:cs typeface="Arial" charset="0"/>
                </a:rPr>
                <a:t>→</a:t>
              </a:r>
              <a:r>
                <a:rPr lang="en-GB" sz="2000" dirty="0"/>
                <a:t>   </a:t>
              </a:r>
              <a:r>
                <a:rPr lang="en-GB" sz="2000" i="1" dirty="0"/>
                <a:t>T</a:t>
              </a:r>
              <a:endParaRPr lang="en-US" sz="2000" i="1" dirty="0"/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735263" y="4292600"/>
            <a:ext cx="720725" cy="863600"/>
            <a:chOff x="2735263" y="4292600"/>
            <a:chExt cx="720726" cy="863600"/>
          </a:xfrm>
        </p:grpSpPr>
        <p:sp>
          <p:nvSpPr>
            <p:cNvPr id="13332" name="Rectangle 78"/>
            <p:cNvSpPr>
              <a:spLocks noChangeArrowheads="1"/>
            </p:cNvSpPr>
            <p:nvPr/>
          </p:nvSpPr>
          <p:spPr bwMode="auto">
            <a:xfrm>
              <a:off x="2736851" y="4292600"/>
              <a:ext cx="719138" cy="86360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3" name="Text Box 79"/>
            <p:cNvSpPr txBox="1">
              <a:spLocks noChangeArrowheads="1"/>
            </p:cNvSpPr>
            <p:nvPr/>
          </p:nvSpPr>
          <p:spPr bwMode="auto">
            <a:xfrm>
              <a:off x="2735263" y="4783138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L</a:t>
              </a:r>
              <a:endParaRPr lang="en-US" sz="2000" i="1" dirty="0"/>
            </a:p>
          </p:txBody>
        </p:sp>
        <p:sp>
          <p:nvSpPr>
            <p:cNvPr id="13334" name="Text Box 80"/>
            <p:cNvSpPr txBox="1">
              <a:spLocks noChangeArrowheads="1"/>
            </p:cNvSpPr>
            <p:nvPr/>
          </p:nvSpPr>
          <p:spPr bwMode="auto">
            <a:xfrm>
              <a:off x="2735263" y="4348163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S</a:t>
              </a:r>
              <a:endParaRPr lang="en-US" sz="2000" i="1" dirty="0"/>
            </a:p>
          </p:txBody>
        </p:sp>
      </p:grpSp>
      <p:sp>
        <p:nvSpPr>
          <p:cNvPr id="255063" name="AutoShape 87"/>
          <p:cNvSpPr>
            <a:spLocks/>
          </p:cNvSpPr>
          <p:nvPr/>
        </p:nvSpPr>
        <p:spPr bwMode="auto">
          <a:xfrm>
            <a:off x="5148262" y="2528888"/>
            <a:ext cx="2880122" cy="503237"/>
          </a:xfrm>
          <a:prstGeom prst="callout1">
            <a:avLst>
              <a:gd name="adj1" fmla="val 22713"/>
              <a:gd name="adj2" fmla="val -2981"/>
              <a:gd name="adj3" fmla="val 23657"/>
              <a:gd name="adj4" fmla="val -43449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bg2"/>
                </a:solidFill>
              </a:rPr>
              <a:t>an ordinary program </a:t>
            </a:r>
            <a:r>
              <a:rPr lang="en-GB" sz="2000" i="1" dirty="0">
                <a:solidFill>
                  <a:schemeClr val="bg2"/>
                </a:solidFill>
              </a:rPr>
              <a:t>P</a:t>
            </a:r>
            <a:r>
              <a:rPr lang="en-GB" sz="2000" dirty="0">
                <a:solidFill>
                  <a:schemeClr val="bg2"/>
                </a:solidFill>
              </a:rPr>
              <a:t>, expressed in language </a:t>
            </a:r>
            <a:r>
              <a:rPr lang="en-GB" sz="2000" i="1" dirty="0">
                <a:solidFill>
                  <a:schemeClr val="bg2"/>
                </a:solidFill>
              </a:rPr>
              <a:t>L</a:t>
            </a:r>
            <a:endParaRPr lang="en-US" sz="2000" i="1" dirty="0">
              <a:solidFill>
                <a:schemeClr val="bg2"/>
              </a:solidFill>
            </a:endParaRPr>
          </a:p>
        </p:txBody>
      </p:sp>
      <p:sp>
        <p:nvSpPr>
          <p:cNvPr id="255064" name="AutoShape 88"/>
          <p:cNvSpPr>
            <a:spLocks/>
          </p:cNvSpPr>
          <p:nvPr/>
        </p:nvSpPr>
        <p:spPr bwMode="auto">
          <a:xfrm>
            <a:off x="5148262" y="3573463"/>
            <a:ext cx="2880122" cy="503237"/>
          </a:xfrm>
          <a:prstGeom prst="callout1">
            <a:avLst>
              <a:gd name="adj1" fmla="val 22713"/>
              <a:gd name="adj2" fmla="val -2981"/>
              <a:gd name="adj3" fmla="val 23657"/>
              <a:gd name="adj4" fmla="val -43449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bg2"/>
                </a:solidFill>
              </a:rPr>
              <a:t>an </a:t>
            </a:r>
            <a:r>
              <a:rPr lang="en-GB" sz="2000" i="1" dirty="0">
                <a:solidFill>
                  <a:schemeClr val="bg2"/>
                </a:solidFill>
              </a:rPr>
              <a:t>S</a:t>
            </a:r>
            <a:r>
              <a:rPr lang="en-GB" sz="2000" dirty="0">
                <a:solidFill>
                  <a:schemeClr val="bg2"/>
                </a:solidFill>
              </a:rPr>
              <a:t> </a:t>
            </a:r>
            <a:r>
              <a:rPr lang="en-GB" sz="2000" dirty="0">
                <a:solidFill>
                  <a:schemeClr val="bg2"/>
                </a:solidFill>
                <a:cs typeface="Arial" charset="0"/>
              </a:rPr>
              <a:t>→ </a:t>
            </a:r>
            <a:r>
              <a:rPr lang="en-GB" sz="2000" i="1" dirty="0">
                <a:solidFill>
                  <a:schemeClr val="bg2"/>
                </a:solidFill>
                <a:cs typeface="Arial" charset="0"/>
              </a:rPr>
              <a:t>T</a:t>
            </a:r>
            <a:r>
              <a:rPr lang="en-GB" sz="2000" dirty="0"/>
              <a:t> </a:t>
            </a:r>
            <a:r>
              <a:rPr lang="en-GB" sz="2000" dirty="0">
                <a:solidFill>
                  <a:schemeClr val="bg2"/>
                </a:solidFill>
              </a:rPr>
              <a:t>translator, expressed in language </a:t>
            </a:r>
            <a:r>
              <a:rPr lang="en-GB" sz="2000" i="1" dirty="0">
                <a:solidFill>
                  <a:schemeClr val="bg2"/>
                </a:solidFill>
              </a:rPr>
              <a:t>L</a:t>
            </a:r>
            <a:endParaRPr lang="en-US" sz="2000" i="1" dirty="0">
              <a:solidFill>
                <a:schemeClr val="bg2"/>
              </a:solidFill>
            </a:endParaRPr>
          </a:p>
        </p:txBody>
      </p:sp>
      <p:sp>
        <p:nvSpPr>
          <p:cNvPr id="255065" name="AutoShape 89"/>
          <p:cNvSpPr>
            <a:spLocks/>
          </p:cNvSpPr>
          <p:nvPr/>
        </p:nvSpPr>
        <p:spPr bwMode="auto">
          <a:xfrm>
            <a:off x="5148263" y="4581525"/>
            <a:ext cx="2878334" cy="575667"/>
          </a:xfrm>
          <a:prstGeom prst="callout1">
            <a:avLst>
              <a:gd name="adj1" fmla="val 24407"/>
              <a:gd name="adj2" fmla="val -2981"/>
              <a:gd name="adj3" fmla="val 25426"/>
              <a:gd name="adj4" fmla="val -4347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bg2"/>
                </a:solidFill>
              </a:rPr>
              <a:t>an </a:t>
            </a:r>
            <a:r>
              <a:rPr lang="en-GB" sz="2000" i="1" dirty="0">
                <a:solidFill>
                  <a:schemeClr val="bg2"/>
                </a:solidFill>
              </a:rPr>
              <a:t>S</a:t>
            </a:r>
            <a:r>
              <a:rPr lang="en-GB" sz="2000" dirty="0">
                <a:solidFill>
                  <a:schemeClr val="bg2"/>
                </a:solidFill>
              </a:rPr>
              <a:t> interpreter, expressed in language </a:t>
            </a:r>
            <a:r>
              <a:rPr lang="en-GB" sz="2000" i="1" dirty="0">
                <a:solidFill>
                  <a:schemeClr val="bg2"/>
                </a:solidFill>
              </a:rPr>
              <a:t>L</a:t>
            </a:r>
            <a:endParaRPr lang="en-US" sz="2000" i="1" dirty="0">
              <a:solidFill>
                <a:schemeClr val="bg2"/>
              </a:solidFill>
            </a:endParaRPr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2736850" y="5734050"/>
            <a:ext cx="720725" cy="647700"/>
            <a:chOff x="2736850" y="5734050"/>
            <a:chExt cx="720725" cy="647700"/>
          </a:xfrm>
        </p:grpSpPr>
        <p:sp>
          <p:nvSpPr>
            <p:cNvPr id="13325" name="Freeform 91"/>
            <p:cNvSpPr>
              <a:spLocks/>
            </p:cNvSpPr>
            <p:nvPr/>
          </p:nvSpPr>
          <p:spPr bwMode="auto">
            <a:xfrm>
              <a:off x="2736850" y="5734050"/>
              <a:ext cx="720725" cy="647700"/>
            </a:xfrm>
            <a:custGeom>
              <a:avLst/>
              <a:gdLst>
                <a:gd name="T0" fmla="*/ 0 w 454"/>
                <a:gd name="T1" fmla="*/ 0 h 408"/>
                <a:gd name="T2" fmla="*/ 0 w 454"/>
                <a:gd name="T3" fmla="*/ 215900 h 408"/>
                <a:gd name="T4" fmla="*/ 360363 w 454"/>
                <a:gd name="T5" fmla="*/ 647700 h 408"/>
                <a:gd name="T6" fmla="*/ 720725 w 454"/>
                <a:gd name="T7" fmla="*/ 215900 h 408"/>
                <a:gd name="T8" fmla="*/ 720725 w 454"/>
                <a:gd name="T9" fmla="*/ 0 h 408"/>
                <a:gd name="T10" fmla="*/ 0 w 454"/>
                <a:gd name="T11" fmla="*/ 0 h 4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4"/>
                <a:gd name="T19" fmla="*/ 0 h 408"/>
                <a:gd name="T20" fmla="*/ 454 w 454"/>
                <a:gd name="T21" fmla="*/ 408 h 4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4" h="408">
                  <a:moveTo>
                    <a:pt x="0" y="0"/>
                  </a:moveTo>
                  <a:lnTo>
                    <a:pt x="0" y="136"/>
                  </a:lnTo>
                  <a:lnTo>
                    <a:pt x="227" y="408"/>
                  </a:lnTo>
                  <a:lnTo>
                    <a:pt x="454" y="136"/>
                  </a:lnTo>
                  <a:lnTo>
                    <a:pt x="4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6" name="Text Box 92"/>
            <p:cNvSpPr txBox="1">
              <a:spLocks noChangeArrowheads="1"/>
            </p:cNvSpPr>
            <p:nvPr/>
          </p:nvSpPr>
          <p:spPr bwMode="auto">
            <a:xfrm>
              <a:off x="2736850" y="5788025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M</a:t>
              </a:r>
              <a:endParaRPr lang="en-US" sz="2000" i="1" dirty="0"/>
            </a:p>
          </p:txBody>
        </p:sp>
      </p:grpSp>
      <p:sp>
        <p:nvSpPr>
          <p:cNvPr id="255069" name="AutoShape 93"/>
          <p:cNvSpPr>
            <a:spLocks/>
          </p:cNvSpPr>
          <p:nvPr/>
        </p:nvSpPr>
        <p:spPr bwMode="auto">
          <a:xfrm>
            <a:off x="5113338" y="5805488"/>
            <a:ext cx="3364613" cy="541337"/>
          </a:xfrm>
          <a:prstGeom prst="callout1">
            <a:avLst>
              <a:gd name="adj1" fmla="val 21116"/>
              <a:gd name="adj2" fmla="val -2551"/>
              <a:gd name="adj3" fmla="val 29032"/>
              <a:gd name="adj4" fmla="val -37194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bg2"/>
                </a:solidFill>
              </a:rPr>
              <a:t>a machine </a:t>
            </a:r>
            <a:r>
              <a:rPr lang="en-GB" sz="2000" i="1" dirty="0">
                <a:solidFill>
                  <a:schemeClr val="bg2"/>
                </a:solidFill>
              </a:rPr>
              <a:t>M</a:t>
            </a:r>
            <a:r>
              <a:rPr lang="en-GB" sz="2000" dirty="0">
                <a:solidFill>
                  <a:schemeClr val="bg2"/>
                </a:solidFill>
              </a:rPr>
              <a:t> (which can only execute </a:t>
            </a:r>
            <a:r>
              <a:rPr lang="en-GB" sz="2000" i="1" dirty="0" smtClean="0">
                <a:solidFill>
                  <a:schemeClr val="bg2"/>
                </a:solidFill>
              </a:rPr>
              <a:t>M</a:t>
            </a:r>
            <a:r>
              <a:rPr lang="en-GB" sz="2000" dirty="0" smtClean="0">
                <a:solidFill>
                  <a:schemeClr val="bg2"/>
                </a:solidFill>
              </a:rPr>
              <a:t> ’s </a:t>
            </a:r>
            <a:r>
              <a:rPr lang="en-GB" sz="2000" dirty="0">
                <a:solidFill>
                  <a:schemeClr val="bg2"/>
                </a:solidFill>
              </a:rPr>
              <a:t>machine code)</a:t>
            </a:r>
            <a:endParaRPr lang="en-US" sz="2000" dirty="0">
              <a:solidFill>
                <a:schemeClr val="bg2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555776" y="2191920"/>
            <a:ext cx="1082843" cy="878305"/>
            <a:chOff x="5433373" y="1578587"/>
            <a:chExt cx="1082843" cy="878305"/>
          </a:xfrm>
        </p:grpSpPr>
        <p:sp>
          <p:nvSpPr>
            <p:cNvPr id="51" name="Freeform 50"/>
            <p:cNvSpPr/>
            <p:nvPr/>
          </p:nvSpPr>
          <p:spPr>
            <a:xfrm>
              <a:off x="5433373" y="1578587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Text Box 86"/>
            <p:cNvSpPr txBox="1">
              <a:spLocks noChangeArrowheads="1"/>
            </p:cNvSpPr>
            <p:nvPr/>
          </p:nvSpPr>
          <p:spPr bwMode="auto">
            <a:xfrm>
              <a:off x="5484724" y="1640957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P</a:t>
              </a:r>
              <a:endParaRPr lang="en-US" sz="2000" i="1" dirty="0"/>
            </a:p>
          </p:txBody>
        </p:sp>
        <p:sp>
          <p:nvSpPr>
            <p:cNvPr id="54" name="Text Box 85"/>
            <p:cNvSpPr txBox="1">
              <a:spLocks noChangeArrowheads="1"/>
            </p:cNvSpPr>
            <p:nvPr/>
          </p:nvSpPr>
          <p:spPr bwMode="auto">
            <a:xfrm>
              <a:off x="5627103" y="2109009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L</a:t>
              </a:r>
              <a:endParaRPr lang="en-US" sz="2000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031" grpId="0"/>
      <p:bldP spid="255063" grpId="0" animBg="1"/>
      <p:bldP spid="255064" grpId="0" animBg="1"/>
      <p:bldP spid="255065" grpId="0" animBg="1"/>
      <p:bldP spid="25506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Ordinary programs: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Examples: tombstones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258070" name="Rectangle 22"/>
          <p:cNvSpPr>
            <a:spLocks noChangeArrowheads="1"/>
          </p:cNvSpPr>
          <p:nvPr/>
        </p:nvSpPr>
        <p:spPr bwMode="auto">
          <a:xfrm>
            <a:off x="1547813" y="3860800"/>
            <a:ext cx="7200900" cy="246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/>
              <a:t>Interpreters: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2771775" y="4400550"/>
            <a:ext cx="4176713" cy="865188"/>
            <a:chOff x="1746" y="2500"/>
            <a:chExt cx="2631" cy="545"/>
          </a:xfrm>
        </p:grpSpPr>
        <p:grpSp>
          <p:nvGrpSpPr>
            <p:cNvPr id="14343" name="Group 23"/>
            <p:cNvGrpSpPr>
              <a:grpSpLocks/>
            </p:cNvGrpSpPr>
            <p:nvPr/>
          </p:nvGrpSpPr>
          <p:grpSpPr bwMode="auto">
            <a:xfrm>
              <a:off x="1746" y="2501"/>
              <a:ext cx="454" cy="544"/>
              <a:chOff x="1429" y="3294"/>
              <a:chExt cx="454" cy="544"/>
            </a:xfrm>
          </p:grpSpPr>
          <p:sp>
            <p:nvSpPr>
              <p:cNvPr id="14352" name="Rectangle 24"/>
              <p:cNvSpPr>
                <a:spLocks noChangeArrowheads="1"/>
              </p:cNvSpPr>
              <p:nvPr/>
            </p:nvSpPr>
            <p:spPr bwMode="auto">
              <a:xfrm>
                <a:off x="1430" y="3294"/>
                <a:ext cx="453" cy="544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14353" name="Text Box 25"/>
              <p:cNvSpPr txBox="1">
                <a:spLocks noChangeArrowheads="1"/>
              </p:cNvSpPr>
              <p:nvPr/>
            </p:nvSpPr>
            <p:spPr bwMode="auto">
              <a:xfrm>
                <a:off x="1429" y="3603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C</a:t>
                </a:r>
                <a:endParaRPr lang="en-US" sz="2000"/>
              </a:p>
            </p:txBody>
          </p:sp>
          <p:sp>
            <p:nvSpPr>
              <p:cNvPr id="14354" name="Text Box 26"/>
              <p:cNvSpPr txBox="1">
                <a:spLocks noChangeArrowheads="1"/>
              </p:cNvSpPr>
              <p:nvPr/>
            </p:nvSpPr>
            <p:spPr bwMode="auto">
              <a:xfrm>
                <a:off x="1429" y="3329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</a:t>
                </a:r>
                <a:endParaRPr lang="en-US" sz="2000"/>
              </a:p>
            </p:txBody>
          </p:sp>
        </p:grpSp>
        <p:grpSp>
          <p:nvGrpSpPr>
            <p:cNvPr id="14344" name="Group 27"/>
            <p:cNvGrpSpPr>
              <a:grpSpLocks/>
            </p:cNvGrpSpPr>
            <p:nvPr/>
          </p:nvGrpSpPr>
          <p:grpSpPr bwMode="auto">
            <a:xfrm>
              <a:off x="2834" y="2500"/>
              <a:ext cx="454" cy="544"/>
              <a:chOff x="1429" y="3294"/>
              <a:chExt cx="454" cy="544"/>
            </a:xfrm>
          </p:grpSpPr>
          <p:sp>
            <p:nvSpPr>
              <p:cNvPr id="14349" name="Rectangle 28"/>
              <p:cNvSpPr>
                <a:spLocks noChangeArrowheads="1"/>
              </p:cNvSpPr>
              <p:nvPr/>
            </p:nvSpPr>
            <p:spPr bwMode="auto">
              <a:xfrm>
                <a:off x="1430" y="3294"/>
                <a:ext cx="453" cy="544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14350" name="Text Box 29"/>
              <p:cNvSpPr txBox="1">
                <a:spLocks noChangeArrowheads="1"/>
              </p:cNvSpPr>
              <p:nvPr/>
            </p:nvSpPr>
            <p:spPr bwMode="auto">
              <a:xfrm>
                <a:off x="1429" y="3603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  <p:sp>
            <p:nvSpPr>
              <p:cNvPr id="14351" name="Text Box 30"/>
              <p:cNvSpPr txBox="1">
                <a:spLocks noChangeArrowheads="1"/>
              </p:cNvSpPr>
              <p:nvPr/>
            </p:nvSpPr>
            <p:spPr bwMode="auto">
              <a:xfrm>
                <a:off x="1429" y="3329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</a:t>
                </a:r>
                <a:endParaRPr lang="en-US" sz="2000"/>
              </a:p>
            </p:txBody>
          </p:sp>
        </p:grpSp>
        <p:grpSp>
          <p:nvGrpSpPr>
            <p:cNvPr id="14345" name="Group 31"/>
            <p:cNvGrpSpPr>
              <a:grpSpLocks/>
            </p:cNvGrpSpPr>
            <p:nvPr/>
          </p:nvGrpSpPr>
          <p:grpSpPr bwMode="auto">
            <a:xfrm>
              <a:off x="3923" y="2500"/>
              <a:ext cx="454" cy="544"/>
              <a:chOff x="1429" y="3294"/>
              <a:chExt cx="454" cy="544"/>
            </a:xfrm>
          </p:grpSpPr>
          <p:sp>
            <p:nvSpPr>
              <p:cNvPr id="14346" name="Rectangle 32"/>
              <p:cNvSpPr>
                <a:spLocks noChangeArrowheads="1"/>
              </p:cNvSpPr>
              <p:nvPr/>
            </p:nvSpPr>
            <p:spPr bwMode="auto">
              <a:xfrm>
                <a:off x="1430" y="3294"/>
                <a:ext cx="453" cy="544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14347" name="Text Box 33"/>
              <p:cNvSpPr txBox="1">
                <a:spLocks noChangeArrowheads="1"/>
              </p:cNvSpPr>
              <p:nvPr/>
            </p:nvSpPr>
            <p:spPr bwMode="auto">
              <a:xfrm>
                <a:off x="1429" y="3603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  <p:sp>
            <p:nvSpPr>
              <p:cNvPr id="14348" name="Text Box 34"/>
              <p:cNvSpPr txBox="1">
                <a:spLocks noChangeArrowheads="1"/>
              </p:cNvSpPr>
              <p:nvPr/>
            </p:nvSpPr>
            <p:spPr bwMode="auto">
              <a:xfrm>
                <a:off x="1429" y="3329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Basic</a:t>
                </a:r>
                <a:endParaRPr lang="en-US" sz="2000"/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2583501" y="2348880"/>
            <a:ext cx="4550339" cy="878305"/>
            <a:chOff x="2583501" y="2348880"/>
            <a:chExt cx="4550339" cy="878305"/>
          </a:xfrm>
        </p:grpSpPr>
        <p:grpSp>
          <p:nvGrpSpPr>
            <p:cNvPr id="37" name="Group 36"/>
            <p:cNvGrpSpPr/>
            <p:nvPr/>
          </p:nvGrpSpPr>
          <p:grpSpPr>
            <a:xfrm>
              <a:off x="2583501" y="2348880"/>
              <a:ext cx="1082843" cy="878305"/>
              <a:chOff x="5433373" y="1578587"/>
              <a:chExt cx="1082843" cy="878305"/>
            </a:xfrm>
          </p:grpSpPr>
          <p:sp>
            <p:nvSpPr>
              <p:cNvPr id="38" name="Freeform 37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sort</a:t>
                </a:r>
                <a:endParaRPr lang="en-US" sz="2000" dirty="0"/>
              </a:p>
            </p:txBody>
          </p:sp>
          <p:sp>
            <p:nvSpPr>
              <p:cNvPr id="40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Java</a:t>
                </a:r>
                <a:endParaRPr lang="en-US" sz="2000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317249" y="2348880"/>
              <a:ext cx="1082843" cy="878305"/>
              <a:chOff x="5433373" y="1578587"/>
              <a:chExt cx="1082843" cy="878305"/>
            </a:xfrm>
          </p:grpSpPr>
          <p:sp>
            <p:nvSpPr>
              <p:cNvPr id="42" name="Freeform 41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sort</a:t>
                </a:r>
                <a:endParaRPr lang="en-US" sz="2000" dirty="0"/>
              </a:p>
            </p:txBody>
          </p:sp>
          <p:sp>
            <p:nvSpPr>
              <p:cNvPr id="44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JVM</a:t>
                </a:r>
                <a:endParaRPr lang="en-US" sz="2000" dirty="0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6050997" y="2348880"/>
              <a:ext cx="1082843" cy="878305"/>
              <a:chOff x="5433373" y="1578587"/>
              <a:chExt cx="1082843" cy="878305"/>
            </a:xfrm>
          </p:grpSpPr>
          <p:sp>
            <p:nvSpPr>
              <p:cNvPr id="46" name="Freeform 45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sort</a:t>
                </a:r>
                <a:endParaRPr lang="en-US" sz="2000" dirty="0"/>
              </a:p>
            </p:txBody>
          </p:sp>
          <p:sp>
            <p:nvSpPr>
              <p:cNvPr id="48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Translators:</a:t>
            </a:r>
          </a:p>
        </p:txBody>
      </p:sp>
      <p:sp>
        <p:nvSpPr>
          <p:cNvPr id="1536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Examples: tombstones </a:t>
            </a:r>
            <a:r>
              <a:rPr lang="en-GB" i="1" smtClean="0"/>
              <a:t>(2)</a:t>
            </a:r>
            <a:endParaRPr lang="en-GB" smtClean="0"/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2339975" y="2239963"/>
            <a:ext cx="5076825" cy="2089150"/>
            <a:chOff x="1474" y="1411"/>
            <a:chExt cx="3198" cy="1316"/>
          </a:xfrm>
        </p:grpSpPr>
        <p:grpSp>
          <p:nvGrpSpPr>
            <p:cNvPr id="15365" name="Group 35"/>
            <p:cNvGrpSpPr>
              <a:grpSpLocks/>
            </p:cNvGrpSpPr>
            <p:nvPr/>
          </p:nvGrpSpPr>
          <p:grpSpPr bwMode="auto">
            <a:xfrm>
              <a:off x="2609" y="1412"/>
              <a:ext cx="907" cy="545"/>
              <a:chOff x="2200" y="2273"/>
              <a:chExt cx="907" cy="545"/>
            </a:xfrm>
          </p:grpSpPr>
          <p:sp>
            <p:nvSpPr>
              <p:cNvPr id="15386" name="Freeform 36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7" name="Text Box 37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  <p:sp>
            <p:nvSpPr>
              <p:cNvPr id="15388" name="Text Box 38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C  →  </a:t>
                </a:r>
                <a:r>
                  <a:rPr lang="en-GB" sz="2000" dirty="0" smtClean="0"/>
                  <a:t>x86as</a:t>
                </a:r>
                <a:endParaRPr lang="en-US" sz="2000" dirty="0"/>
              </a:p>
            </p:txBody>
          </p:sp>
        </p:grpSp>
        <p:grpSp>
          <p:nvGrpSpPr>
            <p:cNvPr id="15366" name="Group 39"/>
            <p:cNvGrpSpPr>
              <a:grpSpLocks/>
            </p:cNvGrpSpPr>
            <p:nvPr/>
          </p:nvGrpSpPr>
          <p:grpSpPr bwMode="auto">
            <a:xfrm>
              <a:off x="3742" y="1411"/>
              <a:ext cx="907" cy="545"/>
              <a:chOff x="2200" y="2273"/>
              <a:chExt cx="907" cy="545"/>
            </a:xfrm>
          </p:grpSpPr>
          <p:sp>
            <p:nvSpPr>
              <p:cNvPr id="15383" name="Freeform 40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4" name="Text Box 41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  <p:sp>
            <p:nvSpPr>
              <p:cNvPr id="15385" name="Text Box 42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C  →  </a:t>
                </a: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</p:grpSp>
        <p:grpSp>
          <p:nvGrpSpPr>
            <p:cNvPr id="15367" name="Group 43"/>
            <p:cNvGrpSpPr>
              <a:grpSpLocks/>
            </p:cNvGrpSpPr>
            <p:nvPr/>
          </p:nvGrpSpPr>
          <p:grpSpPr bwMode="auto">
            <a:xfrm>
              <a:off x="1475" y="1411"/>
              <a:ext cx="907" cy="545"/>
              <a:chOff x="2200" y="2273"/>
              <a:chExt cx="907" cy="545"/>
            </a:xfrm>
          </p:grpSpPr>
          <p:sp>
            <p:nvSpPr>
              <p:cNvPr id="15380" name="Freeform 44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1" name="Text Box 45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C</a:t>
                </a:r>
                <a:endParaRPr lang="en-US" sz="2000"/>
              </a:p>
            </p:txBody>
          </p:sp>
          <p:sp>
            <p:nvSpPr>
              <p:cNvPr id="15382" name="Text Box 46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Java → JVM</a:t>
                </a:r>
                <a:endParaRPr lang="en-US" sz="2000"/>
              </a:p>
            </p:txBody>
          </p:sp>
        </p:grpSp>
        <p:grpSp>
          <p:nvGrpSpPr>
            <p:cNvPr id="15368" name="Group 47"/>
            <p:cNvGrpSpPr>
              <a:grpSpLocks/>
            </p:cNvGrpSpPr>
            <p:nvPr/>
          </p:nvGrpSpPr>
          <p:grpSpPr bwMode="auto">
            <a:xfrm>
              <a:off x="1474" y="2182"/>
              <a:ext cx="907" cy="545"/>
              <a:chOff x="2200" y="2273"/>
              <a:chExt cx="907" cy="545"/>
            </a:xfrm>
          </p:grpSpPr>
          <p:sp>
            <p:nvSpPr>
              <p:cNvPr id="15377" name="Freeform 48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78" name="Text Box 49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  <p:sp>
            <p:nvSpPr>
              <p:cNvPr id="15379" name="Text Box 50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dirty="0" smtClean="0"/>
                  <a:t>x86as </a:t>
                </a:r>
                <a:r>
                  <a:rPr lang="en-GB" dirty="0"/>
                  <a:t>→ </a:t>
                </a:r>
                <a:r>
                  <a:rPr lang="en-GB" dirty="0" smtClean="0"/>
                  <a:t>x86</a:t>
                </a:r>
                <a:endParaRPr lang="en-US" dirty="0"/>
              </a:p>
            </p:txBody>
          </p:sp>
        </p:grpSp>
        <p:grpSp>
          <p:nvGrpSpPr>
            <p:cNvPr id="15369" name="Group 51"/>
            <p:cNvGrpSpPr>
              <a:grpSpLocks/>
            </p:cNvGrpSpPr>
            <p:nvPr/>
          </p:nvGrpSpPr>
          <p:grpSpPr bwMode="auto">
            <a:xfrm>
              <a:off x="2607" y="2181"/>
              <a:ext cx="907" cy="545"/>
              <a:chOff x="2200" y="2273"/>
              <a:chExt cx="907" cy="545"/>
            </a:xfrm>
          </p:grpSpPr>
          <p:sp>
            <p:nvSpPr>
              <p:cNvPr id="15374" name="Freeform 52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75" name="Text Box 53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C</a:t>
                </a:r>
                <a:endParaRPr lang="en-US" sz="2000"/>
              </a:p>
            </p:txBody>
          </p:sp>
          <p:sp>
            <p:nvSpPr>
              <p:cNvPr id="15376" name="Text Box 54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Java  →  C</a:t>
                </a:r>
                <a:endParaRPr lang="en-US" sz="2000"/>
              </a:p>
            </p:txBody>
          </p:sp>
        </p:grpSp>
        <p:grpSp>
          <p:nvGrpSpPr>
            <p:cNvPr id="15370" name="Group 55"/>
            <p:cNvGrpSpPr>
              <a:grpSpLocks/>
            </p:cNvGrpSpPr>
            <p:nvPr/>
          </p:nvGrpSpPr>
          <p:grpSpPr bwMode="auto">
            <a:xfrm>
              <a:off x="3765" y="2182"/>
              <a:ext cx="907" cy="545"/>
              <a:chOff x="2200" y="2273"/>
              <a:chExt cx="907" cy="545"/>
            </a:xfrm>
          </p:grpSpPr>
          <p:sp>
            <p:nvSpPr>
              <p:cNvPr id="15371" name="Freeform 56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72" name="Text Box 57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C</a:t>
                </a:r>
                <a:endParaRPr lang="en-US" sz="2000"/>
              </a:p>
            </p:txBody>
          </p:sp>
          <p:sp>
            <p:nvSpPr>
              <p:cNvPr id="15373" name="Text Box 58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 → Java</a:t>
                </a:r>
                <a:endParaRPr lang="en-US" sz="20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Given a program </a:t>
            </a:r>
            <a:r>
              <a:rPr lang="en-GB" i="1" dirty="0" smtClean="0"/>
              <a:t>P</a:t>
            </a:r>
            <a:r>
              <a:rPr lang="en-GB" dirty="0" smtClean="0"/>
              <a:t> expressed in </a:t>
            </a:r>
            <a:r>
              <a:rPr lang="en-GB" i="1" dirty="0" smtClean="0"/>
              <a:t>M</a:t>
            </a:r>
            <a:r>
              <a:rPr lang="en-GB" dirty="0" smtClean="0"/>
              <a:t> machine code, we can run </a:t>
            </a:r>
            <a:r>
              <a:rPr lang="en-GB" i="1" dirty="0" smtClean="0"/>
              <a:t>P</a:t>
            </a:r>
            <a:r>
              <a:rPr lang="en-GB" dirty="0" smtClean="0"/>
              <a:t> on machine </a:t>
            </a:r>
            <a:r>
              <a:rPr lang="en-GB" i="1" dirty="0" smtClean="0"/>
              <a:t>M</a:t>
            </a:r>
            <a:r>
              <a:rPr lang="en-GB" dirty="0" smtClean="0"/>
              <a:t>: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771775" y="3608388"/>
            <a:ext cx="720725" cy="647700"/>
            <a:chOff x="1429" y="2273"/>
            <a:chExt cx="454" cy="408"/>
          </a:xfrm>
        </p:grpSpPr>
        <p:sp>
          <p:nvSpPr>
            <p:cNvPr id="16399" name="Freeform 5"/>
            <p:cNvSpPr>
              <a:spLocks/>
            </p:cNvSpPr>
            <p:nvPr/>
          </p:nvSpPr>
          <p:spPr bwMode="auto">
            <a:xfrm>
              <a:off x="1429" y="2273"/>
              <a:ext cx="454" cy="408"/>
            </a:xfrm>
            <a:custGeom>
              <a:avLst/>
              <a:gdLst>
                <a:gd name="T0" fmla="*/ 0 w 454"/>
                <a:gd name="T1" fmla="*/ 0 h 408"/>
                <a:gd name="T2" fmla="*/ 0 w 454"/>
                <a:gd name="T3" fmla="*/ 136 h 408"/>
                <a:gd name="T4" fmla="*/ 227 w 454"/>
                <a:gd name="T5" fmla="*/ 408 h 408"/>
                <a:gd name="T6" fmla="*/ 454 w 454"/>
                <a:gd name="T7" fmla="*/ 136 h 408"/>
                <a:gd name="T8" fmla="*/ 454 w 454"/>
                <a:gd name="T9" fmla="*/ 0 h 408"/>
                <a:gd name="T10" fmla="*/ 0 w 454"/>
                <a:gd name="T11" fmla="*/ 0 h 4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4"/>
                <a:gd name="T19" fmla="*/ 0 h 408"/>
                <a:gd name="T20" fmla="*/ 454 w 454"/>
                <a:gd name="T21" fmla="*/ 408 h 4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4" h="408">
                  <a:moveTo>
                    <a:pt x="0" y="0"/>
                  </a:moveTo>
                  <a:lnTo>
                    <a:pt x="0" y="136"/>
                  </a:lnTo>
                  <a:lnTo>
                    <a:pt x="227" y="408"/>
                  </a:lnTo>
                  <a:lnTo>
                    <a:pt x="454" y="136"/>
                  </a:lnTo>
                  <a:lnTo>
                    <a:pt x="4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00" name="Text Box 6"/>
            <p:cNvSpPr txBox="1">
              <a:spLocks noChangeArrowheads="1"/>
            </p:cNvSpPr>
            <p:nvPr/>
          </p:nvSpPr>
          <p:spPr bwMode="auto">
            <a:xfrm>
              <a:off x="1429" y="2308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M</a:t>
              </a:r>
              <a:endParaRPr lang="en-US" sz="2000" i="1" dirty="0"/>
            </a:p>
          </p:txBody>
        </p:sp>
      </p:grp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Tombstone diagrams: running programs</a:t>
            </a:r>
          </a:p>
        </p:txBody>
      </p:sp>
      <p:sp>
        <p:nvSpPr>
          <p:cNvPr id="250897" name="Rectangle 17"/>
          <p:cNvSpPr>
            <a:spLocks noChangeArrowheads="1"/>
          </p:cNvSpPr>
          <p:nvPr/>
        </p:nvSpPr>
        <p:spPr bwMode="auto">
          <a:xfrm>
            <a:off x="1547813" y="4473575"/>
            <a:ext cx="72009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 dirty="0"/>
              <a:t>Here “</a:t>
            </a:r>
            <a:r>
              <a:rPr lang="en-GB" sz="2400" i="1" dirty="0" smtClean="0"/>
              <a:t>M </a:t>
            </a:r>
            <a:r>
              <a:rPr lang="en-GB" sz="2400" dirty="0" smtClean="0"/>
              <a:t>” </a:t>
            </a:r>
            <a:r>
              <a:rPr lang="en-GB" sz="2400" dirty="0"/>
              <a:t>denotes both the machine itself and its machine code.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589057" y="2735346"/>
            <a:ext cx="1082843" cy="878305"/>
            <a:chOff x="5433373" y="1578587"/>
            <a:chExt cx="1082843" cy="878305"/>
          </a:xfrm>
        </p:grpSpPr>
        <p:sp>
          <p:nvSpPr>
            <p:cNvPr id="18" name="Freeform 17"/>
            <p:cNvSpPr/>
            <p:nvPr/>
          </p:nvSpPr>
          <p:spPr>
            <a:xfrm>
              <a:off x="5433373" y="1578587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 Box 86"/>
            <p:cNvSpPr txBox="1">
              <a:spLocks noChangeArrowheads="1"/>
            </p:cNvSpPr>
            <p:nvPr/>
          </p:nvSpPr>
          <p:spPr bwMode="auto">
            <a:xfrm>
              <a:off x="5484724" y="1640957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</a:t>
              </a:r>
              <a:endParaRPr lang="en-US" sz="2000" i="1" dirty="0"/>
            </a:p>
          </p:txBody>
        </p:sp>
        <p:sp>
          <p:nvSpPr>
            <p:cNvPr id="20" name="Text Box 85"/>
            <p:cNvSpPr txBox="1">
              <a:spLocks noChangeArrowheads="1"/>
            </p:cNvSpPr>
            <p:nvPr/>
          </p:nvSpPr>
          <p:spPr bwMode="auto">
            <a:xfrm>
              <a:off x="5627103" y="2109009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M</a:t>
              </a:r>
              <a:endParaRPr lang="en-US" sz="2000" i="1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462463" y="3465004"/>
            <a:ext cx="2161765" cy="288032"/>
            <a:chOff x="4462463" y="3465004"/>
            <a:chExt cx="2161765" cy="288032"/>
          </a:xfrm>
        </p:grpSpPr>
        <p:sp>
          <p:nvSpPr>
            <p:cNvPr id="16392" name="AutoShape 14"/>
            <p:cNvSpPr>
              <a:spLocks/>
            </p:cNvSpPr>
            <p:nvPr/>
          </p:nvSpPr>
          <p:spPr bwMode="auto">
            <a:xfrm>
              <a:off x="4462463" y="3465513"/>
              <a:ext cx="1873250" cy="250825"/>
            </a:xfrm>
            <a:prstGeom prst="callout1">
              <a:avLst>
                <a:gd name="adj1" fmla="val 45569"/>
                <a:gd name="adj2" fmla="val -4069"/>
                <a:gd name="adj3" fmla="val 131014"/>
                <a:gd name="adj4" fmla="val -6000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1800"/>
                </a:lnSpc>
              </a:pP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6393" name="AutoShape 13"/>
            <p:cNvSpPr>
              <a:spLocks/>
            </p:cNvSpPr>
            <p:nvPr/>
          </p:nvSpPr>
          <p:spPr bwMode="auto">
            <a:xfrm>
              <a:off x="4463988" y="3465004"/>
              <a:ext cx="2160240" cy="288032"/>
            </a:xfrm>
            <a:prstGeom prst="callout1">
              <a:avLst>
                <a:gd name="adj1" fmla="val 45569"/>
                <a:gd name="adj2" fmla="val -4069"/>
                <a:gd name="adj3" fmla="val -2293"/>
                <a:gd name="adj4" fmla="val -5368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these must match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9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Possible:</a:t>
            </a:r>
          </a:p>
        </p:txBody>
      </p:sp>
      <p:sp>
        <p:nvSpPr>
          <p:cNvPr id="17412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Examples: running ordinary programs</a:t>
            </a:r>
          </a:p>
        </p:txBody>
      </p:sp>
      <p:sp>
        <p:nvSpPr>
          <p:cNvPr id="251928" name="Rectangle 24"/>
          <p:cNvSpPr>
            <a:spLocks noChangeArrowheads="1"/>
          </p:cNvSpPr>
          <p:nvPr/>
        </p:nvSpPr>
        <p:spPr bwMode="auto">
          <a:xfrm>
            <a:off x="1547813" y="3968750"/>
            <a:ext cx="720090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/>
              <a:t>Impossible: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589057" y="2262663"/>
            <a:ext cx="1082843" cy="1526700"/>
            <a:chOff x="2589057" y="2262663"/>
            <a:chExt cx="1082843" cy="1526700"/>
          </a:xfrm>
        </p:grpSpPr>
        <p:grpSp>
          <p:nvGrpSpPr>
            <p:cNvPr id="17447" name="Group 3"/>
            <p:cNvGrpSpPr>
              <a:grpSpLocks/>
            </p:cNvGrpSpPr>
            <p:nvPr/>
          </p:nvGrpSpPr>
          <p:grpSpPr bwMode="auto">
            <a:xfrm>
              <a:off x="2771775" y="3141663"/>
              <a:ext cx="720725" cy="647700"/>
              <a:chOff x="1429" y="2273"/>
              <a:chExt cx="454" cy="408"/>
            </a:xfrm>
          </p:grpSpPr>
          <p:sp>
            <p:nvSpPr>
              <p:cNvPr id="17454" name="Freeform 4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455" name="Text Box 5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2589057" y="2262663"/>
              <a:ext cx="1082843" cy="878305"/>
              <a:chOff x="5433373" y="1578587"/>
              <a:chExt cx="1082843" cy="878305"/>
            </a:xfrm>
          </p:grpSpPr>
          <p:sp>
            <p:nvSpPr>
              <p:cNvPr id="49" name="Freeform 48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0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sort</a:t>
                </a:r>
                <a:endParaRPr lang="en-US" sz="2000" dirty="0"/>
              </a:p>
            </p:txBody>
          </p:sp>
          <p:sp>
            <p:nvSpPr>
              <p:cNvPr id="51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4497269" y="2262663"/>
            <a:ext cx="1082843" cy="1526700"/>
            <a:chOff x="4497269" y="2262663"/>
            <a:chExt cx="1082843" cy="1526700"/>
          </a:xfrm>
        </p:grpSpPr>
        <p:grpSp>
          <p:nvGrpSpPr>
            <p:cNvPr id="17438" name="Group 15"/>
            <p:cNvGrpSpPr>
              <a:grpSpLocks/>
            </p:cNvGrpSpPr>
            <p:nvPr/>
          </p:nvGrpSpPr>
          <p:grpSpPr bwMode="auto">
            <a:xfrm>
              <a:off x="4681538" y="3141663"/>
              <a:ext cx="720725" cy="647700"/>
              <a:chOff x="1429" y="2273"/>
              <a:chExt cx="454" cy="408"/>
            </a:xfrm>
          </p:grpSpPr>
          <p:sp>
            <p:nvSpPr>
              <p:cNvPr id="17445" name="Freeform 16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446" name="Text Box 17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4497269" y="2262663"/>
              <a:ext cx="1082843" cy="878305"/>
              <a:chOff x="5433373" y="1578587"/>
              <a:chExt cx="1082843" cy="878305"/>
            </a:xfrm>
          </p:grpSpPr>
          <p:sp>
            <p:nvSpPr>
              <p:cNvPr id="53" name="Freeform 52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sort</a:t>
                </a:r>
                <a:endParaRPr lang="en-US" sz="2000" dirty="0"/>
              </a:p>
            </p:txBody>
          </p:sp>
          <p:sp>
            <p:nvSpPr>
              <p:cNvPr id="55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PPC</a:t>
                </a:r>
                <a:endParaRPr lang="en-US" sz="2000" dirty="0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2591780" y="4494911"/>
            <a:ext cx="2991055" cy="1526477"/>
            <a:chOff x="2591780" y="4494911"/>
            <a:chExt cx="2991055" cy="1526477"/>
          </a:xfrm>
        </p:grpSpPr>
        <p:grpSp>
          <p:nvGrpSpPr>
            <p:cNvPr id="17429" name="Group 25"/>
            <p:cNvGrpSpPr>
              <a:grpSpLocks/>
            </p:cNvGrpSpPr>
            <p:nvPr/>
          </p:nvGrpSpPr>
          <p:grpSpPr bwMode="auto">
            <a:xfrm>
              <a:off x="2773363" y="5373688"/>
              <a:ext cx="720725" cy="647700"/>
              <a:chOff x="1429" y="2273"/>
              <a:chExt cx="454" cy="408"/>
            </a:xfrm>
          </p:grpSpPr>
          <p:sp>
            <p:nvSpPr>
              <p:cNvPr id="17436" name="Freeform 26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437" name="Text Box 27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</p:grpSp>
        <p:grpSp>
          <p:nvGrpSpPr>
            <p:cNvPr id="17420" name="Group 44"/>
            <p:cNvGrpSpPr>
              <a:grpSpLocks/>
            </p:cNvGrpSpPr>
            <p:nvPr/>
          </p:nvGrpSpPr>
          <p:grpSpPr bwMode="auto">
            <a:xfrm>
              <a:off x="4683125" y="5373688"/>
              <a:ext cx="720725" cy="647700"/>
              <a:chOff x="2950" y="3385"/>
              <a:chExt cx="454" cy="408"/>
            </a:xfrm>
          </p:grpSpPr>
          <p:sp>
            <p:nvSpPr>
              <p:cNvPr id="17427" name="Freeform 35"/>
              <p:cNvSpPr>
                <a:spLocks/>
              </p:cNvSpPr>
              <p:nvPr/>
            </p:nvSpPr>
            <p:spPr bwMode="auto">
              <a:xfrm>
                <a:off x="2950" y="3385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428" name="Text Box 36"/>
              <p:cNvSpPr txBox="1">
                <a:spLocks noChangeArrowheads="1"/>
              </p:cNvSpPr>
              <p:nvPr/>
            </p:nvSpPr>
            <p:spPr bwMode="auto">
              <a:xfrm>
                <a:off x="2950" y="342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591780" y="4494911"/>
              <a:ext cx="1082843" cy="878305"/>
              <a:chOff x="5433373" y="1578587"/>
              <a:chExt cx="1082843" cy="878305"/>
            </a:xfrm>
          </p:grpSpPr>
          <p:sp>
            <p:nvSpPr>
              <p:cNvPr id="57" name="Freeform 56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sort</a:t>
                </a:r>
                <a:endParaRPr lang="en-US" sz="2000" dirty="0"/>
              </a:p>
            </p:txBody>
          </p:sp>
          <p:sp>
            <p:nvSpPr>
              <p:cNvPr id="59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4499992" y="4494911"/>
              <a:ext cx="1082843" cy="878305"/>
              <a:chOff x="5433373" y="1578587"/>
              <a:chExt cx="1082843" cy="878305"/>
            </a:xfrm>
          </p:grpSpPr>
          <p:sp>
            <p:nvSpPr>
              <p:cNvPr id="61" name="Freeform 60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2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sort</a:t>
                </a:r>
                <a:endParaRPr lang="en-US" sz="2000" dirty="0"/>
              </a:p>
            </p:txBody>
          </p:sp>
          <p:sp>
            <p:nvSpPr>
              <p:cNvPr id="63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C</a:t>
                </a:r>
                <a:endParaRPr lang="en-US" sz="2000" dirty="0"/>
              </a:p>
            </p:txBody>
          </p:sp>
        </p:grpSp>
        <p:sp>
          <p:nvSpPr>
            <p:cNvPr id="17418" name="Text Box 43"/>
            <p:cNvSpPr txBox="1">
              <a:spLocks noChangeArrowheads="1"/>
            </p:cNvSpPr>
            <p:nvPr/>
          </p:nvSpPr>
          <p:spPr bwMode="auto">
            <a:xfrm>
              <a:off x="5219700" y="5013325"/>
              <a:ext cx="323850" cy="731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4800" dirty="0">
                  <a:solidFill>
                    <a:srgbClr val="FF0000"/>
                  </a:solidFill>
                  <a:cs typeface="Arial" charset="0"/>
                </a:rPr>
                <a:t>×</a:t>
              </a:r>
            </a:p>
          </p:txBody>
        </p:sp>
        <p:sp>
          <p:nvSpPr>
            <p:cNvPr id="17419" name="Text Box 45"/>
            <p:cNvSpPr txBox="1">
              <a:spLocks noChangeArrowheads="1"/>
            </p:cNvSpPr>
            <p:nvPr/>
          </p:nvSpPr>
          <p:spPr bwMode="auto">
            <a:xfrm>
              <a:off x="3311525" y="5013325"/>
              <a:ext cx="323850" cy="731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4800" dirty="0">
                  <a:solidFill>
                    <a:srgbClr val="FF0000"/>
                  </a:solidFill>
                  <a:cs typeface="Arial" charset="0"/>
                </a:rPr>
                <a:t>×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Given:</a:t>
            </a:r>
          </a:p>
          <a:p>
            <a:pPr lvl="1" eaLnBrk="1" hangingPunct="1"/>
            <a:r>
              <a:rPr lang="en-GB" dirty="0" smtClean="0"/>
              <a:t>an </a:t>
            </a:r>
            <a:r>
              <a:rPr lang="en-GB" i="1" dirty="0" smtClean="0"/>
              <a:t>S</a:t>
            </a:r>
            <a:r>
              <a:rPr lang="en-GB" dirty="0" smtClean="0"/>
              <a:t> → </a:t>
            </a:r>
            <a:r>
              <a:rPr lang="en-GB" i="1" dirty="0" smtClean="0"/>
              <a:t>T</a:t>
            </a:r>
            <a:r>
              <a:rPr lang="en-GB" dirty="0" smtClean="0"/>
              <a:t> translator, expressed in </a:t>
            </a:r>
            <a:r>
              <a:rPr lang="en-GB" i="1" dirty="0" smtClean="0"/>
              <a:t>M</a:t>
            </a:r>
            <a:r>
              <a:rPr lang="en-GB" dirty="0" smtClean="0"/>
              <a:t> machine code</a:t>
            </a:r>
          </a:p>
          <a:p>
            <a:pPr lvl="1" eaLnBrk="1" hangingPunct="1"/>
            <a:r>
              <a:rPr lang="en-GB" dirty="0" smtClean="0"/>
              <a:t>a program </a:t>
            </a:r>
            <a:r>
              <a:rPr lang="en-GB" i="1" dirty="0" smtClean="0"/>
              <a:t>P</a:t>
            </a:r>
            <a:r>
              <a:rPr lang="en-GB" dirty="0" smtClean="0"/>
              <a:t>, expressed in language </a:t>
            </a:r>
            <a:r>
              <a:rPr lang="en-GB" i="1" dirty="0" smtClean="0"/>
              <a:t>S</a:t>
            </a:r>
            <a:endParaRPr lang="en-GB" dirty="0" smtClean="0"/>
          </a:p>
          <a:p>
            <a:pPr eaLnBrk="1" hangingPunct="1">
              <a:buFont typeface="Wingdings" pitchFamily="2" charset="2"/>
              <a:buNone/>
            </a:pPr>
            <a:r>
              <a:rPr lang="en-GB" dirty="0" smtClean="0"/>
              <a:t>	we can translate </a:t>
            </a:r>
            <a:r>
              <a:rPr lang="en-GB" i="1" dirty="0" smtClean="0"/>
              <a:t>P</a:t>
            </a:r>
            <a:r>
              <a:rPr lang="en-GB" dirty="0" smtClean="0"/>
              <a:t> to language </a:t>
            </a:r>
            <a:r>
              <a:rPr lang="en-GB" i="1" dirty="0" smtClean="0"/>
              <a:t>T</a:t>
            </a:r>
            <a:r>
              <a:rPr lang="en-GB" dirty="0" smtClean="0"/>
              <a:t>: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851275" y="5122863"/>
            <a:ext cx="720725" cy="647700"/>
            <a:chOff x="3851275" y="5122863"/>
            <a:chExt cx="720725" cy="647700"/>
          </a:xfrm>
        </p:grpSpPr>
        <p:sp>
          <p:nvSpPr>
            <p:cNvPr id="18463" name="Freeform 4"/>
            <p:cNvSpPr>
              <a:spLocks/>
            </p:cNvSpPr>
            <p:nvPr/>
          </p:nvSpPr>
          <p:spPr bwMode="auto">
            <a:xfrm>
              <a:off x="3851275" y="5122863"/>
              <a:ext cx="720725" cy="647700"/>
            </a:xfrm>
            <a:custGeom>
              <a:avLst/>
              <a:gdLst>
                <a:gd name="T0" fmla="*/ 0 w 454"/>
                <a:gd name="T1" fmla="*/ 0 h 408"/>
                <a:gd name="T2" fmla="*/ 0 w 454"/>
                <a:gd name="T3" fmla="*/ 136 h 408"/>
                <a:gd name="T4" fmla="*/ 227 w 454"/>
                <a:gd name="T5" fmla="*/ 408 h 408"/>
                <a:gd name="T6" fmla="*/ 454 w 454"/>
                <a:gd name="T7" fmla="*/ 136 h 408"/>
                <a:gd name="T8" fmla="*/ 454 w 454"/>
                <a:gd name="T9" fmla="*/ 0 h 408"/>
                <a:gd name="T10" fmla="*/ 0 w 454"/>
                <a:gd name="T11" fmla="*/ 0 h 4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4"/>
                <a:gd name="T19" fmla="*/ 0 h 408"/>
                <a:gd name="T20" fmla="*/ 454 w 454"/>
                <a:gd name="T21" fmla="*/ 408 h 4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4" h="408">
                  <a:moveTo>
                    <a:pt x="0" y="0"/>
                  </a:moveTo>
                  <a:lnTo>
                    <a:pt x="0" y="136"/>
                  </a:lnTo>
                  <a:lnTo>
                    <a:pt x="227" y="408"/>
                  </a:lnTo>
                  <a:lnTo>
                    <a:pt x="454" y="136"/>
                  </a:lnTo>
                  <a:lnTo>
                    <a:pt x="4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64" name="Text Box 5"/>
            <p:cNvSpPr txBox="1">
              <a:spLocks noChangeArrowheads="1"/>
            </p:cNvSpPr>
            <p:nvPr/>
          </p:nvSpPr>
          <p:spPr bwMode="auto">
            <a:xfrm>
              <a:off x="3851275" y="5178426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M</a:t>
              </a:r>
              <a:endParaRPr lang="en-US" sz="2000" i="1" dirty="0"/>
            </a:p>
          </p:txBody>
        </p:sp>
      </p:grpSp>
      <p:sp>
        <p:nvSpPr>
          <p:cNvPr id="18437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Tombstone diagrams: translation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492500" y="4257675"/>
            <a:ext cx="1439863" cy="865188"/>
            <a:chOff x="3492500" y="4257675"/>
            <a:chExt cx="1439863" cy="865188"/>
          </a:xfrm>
        </p:grpSpPr>
        <p:sp>
          <p:nvSpPr>
            <p:cNvPr id="18455" name="Freeform 14"/>
            <p:cNvSpPr>
              <a:spLocks/>
            </p:cNvSpPr>
            <p:nvPr/>
          </p:nvSpPr>
          <p:spPr bwMode="auto">
            <a:xfrm>
              <a:off x="3492500" y="4257675"/>
              <a:ext cx="1439863" cy="865188"/>
            </a:xfrm>
            <a:custGeom>
              <a:avLst/>
              <a:gdLst>
                <a:gd name="T0" fmla="*/ 0 w 907"/>
                <a:gd name="T1" fmla="*/ 0 h 545"/>
                <a:gd name="T2" fmla="*/ 0 w 907"/>
                <a:gd name="T3" fmla="*/ 273 h 545"/>
                <a:gd name="T4" fmla="*/ 227 w 907"/>
                <a:gd name="T5" fmla="*/ 273 h 545"/>
                <a:gd name="T6" fmla="*/ 227 w 907"/>
                <a:gd name="T7" fmla="*/ 545 h 545"/>
                <a:gd name="T8" fmla="*/ 680 w 907"/>
                <a:gd name="T9" fmla="*/ 545 h 545"/>
                <a:gd name="T10" fmla="*/ 680 w 907"/>
                <a:gd name="T11" fmla="*/ 273 h 545"/>
                <a:gd name="T12" fmla="*/ 907 w 907"/>
                <a:gd name="T13" fmla="*/ 273 h 545"/>
                <a:gd name="T14" fmla="*/ 907 w 907"/>
                <a:gd name="T15" fmla="*/ 0 h 545"/>
                <a:gd name="T16" fmla="*/ 0 w 907"/>
                <a:gd name="T17" fmla="*/ 0 h 5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7"/>
                <a:gd name="T28" fmla="*/ 0 h 545"/>
                <a:gd name="T29" fmla="*/ 907 w 907"/>
                <a:gd name="T30" fmla="*/ 545 h 5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7" h="545">
                  <a:moveTo>
                    <a:pt x="0" y="0"/>
                  </a:moveTo>
                  <a:lnTo>
                    <a:pt x="0" y="273"/>
                  </a:lnTo>
                  <a:lnTo>
                    <a:pt x="227" y="273"/>
                  </a:lnTo>
                  <a:lnTo>
                    <a:pt x="227" y="545"/>
                  </a:lnTo>
                  <a:lnTo>
                    <a:pt x="680" y="545"/>
                  </a:lnTo>
                  <a:lnTo>
                    <a:pt x="680" y="273"/>
                  </a:lnTo>
                  <a:lnTo>
                    <a:pt x="907" y="273"/>
                  </a:lnTo>
                  <a:lnTo>
                    <a:pt x="9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56" name="Text Box 15"/>
            <p:cNvSpPr txBox="1">
              <a:spLocks noChangeArrowheads="1"/>
            </p:cNvSpPr>
            <p:nvPr/>
          </p:nvSpPr>
          <p:spPr bwMode="auto">
            <a:xfrm>
              <a:off x="3852863" y="4745038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M</a:t>
              </a:r>
              <a:endParaRPr lang="en-US" sz="2000" i="1" dirty="0"/>
            </a:p>
          </p:txBody>
        </p:sp>
        <p:sp>
          <p:nvSpPr>
            <p:cNvPr id="18457" name="Text Box 16"/>
            <p:cNvSpPr txBox="1">
              <a:spLocks noChangeArrowheads="1"/>
            </p:cNvSpPr>
            <p:nvPr/>
          </p:nvSpPr>
          <p:spPr bwMode="auto">
            <a:xfrm>
              <a:off x="3492500" y="4313238"/>
              <a:ext cx="14398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S</a:t>
              </a:r>
              <a:r>
                <a:rPr lang="en-GB" sz="2000" dirty="0"/>
                <a:t>   →   </a:t>
              </a:r>
              <a:r>
                <a:rPr lang="en-GB" sz="2000" i="1" dirty="0"/>
                <a:t>T</a:t>
              </a:r>
              <a:endParaRPr lang="en-US" sz="2000" i="1" dirty="0"/>
            </a:p>
          </p:txBody>
        </p:sp>
      </p:grpSp>
      <p:sp>
        <p:nvSpPr>
          <p:cNvPr id="18443" name="AutoShape 29"/>
          <p:cNvSpPr>
            <a:spLocks/>
          </p:cNvSpPr>
          <p:nvPr/>
        </p:nvSpPr>
        <p:spPr bwMode="auto">
          <a:xfrm>
            <a:off x="6588224" y="4113076"/>
            <a:ext cx="1008719" cy="538398"/>
          </a:xfrm>
          <a:prstGeom prst="callout1">
            <a:avLst>
              <a:gd name="adj1" fmla="val 39778"/>
              <a:gd name="adj2" fmla="val -4810"/>
              <a:gd name="adj3" fmla="val 41991"/>
              <a:gd name="adj4" fmla="val -63189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bg2"/>
                </a:solidFill>
              </a:rPr>
              <a:t>object program</a:t>
            </a:r>
            <a:endParaRPr lang="en-US" sz="2000" dirty="0">
              <a:solidFill>
                <a:schemeClr val="bg2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391980" y="4941888"/>
            <a:ext cx="2520280" cy="539340"/>
            <a:chOff x="4391980" y="4941888"/>
            <a:chExt cx="2520280" cy="539340"/>
          </a:xfrm>
        </p:grpSpPr>
        <p:sp>
          <p:nvSpPr>
            <p:cNvPr id="18449" name="AutoShape 25"/>
            <p:cNvSpPr>
              <a:spLocks/>
            </p:cNvSpPr>
            <p:nvPr/>
          </p:nvSpPr>
          <p:spPr bwMode="auto">
            <a:xfrm>
              <a:off x="5543550" y="4941888"/>
              <a:ext cx="1368710" cy="539340"/>
            </a:xfrm>
            <a:prstGeom prst="callout1">
              <a:avLst>
                <a:gd name="adj1" fmla="val 45569"/>
                <a:gd name="adj2" fmla="val -4069"/>
                <a:gd name="adj3" fmla="val -1717"/>
                <a:gd name="adj4" fmla="val -79812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these must match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flipH="1">
              <a:off x="4391980" y="5188876"/>
              <a:ext cx="1044297" cy="14195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2585875" y="3810835"/>
            <a:ext cx="1082843" cy="878305"/>
            <a:chOff x="5433373" y="1578587"/>
            <a:chExt cx="1082843" cy="878305"/>
          </a:xfrm>
        </p:grpSpPr>
        <p:sp>
          <p:nvSpPr>
            <p:cNvPr id="34" name="Freeform 33"/>
            <p:cNvSpPr/>
            <p:nvPr/>
          </p:nvSpPr>
          <p:spPr>
            <a:xfrm>
              <a:off x="5433373" y="1578587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Text Box 86"/>
            <p:cNvSpPr txBox="1">
              <a:spLocks noChangeArrowheads="1"/>
            </p:cNvSpPr>
            <p:nvPr/>
          </p:nvSpPr>
          <p:spPr bwMode="auto">
            <a:xfrm>
              <a:off x="5484724" y="1640957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P</a:t>
              </a:r>
              <a:endParaRPr lang="en-US" sz="2000" i="1" dirty="0"/>
            </a:p>
          </p:txBody>
        </p:sp>
        <p:sp>
          <p:nvSpPr>
            <p:cNvPr id="36" name="Text Box 85"/>
            <p:cNvSpPr txBox="1">
              <a:spLocks noChangeArrowheads="1"/>
            </p:cNvSpPr>
            <p:nvPr/>
          </p:nvSpPr>
          <p:spPr bwMode="auto">
            <a:xfrm>
              <a:off x="5627103" y="2109009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S</a:t>
              </a:r>
              <a:endParaRPr lang="en-US" sz="2000" i="1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716016" y="3808580"/>
            <a:ext cx="1082843" cy="878305"/>
            <a:chOff x="4716463" y="2945315"/>
            <a:chExt cx="1082843" cy="878305"/>
          </a:xfrm>
        </p:grpSpPr>
        <p:sp>
          <p:nvSpPr>
            <p:cNvPr id="38" name="Freeform 37"/>
            <p:cNvSpPr/>
            <p:nvPr/>
          </p:nvSpPr>
          <p:spPr>
            <a:xfrm>
              <a:off x="4716463" y="2945315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Text Box 86"/>
            <p:cNvSpPr txBox="1">
              <a:spLocks noChangeArrowheads="1"/>
            </p:cNvSpPr>
            <p:nvPr/>
          </p:nvSpPr>
          <p:spPr bwMode="auto">
            <a:xfrm>
              <a:off x="4767814" y="3007685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P</a:t>
              </a:r>
              <a:endParaRPr lang="en-US" sz="2000" i="1" dirty="0"/>
            </a:p>
          </p:txBody>
        </p:sp>
        <p:sp>
          <p:nvSpPr>
            <p:cNvPr id="40" name="Text Box 85"/>
            <p:cNvSpPr txBox="1">
              <a:spLocks noChangeArrowheads="1"/>
            </p:cNvSpPr>
            <p:nvPr/>
          </p:nvSpPr>
          <p:spPr bwMode="auto">
            <a:xfrm>
              <a:off x="4910193" y="3475737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T</a:t>
              </a:r>
              <a:endParaRPr lang="en-US" sz="2000" i="1" dirty="0"/>
            </a:p>
          </p:txBody>
        </p:sp>
      </p:grpSp>
      <p:sp>
        <p:nvSpPr>
          <p:cNvPr id="18445" name="Freeform 33"/>
          <p:cNvSpPr>
            <a:spLocks/>
          </p:cNvSpPr>
          <p:nvPr/>
        </p:nvSpPr>
        <p:spPr bwMode="auto">
          <a:xfrm flipV="1">
            <a:off x="4716463" y="4581525"/>
            <a:ext cx="503238" cy="215900"/>
          </a:xfrm>
          <a:custGeom>
            <a:avLst/>
            <a:gdLst>
              <a:gd name="T0" fmla="*/ 0 w 1179"/>
              <a:gd name="T1" fmla="*/ 3702 h 90"/>
              <a:gd name="T2" fmla="*/ 0 w 1179"/>
              <a:gd name="T3" fmla="*/ 0 h 90"/>
              <a:gd name="T4" fmla="*/ 0 w 1179"/>
              <a:gd name="T5" fmla="*/ 3702 h 90"/>
              <a:gd name="T6" fmla="*/ 0 60000 65536"/>
              <a:gd name="T7" fmla="*/ 0 60000 65536"/>
              <a:gd name="T8" fmla="*/ 0 60000 65536"/>
              <a:gd name="T9" fmla="*/ 0 w 1179"/>
              <a:gd name="T10" fmla="*/ 0 h 90"/>
              <a:gd name="T11" fmla="*/ 1179 w 1179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79" h="90">
                <a:moveTo>
                  <a:pt x="0" y="90"/>
                </a:moveTo>
                <a:cubicBezTo>
                  <a:pt x="196" y="45"/>
                  <a:pt x="393" y="0"/>
                  <a:pt x="589" y="0"/>
                </a:cubicBezTo>
                <a:cubicBezTo>
                  <a:pt x="785" y="0"/>
                  <a:pt x="982" y="45"/>
                  <a:pt x="1179" y="90"/>
                </a:cubicBezTo>
              </a:path>
            </a:pathLst>
          </a:custGeom>
          <a:noFill/>
          <a:ln w="9525" cap="flat" cmpd="sng">
            <a:solidFill>
              <a:schemeClr val="bg2"/>
            </a:solidFill>
            <a:prstDash val="dash"/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44" name="Freeform 30"/>
          <p:cNvSpPr>
            <a:spLocks/>
          </p:cNvSpPr>
          <p:nvPr/>
        </p:nvSpPr>
        <p:spPr bwMode="auto">
          <a:xfrm>
            <a:off x="3276600" y="3790950"/>
            <a:ext cx="1871663" cy="142875"/>
          </a:xfrm>
          <a:custGeom>
            <a:avLst/>
            <a:gdLst>
              <a:gd name="T0" fmla="*/ 0 w 1179"/>
              <a:gd name="T1" fmla="*/ 90 h 90"/>
              <a:gd name="T2" fmla="*/ 589 w 1179"/>
              <a:gd name="T3" fmla="*/ 0 h 90"/>
              <a:gd name="T4" fmla="*/ 1179 w 1179"/>
              <a:gd name="T5" fmla="*/ 90 h 90"/>
              <a:gd name="T6" fmla="*/ 0 60000 65536"/>
              <a:gd name="T7" fmla="*/ 0 60000 65536"/>
              <a:gd name="T8" fmla="*/ 0 60000 65536"/>
              <a:gd name="T9" fmla="*/ 0 w 1179"/>
              <a:gd name="T10" fmla="*/ 0 h 90"/>
              <a:gd name="T11" fmla="*/ 1179 w 1179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79" h="90">
                <a:moveTo>
                  <a:pt x="0" y="90"/>
                </a:moveTo>
                <a:cubicBezTo>
                  <a:pt x="196" y="45"/>
                  <a:pt x="393" y="0"/>
                  <a:pt x="589" y="0"/>
                </a:cubicBezTo>
                <a:cubicBezTo>
                  <a:pt x="785" y="0"/>
                  <a:pt x="982" y="45"/>
                  <a:pt x="1179" y="90"/>
                </a:cubicBezTo>
              </a:path>
            </a:pathLst>
          </a:custGeom>
          <a:noFill/>
          <a:ln w="9525" cap="flat" cmpd="sng">
            <a:solidFill>
              <a:schemeClr val="bg2"/>
            </a:solidFill>
            <a:prstDash val="dash"/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2123728" y="4635500"/>
            <a:ext cx="1548160" cy="1169988"/>
            <a:chOff x="2123728" y="4635500"/>
            <a:chExt cx="1548160" cy="1169988"/>
          </a:xfrm>
        </p:grpSpPr>
        <p:sp>
          <p:nvSpPr>
            <p:cNvPr id="18446" name="AutoShape 27"/>
            <p:cNvSpPr>
              <a:spLocks/>
            </p:cNvSpPr>
            <p:nvPr/>
          </p:nvSpPr>
          <p:spPr bwMode="auto">
            <a:xfrm>
              <a:off x="2123728" y="5049838"/>
              <a:ext cx="719485" cy="755650"/>
            </a:xfrm>
            <a:prstGeom prst="callout1">
              <a:avLst>
                <a:gd name="adj1" fmla="val 13649"/>
                <a:gd name="adj2" fmla="val 101840"/>
                <a:gd name="adj3" fmla="val -54412"/>
                <a:gd name="adj4" fmla="val 141764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>
                <a:lnSpc>
                  <a:spcPts val="20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these must match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 flipV="1">
              <a:off x="2880260" y="4635500"/>
              <a:ext cx="791628" cy="52336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3" grpId="0" animBg="1"/>
      <p:bldP spid="18445" grpId="0" animBg="1"/>
      <p:bldP spid="1844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Given a C → </a:t>
            </a:r>
            <a:r>
              <a:rPr lang="en-GB" dirty="0" smtClean="0"/>
              <a:t>x86 </a:t>
            </a:r>
            <a:r>
              <a:rPr lang="en-GB" dirty="0" smtClean="0"/>
              <a:t>compiler, we can use it to compile a C program into </a:t>
            </a:r>
            <a:r>
              <a:rPr lang="en-GB" dirty="0" smtClean="0"/>
              <a:t>x86 </a:t>
            </a:r>
            <a:r>
              <a:rPr lang="en-GB" dirty="0" smtClean="0"/>
              <a:t>machine code. Later we can run the object program on an </a:t>
            </a:r>
            <a:r>
              <a:rPr lang="en-GB" dirty="0" smtClean="0"/>
              <a:t>x86:</a:t>
            </a:r>
            <a:endParaRPr lang="en-GB" dirty="0" smtClean="0"/>
          </a:p>
        </p:txBody>
      </p:sp>
      <p:sp>
        <p:nvSpPr>
          <p:cNvPr id="19459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compiling a program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3529013" y="4475163"/>
            <a:ext cx="720725" cy="647700"/>
            <a:chOff x="1429" y="2273"/>
            <a:chExt cx="454" cy="408"/>
          </a:xfrm>
        </p:grpSpPr>
        <p:sp>
          <p:nvSpPr>
            <p:cNvPr id="19493" name="Freeform 44"/>
            <p:cNvSpPr>
              <a:spLocks/>
            </p:cNvSpPr>
            <p:nvPr/>
          </p:nvSpPr>
          <p:spPr bwMode="auto">
            <a:xfrm>
              <a:off x="1429" y="2273"/>
              <a:ext cx="454" cy="408"/>
            </a:xfrm>
            <a:custGeom>
              <a:avLst/>
              <a:gdLst>
                <a:gd name="T0" fmla="*/ 0 w 454"/>
                <a:gd name="T1" fmla="*/ 0 h 408"/>
                <a:gd name="T2" fmla="*/ 0 w 454"/>
                <a:gd name="T3" fmla="*/ 136 h 408"/>
                <a:gd name="T4" fmla="*/ 227 w 454"/>
                <a:gd name="T5" fmla="*/ 408 h 408"/>
                <a:gd name="T6" fmla="*/ 454 w 454"/>
                <a:gd name="T7" fmla="*/ 136 h 408"/>
                <a:gd name="T8" fmla="*/ 454 w 454"/>
                <a:gd name="T9" fmla="*/ 0 h 408"/>
                <a:gd name="T10" fmla="*/ 0 w 454"/>
                <a:gd name="T11" fmla="*/ 0 h 4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4"/>
                <a:gd name="T19" fmla="*/ 0 h 408"/>
                <a:gd name="T20" fmla="*/ 454 w 454"/>
                <a:gd name="T21" fmla="*/ 408 h 4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4" h="408">
                  <a:moveTo>
                    <a:pt x="0" y="0"/>
                  </a:moveTo>
                  <a:lnTo>
                    <a:pt x="0" y="136"/>
                  </a:lnTo>
                  <a:lnTo>
                    <a:pt x="227" y="408"/>
                  </a:lnTo>
                  <a:lnTo>
                    <a:pt x="454" y="136"/>
                  </a:lnTo>
                  <a:lnTo>
                    <a:pt x="4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94" name="Text Box 45"/>
            <p:cNvSpPr txBox="1">
              <a:spLocks noChangeArrowheads="1"/>
            </p:cNvSpPr>
            <p:nvPr/>
          </p:nvSpPr>
          <p:spPr bwMode="auto">
            <a:xfrm>
              <a:off x="1429" y="2308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x86</a:t>
              </a:r>
              <a:endParaRPr lang="en-US" sz="2000" dirty="0"/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3170238" y="3609975"/>
            <a:ext cx="1439862" cy="865188"/>
            <a:chOff x="2200" y="2273"/>
            <a:chExt cx="907" cy="545"/>
          </a:xfrm>
        </p:grpSpPr>
        <p:sp>
          <p:nvSpPr>
            <p:cNvPr id="19485" name="Freeform 53"/>
            <p:cNvSpPr>
              <a:spLocks/>
            </p:cNvSpPr>
            <p:nvPr/>
          </p:nvSpPr>
          <p:spPr bwMode="auto">
            <a:xfrm>
              <a:off x="2200" y="2273"/>
              <a:ext cx="907" cy="545"/>
            </a:xfrm>
            <a:custGeom>
              <a:avLst/>
              <a:gdLst>
                <a:gd name="T0" fmla="*/ 0 w 907"/>
                <a:gd name="T1" fmla="*/ 0 h 545"/>
                <a:gd name="T2" fmla="*/ 0 w 907"/>
                <a:gd name="T3" fmla="*/ 273 h 545"/>
                <a:gd name="T4" fmla="*/ 227 w 907"/>
                <a:gd name="T5" fmla="*/ 273 h 545"/>
                <a:gd name="T6" fmla="*/ 227 w 907"/>
                <a:gd name="T7" fmla="*/ 545 h 545"/>
                <a:gd name="T8" fmla="*/ 680 w 907"/>
                <a:gd name="T9" fmla="*/ 545 h 545"/>
                <a:gd name="T10" fmla="*/ 680 w 907"/>
                <a:gd name="T11" fmla="*/ 273 h 545"/>
                <a:gd name="T12" fmla="*/ 907 w 907"/>
                <a:gd name="T13" fmla="*/ 273 h 545"/>
                <a:gd name="T14" fmla="*/ 907 w 907"/>
                <a:gd name="T15" fmla="*/ 0 h 545"/>
                <a:gd name="T16" fmla="*/ 0 w 907"/>
                <a:gd name="T17" fmla="*/ 0 h 5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7"/>
                <a:gd name="T28" fmla="*/ 0 h 545"/>
                <a:gd name="T29" fmla="*/ 907 w 907"/>
                <a:gd name="T30" fmla="*/ 545 h 5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7" h="545">
                  <a:moveTo>
                    <a:pt x="0" y="0"/>
                  </a:moveTo>
                  <a:lnTo>
                    <a:pt x="0" y="273"/>
                  </a:lnTo>
                  <a:lnTo>
                    <a:pt x="227" y="273"/>
                  </a:lnTo>
                  <a:lnTo>
                    <a:pt x="227" y="545"/>
                  </a:lnTo>
                  <a:lnTo>
                    <a:pt x="680" y="545"/>
                  </a:lnTo>
                  <a:lnTo>
                    <a:pt x="680" y="273"/>
                  </a:lnTo>
                  <a:lnTo>
                    <a:pt x="907" y="273"/>
                  </a:lnTo>
                  <a:lnTo>
                    <a:pt x="9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86" name="Text Box 54"/>
            <p:cNvSpPr txBox="1">
              <a:spLocks noChangeArrowheads="1"/>
            </p:cNvSpPr>
            <p:nvPr/>
          </p:nvSpPr>
          <p:spPr bwMode="auto">
            <a:xfrm>
              <a:off x="2427" y="2580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x86</a:t>
              </a:r>
              <a:endParaRPr lang="en-US" sz="2000" dirty="0"/>
            </a:p>
          </p:txBody>
        </p:sp>
        <p:sp>
          <p:nvSpPr>
            <p:cNvPr id="19487" name="Text Box 55"/>
            <p:cNvSpPr txBox="1">
              <a:spLocks noChangeArrowheads="1"/>
            </p:cNvSpPr>
            <p:nvPr/>
          </p:nvSpPr>
          <p:spPr bwMode="auto">
            <a:xfrm>
              <a:off x="2200" y="2308"/>
              <a:ext cx="9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/>
                <a:t>C  →  </a:t>
              </a:r>
              <a:r>
                <a:rPr lang="en-GB" sz="2000" dirty="0" smtClean="0"/>
                <a:t>x86</a:t>
              </a:r>
              <a:endParaRPr lang="en-US" sz="2000" dirty="0"/>
            </a:p>
          </p:txBody>
        </p:sp>
      </p:grpSp>
      <p:grpSp>
        <p:nvGrpSpPr>
          <p:cNvPr id="8" name="Group 90"/>
          <p:cNvGrpSpPr>
            <a:grpSpLocks/>
          </p:cNvGrpSpPr>
          <p:nvPr/>
        </p:nvGrpSpPr>
        <p:grpSpPr bwMode="auto">
          <a:xfrm>
            <a:off x="6767513" y="4043363"/>
            <a:ext cx="720725" cy="647700"/>
            <a:chOff x="1429" y="2273"/>
            <a:chExt cx="454" cy="408"/>
          </a:xfrm>
        </p:grpSpPr>
        <p:sp>
          <p:nvSpPr>
            <p:cNvPr id="19471" name="Freeform 91"/>
            <p:cNvSpPr>
              <a:spLocks/>
            </p:cNvSpPr>
            <p:nvPr/>
          </p:nvSpPr>
          <p:spPr bwMode="auto">
            <a:xfrm>
              <a:off x="1429" y="2273"/>
              <a:ext cx="454" cy="408"/>
            </a:xfrm>
            <a:custGeom>
              <a:avLst/>
              <a:gdLst>
                <a:gd name="T0" fmla="*/ 0 w 454"/>
                <a:gd name="T1" fmla="*/ 0 h 408"/>
                <a:gd name="T2" fmla="*/ 0 w 454"/>
                <a:gd name="T3" fmla="*/ 136 h 408"/>
                <a:gd name="T4" fmla="*/ 227 w 454"/>
                <a:gd name="T5" fmla="*/ 408 h 408"/>
                <a:gd name="T6" fmla="*/ 454 w 454"/>
                <a:gd name="T7" fmla="*/ 136 h 408"/>
                <a:gd name="T8" fmla="*/ 454 w 454"/>
                <a:gd name="T9" fmla="*/ 0 h 408"/>
                <a:gd name="T10" fmla="*/ 0 w 454"/>
                <a:gd name="T11" fmla="*/ 0 h 4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4"/>
                <a:gd name="T19" fmla="*/ 0 h 408"/>
                <a:gd name="T20" fmla="*/ 454 w 454"/>
                <a:gd name="T21" fmla="*/ 408 h 4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4" h="408">
                  <a:moveTo>
                    <a:pt x="0" y="0"/>
                  </a:moveTo>
                  <a:lnTo>
                    <a:pt x="0" y="136"/>
                  </a:lnTo>
                  <a:lnTo>
                    <a:pt x="227" y="408"/>
                  </a:lnTo>
                  <a:lnTo>
                    <a:pt x="454" y="136"/>
                  </a:lnTo>
                  <a:lnTo>
                    <a:pt x="4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72" name="Text Box 92"/>
            <p:cNvSpPr txBox="1">
              <a:spLocks noChangeArrowheads="1"/>
            </p:cNvSpPr>
            <p:nvPr/>
          </p:nvSpPr>
          <p:spPr bwMode="auto">
            <a:xfrm>
              <a:off x="1429" y="2308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x86</a:t>
              </a:r>
              <a:endParaRPr lang="en-US" sz="20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269331" y="5266532"/>
            <a:ext cx="3240087" cy="509686"/>
            <a:chOff x="2269331" y="5266532"/>
            <a:chExt cx="3240087" cy="509686"/>
          </a:xfrm>
        </p:grpSpPr>
        <p:sp>
          <p:nvSpPr>
            <p:cNvPr id="19467" name="AutoShape 93"/>
            <p:cNvSpPr>
              <a:spLocks/>
            </p:cNvSpPr>
            <p:nvPr/>
          </p:nvSpPr>
          <p:spPr bwMode="auto">
            <a:xfrm rot="16200000">
              <a:off x="3781425" y="3754438"/>
              <a:ext cx="215900" cy="3240087"/>
            </a:xfrm>
            <a:prstGeom prst="leftBrace">
              <a:avLst>
                <a:gd name="adj1" fmla="val 125061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Text Box 99"/>
            <p:cNvSpPr txBox="1">
              <a:spLocks noChangeArrowheads="1"/>
            </p:cNvSpPr>
            <p:nvPr/>
          </p:nvSpPr>
          <p:spPr bwMode="auto">
            <a:xfrm>
              <a:off x="3132138" y="5519738"/>
              <a:ext cx="1511300" cy="256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ts val="2000"/>
                </a:lnSpc>
                <a:spcBef>
                  <a:spcPct val="50000"/>
                </a:spcBef>
              </a:pPr>
              <a:r>
                <a:rPr lang="en-GB" sz="2000" dirty="0">
                  <a:solidFill>
                    <a:schemeClr val="bg2"/>
                  </a:solidFill>
                </a:rPr>
                <a:t>compile-time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588125" y="5267325"/>
            <a:ext cx="1079500" cy="489843"/>
            <a:chOff x="6588125" y="5267325"/>
            <a:chExt cx="1079500" cy="489843"/>
          </a:xfrm>
        </p:grpSpPr>
        <p:sp>
          <p:nvSpPr>
            <p:cNvPr id="19468" name="AutoShape 98"/>
            <p:cNvSpPr>
              <a:spLocks/>
            </p:cNvSpPr>
            <p:nvPr/>
          </p:nvSpPr>
          <p:spPr bwMode="auto">
            <a:xfrm rot="16200000">
              <a:off x="7019925" y="4835525"/>
              <a:ext cx="215900" cy="1079500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Text Box 100"/>
            <p:cNvSpPr txBox="1">
              <a:spLocks noChangeArrowheads="1"/>
            </p:cNvSpPr>
            <p:nvPr/>
          </p:nvSpPr>
          <p:spPr bwMode="auto">
            <a:xfrm>
              <a:off x="6588125" y="5500688"/>
              <a:ext cx="1079500" cy="256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ts val="2000"/>
                </a:lnSpc>
                <a:spcBef>
                  <a:spcPct val="50000"/>
                </a:spcBef>
              </a:pPr>
              <a:r>
                <a:rPr lang="en-GB" sz="2000">
                  <a:solidFill>
                    <a:schemeClr val="bg2"/>
                  </a:solidFill>
                </a:rPr>
                <a:t>run-time</a:t>
              </a:r>
              <a:endParaRPr lang="en-US" sz="2000">
                <a:solidFill>
                  <a:schemeClr val="bg2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265021" y="3162763"/>
            <a:ext cx="1082843" cy="878305"/>
            <a:chOff x="5433373" y="1578587"/>
            <a:chExt cx="1082843" cy="878305"/>
          </a:xfrm>
        </p:grpSpPr>
        <p:sp>
          <p:nvSpPr>
            <p:cNvPr id="41" name="Freeform 40"/>
            <p:cNvSpPr/>
            <p:nvPr/>
          </p:nvSpPr>
          <p:spPr>
            <a:xfrm>
              <a:off x="5433373" y="1578587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xt Box 86"/>
            <p:cNvSpPr txBox="1">
              <a:spLocks noChangeArrowheads="1"/>
            </p:cNvSpPr>
            <p:nvPr/>
          </p:nvSpPr>
          <p:spPr bwMode="auto">
            <a:xfrm>
              <a:off x="5484724" y="1640957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sort</a:t>
              </a:r>
              <a:endParaRPr lang="en-US" sz="2000" dirty="0"/>
            </a:p>
          </p:txBody>
        </p:sp>
        <p:sp>
          <p:nvSpPr>
            <p:cNvPr id="43" name="Text Box 85"/>
            <p:cNvSpPr txBox="1">
              <a:spLocks noChangeArrowheads="1"/>
            </p:cNvSpPr>
            <p:nvPr/>
          </p:nvSpPr>
          <p:spPr bwMode="auto">
            <a:xfrm>
              <a:off x="5627103" y="2109009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C</a:t>
              </a:r>
              <a:endParaRPr lang="en-US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425261" y="3162763"/>
            <a:ext cx="1082843" cy="878305"/>
            <a:chOff x="4716463" y="2945315"/>
            <a:chExt cx="1082843" cy="878305"/>
          </a:xfrm>
        </p:grpSpPr>
        <p:sp>
          <p:nvSpPr>
            <p:cNvPr id="45" name="Freeform 44"/>
            <p:cNvSpPr/>
            <p:nvPr/>
          </p:nvSpPr>
          <p:spPr>
            <a:xfrm>
              <a:off x="4716463" y="2945315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 Box 86"/>
            <p:cNvSpPr txBox="1">
              <a:spLocks noChangeArrowheads="1"/>
            </p:cNvSpPr>
            <p:nvPr/>
          </p:nvSpPr>
          <p:spPr bwMode="auto">
            <a:xfrm>
              <a:off x="4767814" y="3007685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sort</a:t>
              </a:r>
              <a:endParaRPr lang="en-US" sz="2000" dirty="0"/>
            </a:p>
          </p:txBody>
        </p:sp>
        <p:sp>
          <p:nvSpPr>
            <p:cNvPr id="47" name="Text Box 85"/>
            <p:cNvSpPr txBox="1">
              <a:spLocks noChangeArrowheads="1"/>
            </p:cNvSpPr>
            <p:nvPr/>
          </p:nvSpPr>
          <p:spPr bwMode="auto">
            <a:xfrm>
              <a:off x="4910193" y="3475737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x86</a:t>
              </a:r>
              <a:endParaRPr lang="en-US" sz="20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508625" y="3162763"/>
            <a:ext cx="2159000" cy="878305"/>
            <a:chOff x="5508625" y="3162763"/>
            <a:chExt cx="2159000" cy="878305"/>
          </a:xfrm>
        </p:grpSpPr>
        <p:sp>
          <p:nvSpPr>
            <p:cNvPr id="19474" name="Line 89"/>
            <p:cNvSpPr>
              <a:spLocks noChangeShapeType="1"/>
            </p:cNvSpPr>
            <p:nvPr/>
          </p:nvSpPr>
          <p:spPr bwMode="auto">
            <a:xfrm>
              <a:off x="5508625" y="3646488"/>
              <a:ext cx="107950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prstDash val="dash"/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6584782" y="3162763"/>
              <a:ext cx="1082843" cy="878305"/>
              <a:chOff x="5433373" y="1578587"/>
              <a:chExt cx="1082843" cy="878305"/>
            </a:xfrm>
          </p:grpSpPr>
          <p:sp>
            <p:nvSpPr>
              <p:cNvPr id="49" name="Freeform 48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0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sort</a:t>
                </a:r>
                <a:endParaRPr lang="en-US" sz="2000" dirty="0"/>
              </a:p>
            </p:txBody>
          </p:sp>
          <p:sp>
            <p:nvSpPr>
              <p:cNvPr id="51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Given a C → </a:t>
            </a:r>
            <a:r>
              <a:rPr lang="en-GB" dirty="0" smtClean="0"/>
              <a:t>x86as </a:t>
            </a:r>
            <a:r>
              <a:rPr lang="en-GB" dirty="0" smtClean="0"/>
              <a:t>compiler </a:t>
            </a:r>
            <a:r>
              <a:rPr lang="en-GB" dirty="0" smtClean="0"/>
              <a:t>and </a:t>
            </a:r>
            <a:r>
              <a:rPr lang="en-GB" dirty="0" smtClean="0"/>
              <a:t>an </a:t>
            </a:r>
            <a:r>
              <a:rPr lang="en-GB" dirty="0" smtClean="0"/>
              <a:t>x86 </a:t>
            </a:r>
            <a:r>
              <a:rPr lang="en-GB" dirty="0" smtClean="0"/>
              <a:t>assembler, we can use them to compile a C program into </a:t>
            </a:r>
            <a:r>
              <a:rPr lang="en-GB" dirty="0" smtClean="0"/>
              <a:t>x86 </a:t>
            </a:r>
            <a:r>
              <a:rPr lang="en-GB" dirty="0" smtClean="0"/>
              <a:t>machine code, in 2 stages. Later we can run the object program on </a:t>
            </a:r>
            <a:r>
              <a:rPr lang="en-GB" dirty="0" smtClean="0"/>
              <a:t>an x86:</a:t>
            </a:r>
            <a:endParaRPr lang="en-GB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compiling a program in stages</a:t>
            </a:r>
          </a:p>
        </p:txBody>
      </p: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4430713" y="3932238"/>
            <a:ext cx="1439862" cy="1512887"/>
            <a:chOff x="2791" y="2477"/>
            <a:chExt cx="907" cy="953"/>
          </a:xfrm>
        </p:grpSpPr>
        <p:grpSp>
          <p:nvGrpSpPr>
            <p:cNvPr id="20522" name="Group 4"/>
            <p:cNvGrpSpPr>
              <a:grpSpLocks/>
            </p:cNvGrpSpPr>
            <p:nvPr/>
          </p:nvGrpSpPr>
          <p:grpSpPr bwMode="auto">
            <a:xfrm>
              <a:off x="3017" y="3022"/>
              <a:ext cx="454" cy="408"/>
              <a:chOff x="1429" y="2273"/>
              <a:chExt cx="454" cy="408"/>
            </a:xfrm>
          </p:grpSpPr>
          <p:sp>
            <p:nvSpPr>
              <p:cNvPr id="20527" name="Freeform 5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528" name="Text Box 6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</p:grpSp>
        <p:grpSp>
          <p:nvGrpSpPr>
            <p:cNvPr id="20523" name="Group 13"/>
            <p:cNvGrpSpPr>
              <a:grpSpLocks/>
            </p:cNvGrpSpPr>
            <p:nvPr/>
          </p:nvGrpSpPr>
          <p:grpSpPr bwMode="auto">
            <a:xfrm>
              <a:off x="2791" y="2477"/>
              <a:ext cx="907" cy="545"/>
              <a:chOff x="2200" y="2273"/>
              <a:chExt cx="907" cy="545"/>
            </a:xfrm>
          </p:grpSpPr>
          <p:sp>
            <p:nvSpPr>
              <p:cNvPr id="20524" name="Freeform 14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525" name="Text Box 15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  <p:sp>
            <p:nvSpPr>
              <p:cNvPr id="20526" name="Text Box 16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dirty="0" smtClean="0"/>
                  <a:t>x86</a:t>
                </a:r>
                <a:r>
                  <a:rPr lang="en-GB" dirty="0" smtClean="0"/>
                  <a:t>as </a:t>
                </a:r>
                <a:r>
                  <a:rPr lang="en-GB" dirty="0"/>
                  <a:t>→</a:t>
                </a:r>
                <a:r>
                  <a:rPr lang="en-GB" dirty="0">
                    <a:cs typeface="Times New Roman" pitchFamily="18" charset="0"/>
                  </a:rPr>
                  <a:t> </a:t>
                </a:r>
                <a:r>
                  <a:rPr lang="en-GB" dirty="0" smtClean="0"/>
                  <a:t>x86</a:t>
                </a:r>
                <a:endParaRPr lang="en-US" sz="2000" dirty="0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1370806" y="5606257"/>
            <a:ext cx="5399087" cy="509686"/>
            <a:chOff x="1370806" y="5606257"/>
            <a:chExt cx="5399087" cy="509686"/>
          </a:xfrm>
        </p:grpSpPr>
        <p:sp>
          <p:nvSpPr>
            <p:cNvPr id="20503" name="AutoShape 33"/>
            <p:cNvSpPr>
              <a:spLocks/>
            </p:cNvSpPr>
            <p:nvPr/>
          </p:nvSpPr>
          <p:spPr bwMode="auto">
            <a:xfrm rot="16200000">
              <a:off x="3962400" y="3014663"/>
              <a:ext cx="215900" cy="5399087"/>
            </a:xfrm>
            <a:prstGeom prst="leftBrace">
              <a:avLst>
                <a:gd name="adj1" fmla="val 208395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5" name="Text Box 35"/>
            <p:cNvSpPr txBox="1">
              <a:spLocks noChangeArrowheads="1"/>
            </p:cNvSpPr>
            <p:nvPr/>
          </p:nvSpPr>
          <p:spPr bwMode="auto">
            <a:xfrm>
              <a:off x="3314700" y="5859463"/>
              <a:ext cx="1511300" cy="256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ts val="2000"/>
                </a:lnSpc>
                <a:spcBef>
                  <a:spcPct val="50000"/>
                </a:spcBef>
              </a:pPr>
              <a:r>
                <a:rPr lang="en-GB" sz="2000" dirty="0">
                  <a:solidFill>
                    <a:schemeClr val="bg2"/>
                  </a:solidFill>
                </a:rPr>
                <a:t>compile-time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848600" y="5607050"/>
            <a:ext cx="1079500" cy="489843"/>
            <a:chOff x="7848600" y="5607050"/>
            <a:chExt cx="1079500" cy="489843"/>
          </a:xfrm>
        </p:grpSpPr>
        <p:sp>
          <p:nvSpPr>
            <p:cNvPr id="20504" name="AutoShape 34"/>
            <p:cNvSpPr>
              <a:spLocks/>
            </p:cNvSpPr>
            <p:nvPr/>
          </p:nvSpPr>
          <p:spPr bwMode="auto">
            <a:xfrm rot="16200000">
              <a:off x="8280400" y="5175250"/>
              <a:ext cx="215900" cy="1079500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6" name="Text Box 36"/>
            <p:cNvSpPr txBox="1">
              <a:spLocks noChangeArrowheads="1"/>
            </p:cNvSpPr>
            <p:nvPr/>
          </p:nvSpPr>
          <p:spPr bwMode="auto">
            <a:xfrm>
              <a:off x="7848600" y="5840413"/>
              <a:ext cx="1079500" cy="256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ts val="2000"/>
                </a:lnSpc>
                <a:spcBef>
                  <a:spcPct val="50000"/>
                </a:spcBef>
              </a:pPr>
              <a:r>
                <a:rPr lang="en-GB" sz="2000">
                  <a:solidFill>
                    <a:schemeClr val="bg2"/>
                  </a:solidFill>
                </a:rPr>
                <a:t>run-time</a:t>
              </a:r>
              <a:endParaRPr lang="en-US" sz="2000">
                <a:solidFill>
                  <a:schemeClr val="bg2"/>
                </a:solidFill>
              </a:endParaRPr>
            </a:p>
          </p:txBody>
        </p:sp>
      </p:grpSp>
      <p:grpSp>
        <p:nvGrpSpPr>
          <p:cNvPr id="11" name="Group 50"/>
          <p:cNvGrpSpPr>
            <a:grpSpLocks/>
          </p:cNvGrpSpPr>
          <p:nvPr/>
        </p:nvGrpSpPr>
        <p:grpSpPr bwMode="auto">
          <a:xfrm>
            <a:off x="2270125" y="3932238"/>
            <a:ext cx="1439863" cy="1512887"/>
            <a:chOff x="1430" y="2477"/>
            <a:chExt cx="907" cy="953"/>
          </a:xfrm>
        </p:grpSpPr>
        <p:grpSp>
          <p:nvGrpSpPr>
            <p:cNvPr id="20496" name="Group 37"/>
            <p:cNvGrpSpPr>
              <a:grpSpLocks/>
            </p:cNvGrpSpPr>
            <p:nvPr/>
          </p:nvGrpSpPr>
          <p:grpSpPr bwMode="auto">
            <a:xfrm>
              <a:off x="1656" y="3022"/>
              <a:ext cx="454" cy="408"/>
              <a:chOff x="1429" y="2273"/>
              <a:chExt cx="454" cy="408"/>
            </a:xfrm>
          </p:grpSpPr>
          <p:sp>
            <p:nvSpPr>
              <p:cNvPr id="20501" name="Freeform 38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502" name="Text Box 39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</p:grpSp>
        <p:grpSp>
          <p:nvGrpSpPr>
            <p:cNvPr id="20497" name="Group 40"/>
            <p:cNvGrpSpPr>
              <a:grpSpLocks/>
            </p:cNvGrpSpPr>
            <p:nvPr/>
          </p:nvGrpSpPr>
          <p:grpSpPr bwMode="auto">
            <a:xfrm>
              <a:off x="1430" y="2477"/>
              <a:ext cx="907" cy="545"/>
              <a:chOff x="2200" y="2273"/>
              <a:chExt cx="907" cy="545"/>
            </a:xfrm>
          </p:grpSpPr>
          <p:sp>
            <p:nvSpPr>
              <p:cNvPr id="20498" name="Freeform 41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499" name="Text Box 42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  <p:sp>
            <p:nvSpPr>
              <p:cNvPr id="20500" name="Text Box 43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C → </a:t>
                </a:r>
                <a:r>
                  <a:rPr lang="en-GB" sz="2000" dirty="0" smtClean="0"/>
                  <a:t>x86as</a:t>
                </a:r>
                <a:endParaRPr lang="en-US" sz="2000" dirty="0"/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1367644" y="3492001"/>
            <a:ext cx="1082843" cy="878305"/>
            <a:chOff x="5433373" y="1578587"/>
            <a:chExt cx="1082843" cy="878305"/>
          </a:xfrm>
        </p:grpSpPr>
        <p:sp>
          <p:nvSpPr>
            <p:cNvPr id="56" name="Freeform 55"/>
            <p:cNvSpPr/>
            <p:nvPr/>
          </p:nvSpPr>
          <p:spPr>
            <a:xfrm>
              <a:off x="5433373" y="1578587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Text Box 86"/>
            <p:cNvSpPr txBox="1">
              <a:spLocks noChangeArrowheads="1"/>
            </p:cNvSpPr>
            <p:nvPr/>
          </p:nvSpPr>
          <p:spPr bwMode="auto">
            <a:xfrm>
              <a:off x="5484724" y="1640957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sort</a:t>
              </a:r>
              <a:endParaRPr lang="en-US" sz="2000" dirty="0"/>
            </a:p>
          </p:txBody>
        </p:sp>
        <p:sp>
          <p:nvSpPr>
            <p:cNvPr id="58" name="Text Box 85"/>
            <p:cNvSpPr txBox="1">
              <a:spLocks noChangeArrowheads="1"/>
            </p:cNvSpPr>
            <p:nvPr/>
          </p:nvSpPr>
          <p:spPr bwMode="auto">
            <a:xfrm>
              <a:off x="5627103" y="2109009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C</a:t>
              </a:r>
              <a:endParaRPr lang="en-US" sz="2000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525161" y="3486799"/>
            <a:ext cx="1082843" cy="878305"/>
            <a:chOff x="4716463" y="2945315"/>
            <a:chExt cx="1082843" cy="878305"/>
          </a:xfrm>
        </p:grpSpPr>
        <p:sp>
          <p:nvSpPr>
            <p:cNvPr id="60" name="Freeform 59"/>
            <p:cNvSpPr/>
            <p:nvPr/>
          </p:nvSpPr>
          <p:spPr>
            <a:xfrm>
              <a:off x="4716463" y="2945315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Text Box 86"/>
            <p:cNvSpPr txBox="1">
              <a:spLocks noChangeArrowheads="1"/>
            </p:cNvSpPr>
            <p:nvPr/>
          </p:nvSpPr>
          <p:spPr bwMode="auto">
            <a:xfrm>
              <a:off x="4767814" y="3007685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sort</a:t>
              </a:r>
              <a:endParaRPr lang="en-US" sz="2000" dirty="0"/>
            </a:p>
          </p:txBody>
        </p:sp>
        <p:sp>
          <p:nvSpPr>
            <p:cNvPr id="62" name="Text Box 85"/>
            <p:cNvSpPr txBox="1">
              <a:spLocks noChangeArrowheads="1"/>
            </p:cNvSpPr>
            <p:nvPr/>
          </p:nvSpPr>
          <p:spPr bwMode="auto">
            <a:xfrm>
              <a:off x="4910193" y="3475737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x86as</a:t>
              </a:r>
              <a:endParaRPr lang="en-US" sz="20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685401" y="3486799"/>
            <a:ext cx="1082843" cy="878305"/>
            <a:chOff x="4716463" y="2945315"/>
            <a:chExt cx="1082843" cy="878305"/>
          </a:xfrm>
        </p:grpSpPr>
        <p:sp>
          <p:nvSpPr>
            <p:cNvPr id="64" name="Freeform 63"/>
            <p:cNvSpPr/>
            <p:nvPr/>
          </p:nvSpPr>
          <p:spPr>
            <a:xfrm>
              <a:off x="4716463" y="2945315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Text Box 86"/>
            <p:cNvSpPr txBox="1">
              <a:spLocks noChangeArrowheads="1"/>
            </p:cNvSpPr>
            <p:nvPr/>
          </p:nvSpPr>
          <p:spPr bwMode="auto">
            <a:xfrm>
              <a:off x="4767814" y="3007685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sort</a:t>
              </a:r>
              <a:endParaRPr lang="en-US" sz="2000" dirty="0"/>
            </a:p>
          </p:txBody>
        </p:sp>
        <p:sp>
          <p:nvSpPr>
            <p:cNvPr id="66" name="Text Box 85"/>
            <p:cNvSpPr txBox="1">
              <a:spLocks noChangeArrowheads="1"/>
            </p:cNvSpPr>
            <p:nvPr/>
          </p:nvSpPr>
          <p:spPr bwMode="auto">
            <a:xfrm>
              <a:off x="4910193" y="3475737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x86</a:t>
              </a:r>
              <a:endParaRPr lang="en-US" sz="20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769100" y="3504783"/>
            <a:ext cx="2159000" cy="1526005"/>
            <a:chOff x="6769100" y="3504783"/>
            <a:chExt cx="2159000" cy="1526005"/>
          </a:xfrm>
        </p:grpSpPr>
        <p:sp>
          <p:nvSpPr>
            <p:cNvPr id="20508" name="Line 29"/>
            <p:cNvSpPr>
              <a:spLocks noChangeShapeType="1"/>
            </p:cNvSpPr>
            <p:nvPr/>
          </p:nvSpPr>
          <p:spPr bwMode="auto">
            <a:xfrm>
              <a:off x="6769100" y="3986213"/>
              <a:ext cx="107950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prstDash val="dash"/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20509" name="Group 30"/>
            <p:cNvGrpSpPr>
              <a:grpSpLocks/>
            </p:cNvGrpSpPr>
            <p:nvPr/>
          </p:nvGrpSpPr>
          <p:grpSpPr bwMode="auto">
            <a:xfrm>
              <a:off x="8027988" y="4383088"/>
              <a:ext cx="720725" cy="647700"/>
              <a:chOff x="1429" y="2273"/>
              <a:chExt cx="454" cy="408"/>
            </a:xfrm>
          </p:grpSpPr>
          <p:sp>
            <p:nvSpPr>
              <p:cNvPr id="20510" name="Freeform 31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511" name="Text Box 32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7845257" y="3504783"/>
              <a:ext cx="1082843" cy="878305"/>
              <a:chOff x="5433373" y="1578587"/>
              <a:chExt cx="1082843" cy="878305"/>
            </a:xfrm>
          </p:grpSpPr>
          <p:sp>
            <p:nvSpPr>
              <p:cNvPr id="68" name="Freeform 67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sort</a:t>
                </a:r>
                <a:endParaRPr lang="en-US" sz="2000" dirty="0"/>
              </a:p>
            </p:txBody>
          </p:sp>
          <p:sp>
            <p:nvSpPr>
              <p:cNvPr id="70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Given a C → </a:t>
            </a:r>
            <a:r>
              <a:rPr lang="en-GB" dirty="0" err="1" smtClean="0"/>
              <a:t>iPad</a:t>
            </a:r>
            <a:r>
              <a:rPr lang="en-GB" dirty="0" smtClean="0"/>
              <a:t> compiler running on a PPC, we can use it to compile a C program into </a:t>
            </a:r>
            <a:r>
              <a:rPr lang="en-GB" dirty="0" err="1" smtClean="0"/>
              <a:t>iPad</a:t>
            </a:r>
            <a:r>
              <a:rPr lang="en-GB" dirty="0" smtClean="0"/>
              <a:t> machine code, then download the object program to an </a:t>
            </a:r>
            <a:r>
              <a:rPr lang="en-GB" dirty="0" err="1" smtClean="0"/>
              <a:t>iPad</a:t>
            </a:r>
            <a:r>
              <a:rPr lang="en-GB" dirty="0" smtClean="0"/>
              <a:t>. Later we can run the object program on the </a:t>
            </a:r>
            <a:r>
              <a:rPr lang="en-GB" dirty="0" err="1" smtClean="0"/>
              <a:t>iPad</a:t>
            </a:r>
            <a:r>
              <a:rPr lang="en-GB" dirty="0" smtClean="0"/>
              <a:t>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cross-compiling a program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69332" y="5750719"/>
            <a:ext cx="3240088" cy="509686"/>
            <a:chOff x="2269332" y="5750719"/>
            <a:chExt cx="3240088" cy="509686"/>
          </a:xfrm>
        </p:grpSpPr>
        <p:sp>
          <p:nvSpPr>
            <p:cNvPr id="21533" name="AutoShape 33"/>
            <p:cNvSpPr>
              <a:spLocks/>
            </p:cNvSpPr>
            <p:nvPr/>
          </p:nvSpPr>
          <p:spPr bwMode="auto">
            <a:xfrm rot="16200000">
              <a:off x="3781426" y="4238625"/>
              <a:ext cx="215900" cy="3240088"/>
            </a:xfrm>
            <a:prstGeom prst="leftBrace">
              <a:avLst>
                <a:gd name="adj1" fmla="val 125061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" name="Text Box 35"/>
            <p:cNvSpPr txBox="1">
              <a:spLocks noChangeArrowheads="1"/>
            </p:cNvSpPr>
            <p:nvPr/>
          </p:nvSpPr>
          <p:spPr bwMode="auto">
            <a:xfrm>
              <a:off x="3132138" y="6003925"/>
              <a:ext cx="1511300" cy="256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ts val="2000"/>
                </a:lnSpc>
                <a:spcBef>
                  <a:spcPct val="50000"/>
                </a:spcBef>
              </a:pPr>
              <a:r>
                <a:rPr lang="en-GB" sz="2000" dirty="0">
                  <a:solidFill>
                    <a:schemeClr val="bg2"/>
                  </a:solidFill>
                </a:rPr>
                <a:t>compile-time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948488" y="5751513"/>
            <a:ext cx="1079500" cy="489842"/>
            <a:chOff x="6948488" y="5751513"/>
            <a:chExt cx="1079500" cy="489842"/>
          </a:xfrm>
        </p:grpSpPr>
        <p:sp>
          <p:nvSpPr>
            <p:cNvPr id="21534" name="AutoShape 34"/>
            <p:cNvSpPr>
              <a:spLocks/>
            </p:cNvSpPr>
            <p:nvPr/>
          </p:nvSpPr>
          <p:spPr bwMode="auto">
            <a:xfrm rot="16200000">
              <a:off x="7380288" y="5319713"/>
              <a:ext cx="215900" cy="1079500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6" name="Text Box 36"/>
            <p:cNvSpPr txBox="1">
              <a:spLocks noChangeArrowheads="1"/>
            </p:cNvSpPr>
            <p:nvPr/>
          </p:nvSpPr>
          <p:spPr bwMode="auto">
            <a:xfrm>
              <a:off x="6948488" y="5984875"/>
              <a:ext cx="1079500" cy="256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ts val="2000"/>
                </a:lnSpc>
                <a:spcBef>
                  <a:spcPct val="50000"/>
                </a:spcBef>
              </a:pPr>
              <a:r>
                <a:rPr lang="en-GB" sz="2000">
                  <a:solidFill>
                    <a:schemeClr val="bg2"/>
                  </a:solidFill>
                </a:rPr>
                <a:t>run-time</a:t>
              </a:r>
              <a:endParaRPr lang="en-US" sz="2000">
                <a:solidFill>
                  <a:schemeClr val="bg2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170238" y="4094163"/>
            <a:ext cx="1439862" cy="1512887"/>
            <a:chOff x="3170238" y="4094163"/>
            <a:chExt cx="1439862" cy="1512887"/>
          </a:xfrm>
        </p:grpSpPr>
        <p:grpSp>
          <p:nvGrpSpPr>
            <p:cNvPr id="21513" name="Group 4"/>
            <p:cNvGrpSpPr>
              <a:grpSpLocks/>
            </p:cNvGrpSpPr>
            <p:nvPr/>
          </p:nvGrpSpPr>
          <p:grpSpPr bwMode="auto">
            <a:xfrm>
              <a:off x="3529013" y="4959350"/>
              <a:ext cx="720725" cy="647700"/>
              <a:chOff x="1429" y="2273"/>
              <a:chExt cx="454" cy="408"/>
            </a:xfrm>
          </p:grpSpPr>
          <p:sp>
            <p:nvSpPr>
              <p:cNvPr id="21519" name="Freeform 5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520" name="Text Box 6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</p:grpSp>
        <p:grpSp>
          <p:nvGrpSpPr>
            <p:cNvPr id="21514" name="Group 13"/>
            <p:cNvGrpSpPr>
              <a:grpSpLocks/>
            </p:cNvGrpSpPr>
            <p:nvPr/>
          </p:nvGrpSpPr>
          <p:grpSpPr bwMode="auto">
            <a:xfrm>
              <a:off x="3170238" y="4094163"/>
              <a:ext cx="1439862" cy="865187"/>
              <a:chOff x="2200" y="2273"/>
              <a:chExt cx="907" cy="545"/>
            </a:xfrm>
          </p:grpSpPr>
          <p:sp>
            <p:nvSpPr>
              <p:cNvPr id="21516" name="Freeform 14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517" name="Text Box 15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  <p:sp>
            <p:nvSpPr>
              <p:cNvPr id="21518" name="Text Box 16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C → </a:t>
                </a:r>
                <a:r>
                  <a:rPr lang="en-GB" sz="2000" dirty="0" err="1"/>
                  <a:t>iPad</a:t>
                </a:r>
                <a:endParaRPr lang="en-US" sz="2000" dirty="0"/>
              </a:p>
            </p:txBody>
          </p:sp>
        </p:grpSp>
      </p:grpSp>
      <p:sp>
        <p:nvSpPr>
          <p:cNvPr id="21515" name="AutoShape 43"/>
          <p:cNvSpPr>
            <a:spLocks/>
          </p:cNvSpPr>
          <p:nvPr/>
        </p:nvSpPr>
        <p:spPr bwMode="auto">
          <a:xfrm>
            <a:off x="1367644" y="4869160"/>
            <a:ext cx="1116794" cy="540059"/>
          </a:xfrm>
          <a:prstGeom prst="callout1">
            <a:avLst>
              <a:gd name="adj1" fmla="val 39778"/>
              <a:gd name="adj2" fmla="val 104810"/>
              <a:gd name="adj3" fmla="val -39703"/>
              <a:gd name="adj4" fmla="val 173241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ts val="2000"/>
              </a:lnSpc>
            </a:pPr>
            <a:r>
              <a:rPr lang="en-GB" sz="2000" dirty="0">
                <a:solidFill>
                  <a:schemeClr val="bg2"/>
                </a:solidFill>
              </a:rPr>
              <a:t>cross-compiler</a:t>
            </a:r>
            <a:endParaRPr lang="en-US" sz="2000" dirty="0">
              <a:solidFill>
                <a:schemeClr val="bg2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2265021" y="3648451"/>
            <a:ext cx="1082843" cy="878305"/>
            <a:chOff x="5433373" y="1578587"/>
            <a:chExt cx="1082843" cy="878305"/>
          </a:xfrm>
        </p:grpSpPr>
        <p:sp>
          <p:nvSpPr>
            <p:cNvPr id="44" name="Freeform 43"/>
            <p:cNvSpPr/>
            <p:nvPr/>
          </p:nvSpPr>
          <p:spPr>
            <a:xfrm>
              <a:off x="5433373" y="1578587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xt Box 86"/>
            <p:cNvSpPr txBox="1">
              <a:spLocks noChangeArrowheads="1"/>
            </p:cNvSpPr>
            <p:nvPr/>
          </p:nvSpPr>
          <p:spPr bwMode="auto">
            <a:xfrm>
              <a:off x="5484724" y="1640957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chess</a:t>
              </a:r>
              <a:endParaRPr lang="en-US" sz="2000" dirty="0"/>
            </a:p>
          </p:txBody>
        </p:sp>
        <p:sp>
          <p:nvSpPr>
            <p:cNvPr id="46" name="Text Box 85"/>
            <p:cNvSpPr txBox="1">
              <a:spLocks noChangeArrowheads="1"/>
            </p:cNvSpPr>
            <p:nvPr/>
          </p:nvSpPr>
          <p:spPr bwMode="auto">
            <a:xfrm>
              <a:off x="5627103" y="2109009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C</a:t>
              </a:r>
              <a:endParaRPr lang="en-US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425261" y="3645024"/>
            <a:ext cx="1082843" cy="878305"/>
            <a:chOff x="4716463" y="2945315"/>
            <a:chExt cx="1082843" cy="878305"/>
          </a:xfrm>
        </p:grpSpPr>
        <p:sp>
          <p:nvSpPr>
            <p:cNvPr id="48" name="Freeform 47"/>
            <p:cNvSpPr/>
            <p:nvPr/>
          </p:nvSpPr>
          <p:spPr>
            <a:xfrm>
              <a:off x="4716463" y="2945315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 Box 86"/>
            <p:cNvSpPr txBox="1">
              <a:spLocks noChangeArrowheads="1"/>
            </p:cNvSpPr>
            <p:nvPr/>
          </p:nvSpPr>
          <p:spPr bwMode="auto">
            <a:xfrm>
              <a:off x="4767814" y="3007685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chess</a:t>
              </a:r>
              <a:endParaRPr lang="en-US" sz="2000" dirty="0"/>
            </a:p>
          </p:txBody>
        </p:sp>
        <p:sp>
          <p:nvSpPr>
            <p:cNvPr id="50" name="Text Box 85"/>
            <p:cNvSpPr txBox="1">
              <a:spLocks noChangeArrowheads="1"/>
            </p:cNvSpPr>
            <p:nvPr/>
          </p:nvSpPr>
          <p:spPr bwMode="auto">
            <a:xfrm>
              <a:off x="4910193" y="3475737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err="1" smtClean="0"/>
                <a:t>iPad</a:t>
              </a:r>
              <a:endParaRPr lang="en-US" sz="20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508625" y="3645023"/>
            <a:ext cx="2519759" cy="1530227"/>
            <a:chOff x="5508625" y="3645023"/>
            <a:chExt cx="2519759" cy="1530227"/>
          </a:xfrm>
        </p:grpSpPr>
        <p:grpSp>
          <p:nvGrpSpPr>
            <p:cNvPr id="8" name="Group 7"/>
            <p:cNvGrpSpPr/>
            <p:nvPr/>
          </p:nvGrpSpPr>
          <p:grpSpPr>
            <a:xfrm>
              <a:off x="7127875" y="4527550"/>
              <a:ext cx="720725" cy="647700"/>
              <a:chOff x="7127875" y="4527550"/>
              <a:chExt cx="720725" cy="647700"/>
            </a:xfrm>
          </p:grpSpPr>
          <p:sp>
            <p:nvSpPr>
              <p:cNvPr id="21526" name="Freeform 31"/>
              <p:cNvSpPr>
                <a:spLocks/>
              </p:cNvSpPr>
              <p:nvPr/>
            </p:nvSpPr>
            <p:spPr bwMode="auto">
              <a:xfrm>
                <a:off x="7127875" y="4527550"/>
                <a:ext cx="720725" cy="647700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527" name="Text Box 32"/>
              <p:cNvSpPr txBox="1">
                <a:spLocks noChangeArrowheads="1"/>
              </p:cNvSpPr>
              <p:nvPr/>
            </p:nvSpPr>
            <p:spPr bwMode="auto">
              <a:xfrm>
                <a:off x="7127875" y="4583113"/>
                <a:ext cx="720725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dirty="0" err="1"/>
                  <a:t>iPad</a:t>
                </a:r>
                <a:endParaRPr lang="en-US" dirty="0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5508625" y="4130675"/>
              <a:ext cx="1439863" cy="326330"/>
              <a:chOff x="5508625" y="4130675"/>
              <a:chExt cx="1439863" cy="326330"/>
            </a:xfrm>
          </p:grpSpPr>
          <p:sp>
            <p:nvSpPr>
              <p:cNvPr id="21524" name="Line 29"/>
              <p:cNvSpPr>
                <a:spLocks noChangeShapeType="1"/>
              </p:cNvSpPr>
              <p:nvPr/>
            </p:nvSpPr>
            <p:spPr bwMode="auto">
              <a:xfrm>
                <a:off x="5508625" y="4130675"/>
                <a:ext cx="1439863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prstDash val="dash"/>
                <a:round/>
                <a:headEnd/>
                <a:tailEnd type="triangle" w="lg" len="lg"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525" name="Text Box 37"/>
              <p:cNvSpPr txBox="1">
                <a:spLocks noChangeArrowheads="1"/>
              </p:cNvSpPr>
              <p:nvPr/>
            </p:nvSpPr>
            <p:spPr bwMode="auto">
              <a:xfrm>
                <a:off x="5510213" y="4200525"/>
                <a:ext cx="1222375" cy="25648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lnSpc>
                    <a:spcPts val="2000"/>
                  </a:lnSpc>
                  <a:spcBef>
                    <a:spcPct val="50000"/>
                  </a:spcBef>
                </a:pPr>
                <a:r>
                  <a:rPr lang="en-GB" sz="2000" dirty="0">
                    <a:solidFill>
                      <a:schemeClr val="bg2"/>
                    </a:solidFill>
                  </a:rPr>
                  <a:t>download</a:t>
                </a:r>
                <a:endParaRPr lang="en-US" sz="20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6945541" y="3645023"/>
              <a:ext cx="1082843" cy="878305"/>
              <a:chOff x="5433373" y="1578587"/>
              <a:chExt cx="1082843" cy="878305"/>
            </a:xfrm>
          </p:grpSpPr>
          <p:sp>
            <p:nvSpPr>
              <p:cNvPr id="52" name="Freeform 51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3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chess</a:t>
                </a:r>
                <a:endParaRPr lang="en-US" sz="2000" dirty="0"/>
              </a:p>
            </p:txBody>
          </p:sp>
          <p:sp>
            <p:nvSpPr>
              <p:cNvPr id="54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err="1" smtClean="0"/>
                  <a:t>iPad</a:t>
                </a:r>
                <a:endParaRPr lang="en-US" sz="20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Translators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An </a:t>
            </a:r>
            <a:r>
              <a:rPr lang="en-GB" b="1" i="1" smtClean="0"/>
              <a:t>S</a:t>
            </a:r>
            <a:r>
              <a:rPr lang="en-GB" b="1" smtClean="0"/>
              <a:t> </a:t>
            </a:r>
            <a:r>
              <a:rPr lang="en-GB" b="1" smtClean="0">
                <a:cs typeface="Arial" charset="0"/>
              </a:rPr>
              <a:t>→ </a:t>
            </a:r>
            <a:r>
              <a:rPr lang="en-GB" b="1" i="1" smtClean="0">
                <a:cs typeface="Arial" charset="0"/>
              </a:rPr>
              <a:t>T</a:t>
            </a:r>
            <a:r>
              <a:rPr lang="en-GB" b="1" smtClean="0"/>
              <a:t> translator</a:t>
            </a:r>
            <a:r>
              <a:rPr lang="en-GB" smtClean="0"/>
              <a:t> accepts code expressed in one language </a:t>
            </a:r>
            <a:r>
              <a:rPr lang="en-GB" i="1" smtClean="0"/>
              <a:t>S</a:t>
            </a:r>
            <a:r>
              <a:rPr lang="en-GB" smtClean="0"/>
              <a:t>, and translates it to equivalent code expressed in another language </a:t>
            </a:r>
            <a:r>
              <a:rPr lang="en-GB" i="1" smtClean="0"/>
              <a:t>T</a:t>
            </a:r>
            <a:r>
              <a:rPr lang="en-GB" smtClean="0"/>
              <a:t>:</a:t>
            </a:r>
          </a:p>
          <a:p>
            <a:pPr lvl="1" eaLnBrk="1" hangingPunct="1"/>
            <a:r>
              <a:rPr lang="en-GB" i="1" smtClean="0"/>
              <a:t>S</a:t>
            </a:r>
            <a:r>
              <a:rPr lang="en-GB" smtClean="0"/>
              <a:t> is the </a:t>
            </a:r>
            <a:r>
              <a:rPr lang="en-GB" i="1" smtClean="0"/>
              <a:t>source language</a:t>
            </a:r>
            <a:endParaRPr lang="en-GB" smtClean="0"/>
          </a:p>
          <a:p>
            <a:pPr lvl="1" eaLnBrk="1" hangingPunct="1"/>
            <a:r>
              <a:rPr lang="en-GB" i="1" smtClean="0"/>
              <a:t>T</a:t>
            </a:r>
            <a:r>
              <a:rPr lang="en-GB" smtClean="0"/>
              <a:t> is the </a:t>
            </a:r>
            <a:r>
              <a:rPr lang="en-GB" i="1" smtClean="0"/>
              <a:t>target language</a:t>
            </a:r>
            <a:r>
              <a:rPr lang="en-GB" smtClean="0"/>
              <a:t>.</a:t>
            </a:r>
          </a:p>
          <a:p>
            <a:pPr eaLnBrk="1" hangingPunct="1"/>
            <a:r>
              <a:rPr lang="en-GB" smtClean="0"/>
              <a:t>Examples of translators:</a:t>
            </a:r>
          </a:p>
          <a:p>
            <a:pPr lvl="1" eaLnBrk="1" hangingPunct="1"/>
            <a:r>
              <a:rPr lang="en-GB" smtClean="0"/>
              <a:t>compilers</a:t>
            </a:r>
          </a:p>
          <a:p>
            <a:pPr lvl="1" eaLnBrk="1" hangingPunct="1"/>
            <a:r>
              <a:rPr lang="en-GB" smtClean="0"/>
              <a:t>assemblers</a:t>
            </a:r>
          </a:p>
          <a:p>
            <a:pPr lvl="1" eaLnBrk="1" hangingPunct="1"/>
            <a:r>
              <a:rPr lang="en-GB" smtClean="0"/>
              <a:t>high-level translators</a:t>
            </a:r>
          </a:p>
          <a:p>
            <a:pPr lvl="1" eaLnBrk="1" hangingPunct="1"/>
            <a:r>
              <a:rPr lang="en-GB" smtClean="0"/>
              <a:t>decompilers.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Given a C → PPC compiler, we can use it to compile </a:t>
            </a:r>
            <a:r>
              <a:rPr lang="en-GB" i="1" smtClean="0"/>
              <a:t>any</a:t>
            </a:r>
            <a:r>
              <a:rPr lang="en-GB" smtClean="0"/>
              <a:t> C program into PPC machine code.</a:t>
            </a:r>
          </a:p>
          <a:p>
            <a:pPr eaLnBrk="1" hangingPunct="1"/>
            <a:r>
              <a:rPr lang="en-GB" smtClean="0"/>
              <a:t>In particular, we can compile a compiler expressed in C: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4464050" y="3571875"/>
            <a:ext cx="1439863" cy="865188"/>
            <a:chOff x="2812" y="1911"/>
            <a:chExt cx="907" cy="545"/>
          </a:xfrm>
        </p:grpSpPr>
        <p:sp>
          <p:nvSpPr>
            <p:cNvPr id="22545" name="Freeform 43"/>
            <p:cNvSpPr>
              <a:spLocks/>
            </p:cNvSpPr>
            <p:nvPr/>
          </p:nvSpPr>
          <p:spPr bwMode="auto">
            <a:xfrm>
              <a:off x="2812" y="1911"/>
              <a:ext cx="907" cy="545"/>
            </a:xfrm>
            <a:custGeom>
              <a:avLst/>
              <a:gdLst>
                <a:gd name="T0" fmla="*/ 0 w 907"/>
                <a:gd name="T1" fmla="*/ 0 h 545"/>
                <a:gd name="T2" fmla="*/ 0 w 907"/>
                <a:gd name="T3" fmla="*/ 273 h 545"/>
                <a:gd name="T4" fmla="*/ 227 w 907"/>
                <a:gd name="T5" fmla="*/ 273 h 545"/>
                <a:gd name="T6" fmla="*/ 227 w 907"/>
                <a:gd name="T7" fmla="*/ 545 h 545"/>
                <a:gd name="T8" fmla="*/ 680 w 907"/>
                <a:gd name="T9" fmla="*/ 545 h 545"/>
                <a:gd name="T10" fmla="*/ 680 w 907"/>
                <a:gd name="T11" fmla="*/ 273 h 545"/>
                <a:gd name="T12" fmla="*/ 907 w 907"/>
                <a:gd name="T13" fmla="*/ 273 h 545"/>
                <a:gd name="T14" fmla="*/ 907 w 907"/>
                <a:gd name="T15" fmla="*/ 0 h 545"/>
                <a:gd name="T16" fmla="*/ 0 w 907"/>
                <a:gd name="T17" fmla="*/ 0 h 5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7"/>
                <a:gd name="T28" fmla="*/ 0 h 545"/>
                <a:gd name="T29" fmla="*/ 907 w 907"/>
                <a:gd name="T30" fmla="*/ 545 h 5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7" h="545">
                  <a:moveTo>
                    <a:pt x="0" y="0"/>
                  </a:moveTo>
                  <a:lnTo>
                    <a:pt x="0" y="273"/>
                  </a:lnTo>
                  <a:lnTo>
                    <a:pt x="227" y="273"/>
                  </a:lnTo>
                  <a:lnTo>
                    <a:pt x="227" y="545"/>
                  </a:lnTo>
                  <a:lnTo>
                    <a:pt x="680" y="545"/>
                  </a:lnTo>
                  <a:lnTo>
                    <a:pt x="680" y="273"/>
                  </a:lnTo>
                  <a:lnTo>
                    <a:pt x="907" y="273"/>
                  </a:lnTo>
                  <a:lnTo>
                    <a:pt x="9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546" name="Text Box 44"/>
            <p:cNvSpPr txBox="1">
              <a:spLocks noChangeArrowheads="1"/>
            </p:cNvSpPr>
            <p:nvPr/>
          </p:nvSpPr>
          <p:spPr bwMode="auto">
            <a:xfrm>
              <a:off x="3039" y="2218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PPC</a:t>
              </a:r>
              <a:endParaRPr lang="en-US" sz="2000"/>
            </a:p>
          </p:txBody>
        </p:sp>
        <p:sp>
          <p:nvSpPr>
            <p:cNvPr id="22547" name="Text Box 45"/>
            <p:cNvSpPr txBox="1">
              <a:spLocks noChangeArrowheads="1"/>
            </p:cNvSpPr>
            <p:nvPr/>
          </p:nvSpPr>
          <p:spPr bwMode="auto">
            <a:xfrm>
              <a:off x="2812" y="1946"/>
              <a:ext cx="9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Java → JVM</a:t>
              </a:r>
              <a:endParaRPr lang="en-US" sz="2000"/>
            </a:p>
          </p:txBody>
        </p:sp>
      </p:grpSp>
      <p:sp>
        <p:nvSpPr>
          <p:cNvPr id="225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compiling a compiler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2303463" y="3571875"/>
            <a:ext cx="1439862" cy="865188"/>
            <a:chOff x="2200" y="2273"/>
            <a:chExt cx="907" cy="545"/>
          </a:xfrm>
        </p:grpSpPr>
        <p:sp>
          <p:nvSpPr>
            <p:cNvPr id="22542" name="Freeform 39"/>
            <p:cNvSpPr>
              <a:spLocks/>
            </p:cNvSpPr>
            <p:nvPr/>
          </p:nvSpPr>
          <p:spPr bwMode="auto">
            <a:xfrm>
              <a:off x="2200" y="2273"/>
              <a:ext cx="907" cy="545"/>
            </a:xfrm>
            <a:custGeom>
              <a:avLst/>
              <a:gdLst>
                <a:gd name="T0" fmla="*/ 0 w 907"/>
                <a:gd name="T1" fmla="*/ 0 h 545"/>
                <a:gd name="T2" fmla="*/ 0 w 907"/>
                <a:gd name="T3" fmla="*/ 273 h 545"/>
                <a:gd name="T4" fmla="*/ 227 w 907"/>
                <a:gd name="T5" fmla="*/ 273 h 545"/>
                <a:gd name="T6" fmla="*/ 227 w 907"/>
                <a:gd name="T7" fmla="*/ 545 h 545"/>
                <a:gd name="T8" fmla="*/ 680 w 907"/>
                <a:gd name="T9" fmla="*/ 545 h 545"/>
                <a:gd name="T10" fmla="*/ 680 w 907"/>
                <a:gd name="T11" fmla="*/ 273 h 545"/>
                <a:gd name="T12" fmla="*/ 907 w 907"/>
                <a:gd name="T13" fmla="*/ 273 h 545"/>
                <a:gd name="T14" fmla="*/ 907 w 907"/>
                <a:gd name="T15" fmla="*/ 0 h 545"/>
                <a:gd name="T16" fmla="*/ 0 w 907"/>
                <a:gd name="T17" fmla="*/ 0 h 5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7"/>
                <a:gd name="T28" fmla="*/ 0 h 545"/>
                <a:gd name="T29" fmla="*/ 907 w 907"/>
                <a:gd name="T30" fmla="*/ 545 h 5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7" h="545">
                  <a:moveTo>
                    <a:pt x="0" y="0"/>
                  </a:moveTo>
                  <a:lnTo>
                    <a:pt x="0" y="273"/>
                  </a:lnTo>
                  <a:lnTo>
                    <a:pt x="227" y="273"/>
                  </a:lnTo>
                  <a:lnTo>
                    <a:pt x="227" y="545"/>
                  </a:lnTo>
                  <a:lnTo>
                    <a:pt x="680" y="545"/>
                  </a:lnTo>
                  <a:lnTo>
                    <a:pt x="680" y="273"/>
                  </a:lnTo>
                  <a:lnTo>
                    <a:pt x="907" y="273"/>
                  </a:lnTo>
                  <a:lnTo>
                    <a:pt x="9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543" name="Text Box 40"/>
            <p:cNvSpPr txBox="1">
              <a:spLocks noChangeArrowheads="1"/>
            </p:cNvSpPr>
            <p:nvPr/>
          </p:nvSpPr>
          <p:spPr bwMode="auto">
            <a:xfrm>
              <a:off x="2427" y="2580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C</a:t>
              </a:r>
              <a:endParaRPr lang="en-US" sz="2000"/>
            </a:p>
          </p:txBody>
        </p:sp>
        <p:sp>
          <p:nvSpPr>
            <p:cNvPr id="22544" name="Text Box 41"/>
            <p:cNvSpPr txBox="1">
              <a:spLocks noChangeArrowheads="1"/>
            </p:cNvSpPr>
            <p:nvPr/>
          </p:nvSpPr>
          <p:spPr bwMode="auto">
            <a:xfrm>
              <a:off x="2200" y="2308"/>
              <a:ext cx="9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Java → JVM</a:t>
              </a:r>
              <a:endParaRPr lang="en-US" sz="2000"/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3386138" y="4003675"/>
            <a:ext cx="1439862" cy="1512888"/>
            <a:chOff x="2133" y="2522"/>
            <a:chExt cx="907" cy="953"/>
          </a:xfrm>
        </p:grpSpPr>
        <p:grpSp>
          <p:nvGrpSpPr>
            <p:cNvPr id="22535" name="Group 4"/>
            <p:cNvGrpSpPr>
              <a:grpSpLocks/>
            </p:cNvGrpSpPr>
            <p:nvPr/>
          </p:nvGrpSpPr>
          <p:grpSpPr bwMode="auto">
            <a:xfrm>
              <a:off x="2359" y="3067"/>
              <a:ext cx="454" cy="408"/>
              <a:chOff x="1429" y="2273"/>
              <a:chExt cx="454" cy="408"/>
            </a:xfrm>
          </p:grpSpPr>
          <p:sp>
            <p:nvSpPr>
              <p:cNvPr id="22540" name="Freeform 5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541" name="Text Box 6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</p:grpSp>
        <p:grpSp>
          <p:nvGrpSpPr>
            <p:cNvPr id="22536" name="Group 13"/>
            <p:cNvGrpSpPr>
              <a:grpSpLocks/>
            </p:cNvGrpSpPr>
            <p:nvPr/>
          </p:nvGrpSpPr>
          <p:grpSpPr bwMode="auto">
            <a:xfrm>
              <a:off x="2133" y="2522"/>
              <a:ext cx="907" cy="545"/>
              <a:chOff x="2200" y="2273"/>
              <a:chExt cx="907" cy="545"/>
            </a:xfrm>
          </p:grpSpPr>
          <p:sp>
            <p:nvSpPr>
              <p:cNvPr id="22537" name="Freeform 14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538" name="Text Box 15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  <p:sp>
            <p:nvSpPr>
              <p:cNvPr id="22539" name="Text Box 16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C → PPC</a:t>
                </a:r>
                <a:endParaRPr lang="en-US" sz="20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Possible:</a:t>
            </a:r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Examples: what can and can’t be done</a:t>
            </a:r>
          </a:p>
        </p:txBody>
      </p:sp>
      <p:sp>
        <p:nvSpPr>
          <p:cNvPr id="268306" name="Rectangle 18"/>
          <p:cNvSpPr>
            <a:spLocks noChangeArrowheads="1"/>
          </p:cNvSpPr>
          <p:nvPr/>
        </p:nvSpPr>
        <p:spPr bwMode="auto">
          <a:xfrm>
            <a:off x="1547813" y="4005263"/>
            <a:ext cx="7200900" cy="231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/>
              <a:t>Impossible: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925888" y="2636838"/>
            <a:ext cx="1439862" cy="1512887"/>
            <a:chOff x="3925888" y="2636838"/>
            <a:chExt cx="1439862" cy="1512887"/>
          </a:xfrm>
        </p:grpSpPr>
        <p:grpSp>
          <p:nvGrpSpPr>
            <p:cNvPr id="2" name="Group 20"/>
            <p:cNvGrpSpPr>
              <a:grpSpLocks/>
            </p:cNvGrpSpPr>
            <p:nvPr/>
          </p:nvGrpSpPr>
          <p:grpSpPr bwMode="auto">
            <a:xfrm>
              <a:off x="4284663" y="3502025"/>
              <a:ext cx="720725" cy="647700"/>
              <a:chOff x="1429" y="2273"/>
              <a:chExt cx="454" cy="408"/>
            </a:xfrm>
          </p:grpSpPr>
          <p:sp>
            <p:nvSpPr>
              <p:cNvPr id="23599" name="Freeform 21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600" name="Text Box 22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</p:grpSp>
        <p:grpSp>
          <p:nvGrpSpPr>
            <p:cNvPr id="4" name="Group 29"/>
            <p:cNvGrpSpPr>
              <a:grpSpLocks/>
            </p:cNvGrpSpPr>
            <p:nvPr/>
          </p:nvGrpSpPr>
          <p:grpSpPr bwMode="auto">
            <a:xfrm>
              <a:off x="3925888" y="2636838"/>
              <a:ext cx="1439862" cy="865187"/>
              <a:chOff x="2200" y="2273"/>
              <a:chExt cx="907" cy="545"/>
            </a:xfrm>
          </p:grpSpPr>
          <p:sp>
            <p:nvSpPr>
              <p:cNvPr id="23591" name="Freeform 30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592" name="Text Box 31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  <p:sp>
            <p:nvSpPr>
              <p:cNvPr id="23593" name="Text Box 32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/>
                  <a:t>Java5→JVM</a:t>
                </a:r>
                <a:endParaRPr lang="en-US"/>
              </a:p>
            </p:txBody>
          </p:sp>
        </p:grpSp>
      </p:grpSp>
      <p:sp>
        <p:nvSpPr>
          <p:cNvPr id="25609" name="AutoShape 65"/>
          <p:cNvSpPr>
            <a:spLocks/>
          </p:cNvSpPr>
          <p:nvPr/>
        </p:nvSpPr>
        <p:spPr bwMode="auto">
          <a:xfrm>
            <a:off x="1727685" y="3249613"/>
            <a:ext cx="1836254" cy="539427"/>
          </a:xfrm>
          <a:prstGeom prst="callout1">
            <a:avLst>
              <a:gd name="adj1" fmla="val 22713"/>
              <a:gd name="adj2" fmla="val 104505"/>
              <a:gd name="adj3" fmla="val -27444"/>
              <a:gd name="adj4" fmla="val 122514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bg2"/>
                </a:solidFill>
              </a:rPr>
              <a:t>OK – Java4 is a subset of Java5</a:t>
            </a:r>
            <a:endParaRPr lang="en-US" sz="2000" dirty="0">
              <a:solidFill>
                <a:schemeClr val="bg2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5181345" y="2190333"/>
            <a:ext cx="1082843" cy="878305"/>
            <a:chOff x="4716463" y="2945315"/>
            <a:chExt cx="1082843" cy="878305"/>
          </a:xfrm>
        </p:grpSpPr>
        <p:sp>
          <p:nvSpPr>
            <p:cNvPr id="54" name="Freeform 53"/>
            <p:cNvSpPr/>
            <p:nvPr/>
          </p:nvSpPr>
          <p:spPr>
            <a:xfrm>
              <a:off x="4716463" y="2945315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Text Box 86"/>
            <p:cNvSpPr txBox="1">
              <a:spLocks noChangeArrowheads="1"/>
            </p:cNvSpPr>
            <p:nvPr/>
          </p:nvSpPr>
          <p:spPr bwMode="auto">
            <a:xfrm>
              <a:off x="4767814" y="3007685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phone</a:t>
              </a:r>
              <a:endParaRPr lang="en-US" sz="2000" dirty="0"/>
            </a:p>
          </p:txBody>
        </p:sp>
        <p:sp>
          <p:nvSpPr>
            <p:cNvPr id="56" name="Text Box 85"/>
            <p:cNvSpPr txBox="1">
              <a:spLocks noChangeArrowheads="1"/>
            </p:cNvSpPr>
            <p:nvPr/>
          </p:nvSpPr>
          <p:spPr bwMode="auto">
            <a:xfrm>
              <a:off x="4910193" y="3475737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JVM</a:t>
              </a:r>
              <a:endParaRPr lang="en-US" sz="200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021105" y="2204864"/>
            <a:ext cx="1082843" cy="878305"/>
            <a:chOff x="5433373" y="1578587"/>
            <a:chExt cx="1082843" cy="878305"/>
          </a:xfrm>
        </p:grpSpPr>
        <p:sp>
          <p:nvSpPr>
            <p:cNvPr id="58" name="Freeform 57"/>
            <p:cNvSpPr/>
            <p:nvPr/>
          </p:nvSpPr>
          <p:spPr>
            <a:xfrm>
              <a:off x="5433373" y="1578587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Text Box 86"/>
            <p:cNvSpPr txBox="1">
              <a:spLocks noChangeArrowheads="1"/>
            </p:cNvSpPr>
            <p:nvPr/>
          </p:nvSpPr>
          <p:spPr bwMode="auto">
            <a:xfrm>
              <a:off x="5484724" y="1640957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phone</a:t>
              </a:r>
              <a:endParaRPr lang="en-US" sz="2000" dirty="0"/>
            </a:p>
          </p:txBody>
        </p:sp>
        <p:sp>
          <p:nvSpPr>
            <p:cNvPr id="60" name="Text Box 85"/>
            <p:cNvSpPr txBox="1">
              <a:spLocks noChangeArrowheads="1"/>
            </p:cNvSpPr>
            <p:nvPr/>
          </p:nvSpPr>
          <p:spPr bwMode="auto">
            <a:xfrm>
              <a:off x="5627103" y="2109009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J</a:t>
              </a:r>
              <a:r>
                <a:rPr lang="en-GB" sz="2000" dirty="0" smtClean="0"/>
                <a:t>ava4</a:t>
              </a:r>
              <a:endParaRPr lang="en-US" sz="2000" dirty="0"/>
            </a:p>
          </p:txBody>
        </p:sp>
      </p:grpSp>
      <p:grpSp>
        <p:nvGrpSpPr>
          <p:cNvPr id="10" name="Group 69"/>
          <p:cNvGrpSpPr>
            <a:grpSpLocks/>
          </p:cNvGrpSpPr>
          <p:nvPr/>
        </p:nvGrpSpPr>
        <p:grpSpPr bwMode="auto">
          <a:xfrm>
            <a:off x="2303463" y="4616450"/>
            <a:ext cx="1439862" cy="1512888"/>
            <a:chOff x="1451" y="2908"/>
            <a:chExt cx="907" cy="953"/>
          </a:xfrm>
        </p:grpSpPr>
        <p:grpSp>
          <p:nvGrpSpPr>
            <p:cNvPr id="23564" name="Group 52"/>
            <p:cNvGrpSpPr>
              <a:grpSpLocks/>
            </p:cNvGrpSpPr>
            <p:nvPr/>
          </p:nvGrpSpPr>
          <p:grpSpPr bwMode="auto">
            <a:xfrm>
              <a:off x="1677" y="3453"/>
              <a:ext cx="454" cy="408"/>
              <a:chOff x="1429" y="2273"/>
              <a:chExt cx="454" cy="408"/>
            </a:xfrm>
          </p:grpSpPr>
          <p:sp>
            <p:nvSpPr>
              <p:cNvPr id="23570" name="Freeform 53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571" name="Text Box 54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</p:grpSp>
        <p:grpSp>
          <p:nvGrpSpPr>
            <p:cNvPr id="23565" name="Group 61"/>
            <p:cNvGrpSpPr>
              <a:grpSpLocks/>
            </p:cNvGrpSpPr>
            <p:nvPr/>
          </p:nvGrpSpPr>
          <p:grpSpPr bwMode="auto">
            <a:xfrm>
              <a:off x="1451" y="2908"/>
              <a:ext cx="907" cy="545"/>
              <a:chOff x="2200" y="2273"/>
              <a:chExt cx="907" cy="545"/>
            </a:xfrm>
          </p:grpSpPr>
          <p:sp>
            <p:nvSpPr>
              <p:cNvPr id="23567" name="Freeform 62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568" name="Text Box 63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  <p:sp>
            <p:nvSpPr>
              <p:cNvPr id="23569" name="Text Box 64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C  →  PPC</a:t>
                </a:r>
                <a:endParaRPr lang="en-US" sz="2000" dirty="0"/>
              </a:p>
            </p:txBody>
          </p:sp>
        </p:grpSp>
        <p:sp>
          <p:nvSpPr>
            <p:cNvPr id="23566" name="Text Box 67"/>
            <p:cNvSpPr txBox="1">
              <a:spLocks noChangeArrowheads="1"/>
            </p:cNvSpPr>
            <p:nvPr/>
          </p:nvSpPr>
          <p:spPr bwMode="auto">
            <a:xfrm>
              <a:off x="2018" y="3225"/>
              <a:ext cx="204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4800">
                  <a:solidFill>
                    <a:srgbClr val="FF0000"/>
                  </a:solidFill>
                  <a:cs typeface="Arial" charset="0"/>
                </a:rPr>
                <a:t>×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605281" y="4422903"/>
            <a:ext cx="2343208" cy="1958847"/>
            <a:chOff x="4605281" y="4422903"/>
            <a:chExt cx="2343208" cy="1958847"/>
          </a:xfrm>
        </p:grpSpPr>
        <p:grpSp>
          <p:nvGrpSpPr>
            <p:cNvPr id="23572" name="Group 39"/>
            <p:cNvGrpSpPr>
              <a:grpSpLocks/>
            </p:cNvGrpSpPr>
            <p:nvPr/>
          </p:nvGrpSpPr>
          <p:grpSpPr bwMode="auto">
            <a:xfrm>
              <a:off x="5867401" y="5734050"/>
              <a:ext cx="720725" cy="647700"/>
              <a:chOff x="1429" y="2273"/>
              <a:chExt cx="454" cy="408"/>
            </a:xfrm>
          </p:grpSpPr>
          <p:sp>
            <p:nvSpPr>
              <p:cNvPr id="23584" name="Freeform 40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585" name="Text Box 41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</p:grpSp>
        <p:grpSp>
          <p:nvGrpSpPr>
            <p:cNvPr id="23574" name="Group 48"/>
            <p:cNvGrpSpPr>
              <a:grpSpLocks/>
            </p:cNvGrpSpPr>
            <p:nvPr/>
          </p:nvGrpSpPr>
          <p:grpSpPr bwMode="auto">
            <a:xfrm>
              <a:off x="5508626" y="4868863"/>
              <a:ext cx="1439863" cy="865188"/>
              <a:chOff x="2200" y="2273"/>
              <a:chExt cx="907" cy="545"/>
            </a:xfrm>
          </p:grpSpPr>
          <p:sp>
            <p:nvSpPr>
              <p:cNvPr id="23576" name="Freeform 49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577" name="Text Box 50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  <p:sp>
            <p:nvSpPr>
              <p:cNvPr id="23578" name="Text Box 51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C   →   PPC</a:t>
                </a:r>
                <a:endParaRPr lang="en-US" sz="2000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4605281" y="4422903"/>
              <a:ext cx="1082843" cy="878305"/>
              <a:chOff x="5433373" y="1578587"/>
              <a:chExt cx="1082843" cy="878305"/>
            </a:xfrm>
          </p:grpSpPr>
          <p:sp>
            <p:nvSpPr>
              <p:cNvPr id="50" name="Freeform 49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phone</a:t>
                </a:r>
                <a:endParaRPr lang="en-US" sz="2000" dirty="0"/>
              </a:p>
            </p:txBody>
          </p:sp>
          <p:sp>
            <p:nvSpPr>
              <p:cNvPr id="52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J</a:t>
                </a:r>
                <a:r>
                  <a:rPr lang="en-GB" sz="2000" dirty="0" smtClean="0"/>
                  <a:t>ava</a:t>
                </a:r>
                <a:endParaRPr lang="en-US" sz="2000" dirty="0"/>
              </a:p>
            </p:txBody>
          </p:sp>
        </p:grpSp>
        <p:sp>
          <p:nvSpPr>
            <p:cNvPr id="23575" name="Text Box 66"/>
            <p:cNvSpPr txBox="1">
              <a:spLocks noChangeArrowheads="1"/>
            </p:cNvSpPr>
            <p:nvPr/>
          </p:nvSpPr>
          <p:spPr bwMode="auto">
            <a:xfrm>
              <a:off x="5327651" y="4941888"/>
              <a:ext cx="323850" cy="731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4800">
                  <a:solidFill>
                    <a:srgbClr val="FF0000"/>
                  </a:solidFill>
                  <a:cs typeface="Arial" charset="0"/>
                </a:rPr>
                <a:t>×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306" grpId="0"/>
      <p:bldP spid="2560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Given:</a:t>
            </a:r>
          </a:p>
          <a:p>
            <a:pPr lvl="1" eaLnBrk="1" hangingPunct="1"/>
            <a:r>
              <a:rPr lang="en-GB" dirty="0" smtClean="0"/>
              <a:t>an </a:t>
            </a:r>
            <a:r>
              <a:rPr lang="en-GB" i="1" dirty="0" smtClean="0"/>
              <a:t>S</a:t>
            </a:r>
            <a:r>
              <a:rPr lang="en-GB" dirty="0" smtClean="0"/>
              <a:t> interpreter, expressed in </a:t>
            </a:r>
            <a:r>
              <a:rPr lang="en-GB" i="1" dirty="0" smtClean="0"/>
              <a:t>M</a:t>
            </a:r>
            <a:r>
              <a:rPr lang="en-GB" dirty="0" smtClean="0"/>
              <a:t> machine code</a:t>
            </a:r>
          </a:p>
          <a:p>
            <a:pPr lvl="1" eaLnBrk="1" hangingPunct="1"/>
            <a:r>
              <a:rPr lang="en-GB" dirty="0" smtClean="0"/>
              <a:t>a program </a:t>
            </a:r>
            <a:r>
              <a:rPr lang="en-GB" i="1" dirty="0" smtClean="0"/>
              <a:t>P</a:t>
            </a:r>
            <a:r>
              <a:rPr lang="en-GB" dirty="0" smtClean="0"/>
              <a:t>, expressed in language </a:t>
            </a:r>
            <a:r>
              <a:rPr lang="en-GB" i="1" dirty="0" smtClean="0"/>
              <a:t>S</a:t>
            </a:r>
            <a:endParaRPr lang="en-GB" dirty="0" smtClean="0"/>
          </a:p>
          <a:p>
            <a:pPr eaLnBrk="1" hangingPunct="1">
              <a:buFont typeface="Wingdings" pitchFamily="2" charset="2"/>
              <a:buNone/>
            </a:pPr>
            <a:r>
              <a:rPr lang="en-GB" dirty="0" smtClean="0"/>
              <a:t>	we can interpret </a:t>
            </a:r>
            <a:r>
              <a:rPr lang="en-GB" i="1" dirty="0" smtClean="0"/>
              <a:t>P</a:t>
            </a:r>
            <a:r>
              <a:rPr lang="en-GB" dirty="0" smtClean="0"/>
              <a:t>: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71775" y="5481638"/>
            <a:ext cx="720725" cy="647700"/>
            <a:chOff x="1429" y="2273"/>
            <a:chExt cx="454" cy="408"/>
          </a:xfrm>
        </p:grpSpPr>
        <p:sp>
          <p:nvSpPr>
            <p:cNvPr id="24597" name="Freeform 4"/>
            <p:cNvSpPr>
              <a:spLocks/>
            </p:cNvSpPr>
            <p:nvPr/>
          </p:nvSpPr>
          <p:spPr bwMode="auto">
            <a:xfrm>
              <a:off x="1429" y="2273"/>
              <a:ext cx="454" cy="408"/>
            </a:xfrm>
            <a:custGeom>
              <a:avLst/>
              <a:gdLst>
                <a:gd name="T0" fmla="*/ 0 w 454"/>
                <a:gd name="T1" fmla="*/ 0 h 408"/>
                <a:gd name="T2" fmla="*/ 0 w 454"/>
                <a:gd name="T3" fmla="*/ 136 h 408"/>
                <a:gd name="T4" fmla="*/ 227 w 454"/>
                <a:gd name="T5" fmla="*/ 408 h 408"/>
                <a:gd name="T6" fmla="*/ 454 w 454"/>
                <a:gd name="T7" fmla="*/ 136 h 408"/>
                <a:gd name="T8" fmla="*/ 454 w 454"/>
                <a:gd name="T9" fmla="*/ 0 h 408"/>
                <a:gd name="T10" fmla="*/ 0 w 454"/>
                <a:gd name="T11" fmla="*/ 0 h 4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4"/>
                <a:gd name="T19" fmla="*/ 0 h 408"/>
                <a:gd name="T20" fmla="*/ 454 w 454"/>
                <a:gd name="T21" fmla="*/ 408 h 4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4" h="408">
                  <a:moveTo>
                    <a:pt x="0" y="0"/>
                  </a:moveTo>
                  <a:lnTo>
                    <a:pt x="0" y="136"/>
                  </a:lnTo>
                  <a:lnTo>
                    <a:pt x="227" y="408"/>
                  </a:lnTo>
                  <a:lnTo>
                    <a:pt x="454" y="136"/>
                  </a:lnTo>
                  <a:lnTo>
                    <a:pt x="4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98" name="Text Box 5"/>
            <p:cNvSpPr txBox="1">
              <a:spLocks noChangeArrowheads="1"/>
            </p:cNvSpPr>
            <p:nvPr/>
          </p:nvSpPr>
          <p:spPr bwMode="auto">
            <a:xfrm>
              <a:off x="1429" y="2308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M</a:t>
              </a:r>
              <a:endParaRPr lang="en-US" sz="2000" i="1" dirty="0"/>
            </a:p>
          </p:txBody>
        </p:sp>
      </p:grpSp>
      <p:sp>
        <p:nvSpPr>
          <p:cNvPr id="24581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Tombstone diagrams: interpretation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771775" y="4616450"/>
            <a:ext cx="720725" cy="863600"/>
            <a:chOff x="1429" y="3294"/>
            <a:chExt cx="454" cy="544"/>
          </a:xfrm>
        </p:grpSpPr>
        <p:sp>
          <p:nvSpPr>
            <p:cNvPr id="24589" name="Rectangle 14"/>
            <p:cNvSpPr>
              <a:spLocks noChangeArrowheads="1"/>
            </p:cNvSpPr>
            <p:nvPr/>
          </p:nvSpPr>
          <p:spPr bwMode="auto">
            <a:xfrm>
              <a:off x="1430" y="3294"/>
              <a:ext cx="453" cy="544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4590" name="Text Box 15"/>
            <p:cNvSpPr txBox="1">
              <a:spLocks noChangeArrowheads="1"/>
            </p:cNvSpPr>
            <p:nvPr/>
          </p:nvSpPr>
          <p:spPr bwMode="auto">
            <a:xfrm>
              <a:off x="1429" y="3603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M</a:t>
              </a:r>
              <a:endParaRPr lang="en-US" sz="2000" i="1" dirty="0"/>
            </a:p>
          </p:txBody>
        </p:sp>
        <p:sp>
          <p:nvSpPr>
            <p:cNvPr id="24591" name="Text Box 16"/>
            <p:cNvSpPr txBox="1">
              <a:spLocks noChangeArrowheads="1"/>
            </p:cNvSpPr>
            <p:nvPr/>
          </p:nvSpPr>
          <p:spPr bwMode="auto">
            <a:xfrm>
              <a:off x="1429" y="3329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S</a:t>
              </a:r>
              <a:endParaRPr lang="en-US" sz="2000" i="1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464050" y="5338763"/>
            <a:ext cx="2016162" cy="286481"/>
            <a:chOff x="4464050" y="5338763"/>
            <a:chExt cx="2016162" cy="286481"/>
          </a:xfrm>
        </p:grpSpPr>
        <p:sp>
          <p:nvSpPr>
            <p:cNvPr id="24585" name="AutoShape 21"/>
            <p:cNvSpPr>
              <a:spLocks/>
            </p:cNvSpPr>
            <p:nvPr/>
          </p:nvSpPr>
          <p:spPr bwMode="auto">
            <a:xfrm>
              <a:off x="4464050" y="5338763"/>
              <a:ext cx="1873250" cy="250825"/>
            </a:xfrm>
            <a:prstGeom prst="callout1">
              <a:avLst>
                <a:gd name="adj1" fmla="val 45569"/>
                <a:gd name="adj2" fmla="val -4069"/>
                <a:gd name="adj3" fmla="val 131014"/>
                <a:gd name="adj4" fmla="val -6000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1800"/>
                </a:lnSpc>
              </a:pP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24586" name="AutoShape 22"/>
            <p:cNvSpPr>
              <a:spLocks/>
            </p:cNvSpPr>
            <p:nvPr/>
          </p:nvSpPr>
          <p:spPr bwMode="auto">
            <a:xfrm>
              <a:off x="4464050" y="5338763"/>
              <a:ext cx="2016162" cy="286481"/>
            </a:xfrm>
            <a:prstGeom prst="callout1">
              <a:avLst>
                <a:gd name="adj1" fmla="val 45569"/>
                <a:gd name="adj2" fmla="val -4069"/>
                <a:gd name="adj3" fmla="val -10759"/>
                <a:gd name="adj4" fmla="val -5630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GB" sz="2000">
                  <a:solidFill>
                    <a:schemeClr val="bg2"/>
                  </a:solidFill>
                </a:rPr>
                <a:t>these must match</a:t>
              </a:r>
              <a:endParaRPr lang="en-US" sz="2000">
                <a:solidFill>
                  <a:schemeClr val="bg2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591510" y="3738827"/>
            <a:ext cx="1082843" cy="878305"/>
            <a:chOff x="5433373" y="1578587"/>
            <a:chExt cx="1082843" cy="878305"/>
          </a:xfrm>
        </p:grpSpPr>
        <p:sp>
          <p:nvSpPr>
            <p:cNvPr id="24" name="Freeform 23"/>
            <p:cNvSpPr/>
            <p:nvPr/>
          </p:nvSpPr>
          <p:spPr>
            <a:xfrm>
              <a:off x="5433373" y="1578587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xt Box 86"/>
            <p:cNvSpPr txBox="1">
              <a:spLocks noChangeArrowheads="1"/>
            </p:cNvSpPr>
            <p:nvPr/>
          </p:nvSpPr>
          <p:spPr bwMode="auto">
            <a:xfrm>
              <a:off x="5484724" y="1640957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P</a:t>
              </a:r>
              <a:endParaRPr lang="en-US" sz="2000" i="1" dirty="0"/>
            </a:p>
          </p:txBody>
        </p:sp>
        <p:sp>
          <p:nvSpPr>
            <p:cNvPr id="26" name="Text Box 85"/>
            <p:cNvSpPr txBox="1">
              <a:spLocks noChangeArrowheads="1"/>
            </p:cNvSpPr>
            <p:nvPr/>
          </p:nvSpPr>
          <p:spPr bwMode="auto">
            <a:xfrm>
              <a:off x="5627103" y="2109009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S</a:t>
              </a:r>
              <a:endParaRPr lang="en-US" sz="2000" i="1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464050" y="4473575"/>
            <a:ext cx="2016162" cy="286481"/>
            <a:chOff x="4464050" y="4473575"/>
            <a:chExt cx="2016162" cy="286481"/>
          </a:xfrm>
        </p:grpSpPr>
        <p:sp>
          <p:nvSpPr>
            <p:cNvPr id="24587" name="AutoShape 18"/>
            <p:cNvSpPr>
              <a:spLocks/>
            </p:cNvSpPr>
            <p:nvPr/>
          </p:nvSpPr>
          <p:spPr bwMode="auto">
            <a:xfrm>
              <a:off x="4464050" y="4473575"/>
              <a:ext cx="1873250" cy="250825"/>
            </a:xfrm>
            <a:prstGeom prst="callout1">
              <a:avLst>
                <a:gd name="adj1" fmla="val 45569"/>
                <a:gd name="adj2" fmla="val -4069"/>
                <a:gd name="adj3" fmla="val 131014"/>
                <a:gd name="adj4" fmla="val -6000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1800"/>
                </a:lnSpc>
              </a:pP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24588" name="AutoShape 19"/>
            <p:cNvSpPr>
              <a:spLocks/>
            </p:cNvSpPr>
            <p:nvPr/>
          </p:nvSpPr>
          <p:spPr bwMode="auto">
            <a:xfrm>
              <a:off x="4464050" y="4473575"/>
              <a:ext cx="2016162" cy="286481"/>
            </a:xfrm>
            <a:prstGeom prst="callout1">
              <a:avLst>
                <a:gd name="adj1" fmla="val 45569"/>
                <a:gd name="adj2" fmla="val -4069"/>
                <a:gd name="adj3" fmla="val -10759"/>
                <a:gd name="adj4" fmla="val -56905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these must match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Possible: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Examples: interpreting ordinary programs</a:t>
            </a:r>
          </a:p>
        </p:txBody>
      </p:sp>
      <p:sp>
        <p:nvSpPr>
          <p:cNvPr id="261124" name="Rectangle 4"/>
          <p:cNvSpPr>
            <a:spLocks noChangeArrowheads="1"/>
          </p:cNvSpPr>
          <p:nvPr/>
        </p:nvSpPr>
        <p:spPr bwMode="auto">
          <a:xfrm>
            <a:off x="4716463" y="1700213"/>
            <a:ext cx="4032250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/>
              <a:t>Impossible: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411328" y="2250658"/>
            <a:ext cx="1082843" cy="2403892"/>
            <a:chOff x="2411328" y="2250658"/>
            <a:chExt cx="1082843" cy="2403892"/>
          </a:xfrm>
        </p:grpSpPr>
        <p:grpSp>
          <p:nvGrpSpPr>
            <p:cNvPr id="25621" name="Group 7"/>
            <p:cNvGrpSpPr>
              <a:grpSpLocks/>
            </p:cNvGrpSpPr>
            <p:nvPr/>
          </p:nvGrpSpPr>
          <p:grpSpPr bwMode="auto">
            <a:xfrm>
              <a:off x="2592388" y="4006850"/>
              <a:ext cx="720725" cy="647700"/>
              <a:chOff x="1429" y="2273"/>
              <a:chExt cx="454" cy="408"/>
            </a:xfrm>
          </p:grpSpPr>
          <p:sp>
            <p:nvSpPr>
              <p:cNvPr id="25632" name="Freeform 8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33" name="Text Box 9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</p:grpSp>
        <p:grpSp>
          <p:nvGrpSpPr>
            <p:cNvPr id="25623" name="Group 16"/>
            <p:cNvGrpSpPr>
              <a:grpSpLocks/>
            </p:cNvGrpSpPr>
            <p:nvPr/>
          </p:nvGrpSpPr>
          <p:grpSpPr bwMode="auto">
            <a:xfrm>
              <a:off x="2592388" y="3141663"/>
              <a:ext cx="720725" cy="863600"/>
              <a:chOff x="1429" y="3294"/>
              <a:chExt cx="454" cy="544"/>
            </a:xfrm>
          </p:grpSpPr>
          <p:sp>
            <p:nvSpPr>
              <p:cNvPr id="25624" name="Rectangle 17"/>
              <p:cNvSpPr>
                <a:spLocks noChangeArrowheads="1"/>
              </p:cNvSpPr>
              <p:nvPr/>
            </p:nvSpPr>
            <p:spPr bwMode="auto">
              <a:xfrm>
                <a:off x="1430" y="3294"/>
                <a:ext cx="453" cy="544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5625" name="Text Box 18"/>
              <p:cNvSpPr txBox="1">
                <a:spLocks noChangeArrowheads="1"/>
              </p:cNvSpPr>
              <p:nvPr/>
            </p:nvSpPr>
            <p:spPr bwMode="auto">
              <a:xfrm>
                <a:off x="1429" y="3603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  <p:sp>
            <p:nvSpPr>
              <p:cNvPr id="25626" name="Text Box 19"/>
              <p:cNvSpPr txBox="1">
                <a:spLocks noChangeArrowheads="1"/>
              </p:cNvSpPr>
              <p:nvPr/>
            </p:nvSpPr>
            <p:spPr bwMode="auto">
              <a:xfrm>
                <a:off x="1429" y="3329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Basic</a:t>
                </a:r>
                <a:endParaRPr lang="en-US" sz="200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2411328" y="2250658"/>
              <a:ext cx="1082843" cy="878305"/>
              <a:chOff x="5433373" y="1578587"/>
              <a:chExt cx="1082843" cy="878305"/>
            </a:xfrm>
          </p:grpSpPr>
          <p:sp>
            <p:nvSpPr>
              <p:cNvPr id="35" name="Freeform 34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sort</a:t>
                </a:r>
                <a:endParaRPr lang="en-US" sz="2000" dirty="0"/>
              </a:p>
            </p:txBody>
          </p:sp>
          <p:sp>
            <p:nvSpPr>
              <p:cNvPr id="37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Basic</a:t>
                </a:r>
                <a:endParaRPr lang="en-US" sz="2000" dirty="0"/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5685401" y="2262663"/>
            <a:ext cx="1082843" cy="2391887"/>
            <a:chOff x="5685401" y="2262663"/>
            <a:chExt cx="1082843" cy="2391887"/>
          </a:xfrm>
        </p:grpSpPr>
        <p:grpSp>
          <p:nvGrpSpPr>
            <p:cNvPr id="25607" name="Group 20"/>
            <p:cNvGrpSpPr>
              <a:grpSpLocks/>
            </p:cNvGrpSpPr>
            <p:nvPr/>
          </p:nvGrpSpPr>
          <p:grpSpPr bwMode="auto">
            <a:xfrm>
              <a:off x="5868988" y="4006850"/>
              <a:ext cx="720725" cy="647700"/>
              <a:chOff x="1429" y="2273"/>
              <a:chExt cx="454" cy="408"/>
            </a:xfrm>
          </p:grpSpPr>
          <p:sp>
            <p:nvSpPr>
              <p:cNvPr id="25619" name="Freeform 21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20" name="Text Box 22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</p:grpSp>
        <p:grpSp>
          <p:nvGrpSpPr>
            <p:cNvPr id="25609" name="Group 29"/>
            <p:cNvGrpSpPr>
              <a:grpSpLocks/>
            </p:cNvGrpSpPr>
            <p:nvPr/>
          </p:nvGrpSpPr>
          <p:grpSpPr bwMode="auto">
            <a:xfrm>
              <a:off x="5868988" y="3141663"/>
              <a:ext cx="720725" cy="863600"/>
              <a:chOff x="1429" y="3294"/>
              <a:chExt cx="454" cy="544"/>
            </a:xfrm>
          </p:grpSpPr>
          <p:sp>
            <p:nvSpPr>
              <p:cNvPr id="25611" name="Rectangle 30"/>
              <p:cNvSpPr>
                <a:spLocks noChangeArrowheads="1"/>
              </p:cNvSpPr>
              <p:nvPr/>
            </p:nvSpPr>
            <p:spPr bwMode="auto">
              <a:xfrm>
                <a:off x="1430" y="3294"/>
                <a:ext cx="453" cy="544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5612" name="Text Box 31"/>
              <p:cNvSpPr txBox="1">
                <a:spLocks noChangeArrowheads="1"/>
              </p:cNvSpPr>
              <p:nvPr/>
            </p:nvSpPr>
            <p:spPr bwMode="auto">
              <a:xfrm>
                <a:off x="1429" y="3603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PPC</a:t>
                </a:r>
                <a:endParaRPr lang="en-US" sz="2000"/>
              </a:p>
            </p:txBody>
          </p:sp>
          <p:sp>
            <p:nvSpPr>
              <p:cNvPr id="25613" name="Text Box 32"/>
              <p:cNvSpPr txBox="1">
                <a:spLocks noChangeArrowheads="1"/>
              </p:cNvSpPr>
              <p:nvPr/>
            </p:nvSpPr>
            <p:spPr bwMode="auto">
              <a:xfrm>
                <a:off x="1429" y="3329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Basic</a:t>
                </a:r>
                <a:endParaRPr lang="en-US" sz="2000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5685401" y="2262663"/>
              <a:ext cx="1082843" cy="878305"/>
              <a:chOff x="5433373" y="1578587"/>
              <a:chExt cx="1082843" cy="878305"/>
            </a:xfrm>
          </p:grpSpPr>
          <p:sp>
            <p:nvSpPr>
              <p:cNvPr id="39" name="Freeform 38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sort</a:t>
                </a:r>
                <a:endParaRPr lang="en-US" sz="2000" dirty="0"/>
              </a:p>
            </p:txBody>
          </p:sp>
          <p:sp>
            <p:nvSpPr>
              <p:cNvPr id="41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C</a:t>
                </a:r>
                <a:endParaRPr lang="en-US" sz="2000" dirty="0"/>
              </a:p>
            </p:txBody>
          </p:sp>
        </p:grpSp>
        <p:sp>
          <p:nvSpPr>
            <p:cNvPr id="25610" name="Text Box 5"/>
            <p:cNvSpPr txBox="1">
              <a:spLocks noChangeArrowheads="1"/>
            </p:cNvSpPr>
            <p:nvPr/>
          </p:nvSpPr>
          <p:spPr bwMode="auto">
            <a:xfrm>
              <a:off x="6443663" y="2779713"/>
              <a:ext cx="323850" cy="731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4800">
                  <a:solidFill>
                    <a:srgbClr val="FF0000"/>
                  </a:solidFill>
                  <a:cs typeface="Arial" charset="0"/>
                </a:rPr>
                <a:t>×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A </a:t>
            </a:r>
            <a:r>
              <a:rPr lang="en-GB" b="1" smtClean="0"/>
              <a:t>real machine</a:t>
            </a:r>
            <a:r>
              <a:rPr lang="en-GB" smtClean="0"/>
              <a:t> is one whose machine code is executed by hardware.</a:t>
            </a:r>
          </a:p>
          <a:p>
            <a:pPr eaLnBrk="1" hangingPunct="1"/>
            <a:r>
              <a:rPr lang="en-GB" smtClean="0"/>
              <a:t>A </a:t>
            </a:r>
            <a:r>
              <a:rPr lang="en-GB" b="1" smtClean="0"/>
              <a:t>virtual machine</a:t>
            </a:r>
            <a:r>
              <a:rPr lang="en-GB" smtClean="0"/>
              <a:t> (or </a:t>
            </a:r>
            <a:r>
              <a:rPr lang="en-GB" b="1" smtClean="0"/>
              <a:t>abstract machine</a:t>
            </a:r>
            <a:r>
              <a:rPr lang="en-GB" smtClean="0"/>
              <a:t>) is one whose “machine code” is executed by an interpreter.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Real machines vs virtual machines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Suppose we have designed the architecture and instruction set of a new machine, ULT.</a:t>
            </a:r>
          </a:p>
          <a:p>
            <a:pPr eaLnBrk="1" hangingPunct="1"/>
            <a:r>
              <a:rPr lang="en-US" smtClean="0"/>
              <a:t>A hardware prototype of ULT will be expensive to build and modify.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hardware emulation </a:t>
            </a:r>
            <a:r>
              <a:rPr lang="en-GB" i="1" smtClean="0"/>
              <a:t>(1)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Instead, first write an interpreter for ULT machine code (an </a:t>
            </a:r>
            <a:r>
              <a:rPr lang="en-US" b="1" smtClean="0"/>
              <a:t>emulator</a:t>
            </a:r>
            <a:r>
              <a:rPr lang="en-US" smtClean="0"/>
              <a:t>), expressed in (say) C: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hardware emulation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277508" name="Rectangle 4"/>
          <p:cNvSpPr>
            <a:spLocks noChangeArrowheads="1"/>
          </p:cNvSpPr>
          <p:nvPr/>
        </p:nvSpPr>
        <p:spPr bwMode="auto">
          <a:xfrm>
            <a:off x="1547813" y="3644900"/>
            <a:ext cx="7164387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/>
              <a:t>Then compile it on a real machine, say PPC: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339975" y="2600325"/>
            <a:ext cx="720725" cy="863600"/>
            <a:chOff x="1429" y="3294"/>
            <a:chExt cx="454" cy="544"/>
          </a:xfrm>
        </p:grpSpPr>
        <p:sp>
          <p:nvSpPr>
            <p:cNvPr id="28693" name="Rectangle 6"/>
            <p:cNvSpPr>
              <a:spLocks noChangeArrowheads="1"/>
            </p:cNvSpPr>
            <p:nvPr/>
          </p:nvSpPr>
          <p:spPr bwMode="auto">
            <a:xfrm>
              <a:off x="1430" y="3294"/>
              <a:ext cx="453" cy="544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8694" name="Text Box 7"/>
            <p:cNvSpPr txBox="1">
              <a:spLocks noChangeArrowheads="1"/>
            </p:cNvSpPr>
            <p:nvPr/>
          </p:nvSpPr>
          <p:spPr bwMode="auto">
            <a:xfrm>
              <a:off x="1429" y="3603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C</a:t>
              </a:r>
              <a:endParaRPr lang="en-US" sz="2000"/>
            </a:p>
          </p:txBody>
        </p:sp>
        <p:sp>
          <p:nvSpPr>
            <p:cNvPr id="28695" name="Text Box 8"/>
            <p:cNvSpPr txBox="1">
              <a:spLocks noChangeArrowheads="1"/>
            </p:cNvSpPr>
            <p:nvPr/>
          </p:nvSpPr>
          <p:spPr bwMode="auto">
            <a:xfrm>
              <a:off x="1429" y="3329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ULT</a:t>
              </a:r>
              <a:endParaRPr lang="en-US" sz="2000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500563" y="4221163"/>
            <a:ext cx="720725" cy="863600"/>
            <a:chOff x="4014" y="3226"/>
            <a:chExt cx="454" cy="544"/>
          </a:xfrm>
        </p:grpSpPr>
        <p:sp>
          <p:nvSpPr>
            <p:cNvPr id="28690" name="Rectangle 10"/>
            <p:cNvSpPr>
              <a:spLocks noChangeArrowheads="1"/>
            </p:cNvSpPr>
            <p:nvPr/>
          </p:nvSpPr>
          <p:spPr bwMode="auto">
            <a:xfrm>
              <a:off x="4015" y="3226"/>
              <a:ext cx="453" cy="544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8691" name="Text Box 11"/>
            <p:cNvSpPr txBox="1">
              <a:spLocks noChangeArrowheads="1"/>
            </p:cNvSpPr>
            <p:nvPr/>
          </p:nvSpPr>
          <p:spPr bwMode="auto">
            <a:xfrm>
              <a:off x="4014" y="3535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PPC</a:t>
              </a:r>
              <a:endParaRPr lang="en-US" sz="2000"/>
            </a:p>
          </p:txBody>
        </p:sp>
        <p:sp>
          <p:nvSpPr>
            <p:cNvPr id="28692" name="Text Box 12"/>
            <p:cNvSpPr txBox="1">
              <a:spLocks noChangeArrowheads="1"/>
            </p:cNvSpPr>
            <p:nvPr/>
          </p:nvSpPr>
          <p:spPr bwMode="auto">
            <a:xfrm>
              <a:off x="4014" y="3261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ULT</a:t>
              </a:r>
              <a:endParaRPr lang="en-US" sz="2000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339975" y="4221163"/>
            <a:ext cx="720725" cy="863600"/>
            <a:chOff x="1429" y="3294"/>
            <a:chExt cx="454" cy="544"/>
          </a:xfrm>
        </p:grpSpPr>
        <p:sp>
          <p:nvSpPr>
            <p:cNvPr id="28687" name="Rectangle 14"/>
            <p:cNvSpPr>
              <a:spLocks noChangeArrowheads="1"/>
            </p:cNvSpPr>
            <p:nvPr/>
          </p:nvSpPr>
          <p:spPr bwMode="auto">
            <a:xfrm>
              <a:off x="1430" y="3294"/>
              <a:ext cx="453" cy="544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8688" name="Text Box 15"/>
            <p:cNvSpPr txBox="1">
              <a:spLocks noChangeArrowheads="1"/>
            </p:cNvSpPr>
            <p:nvPr/>
          </p:nvSpPr>
          <p:spPr bwMode="auto">
            <a:xfrm>
              <a:off x="1429" y="3603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C</a:t>
              </a:r>
              <a:endParaRPr lang="en-US" sz="2000"/>
            </a:p>
          </p:txBody>
        </p:sp>
        <p:sp>
          <p:nvSpPr>
            <p:cNvPr id="28689" name="Text Box 16"/>
            <p:cNvSpPr txBox="1">
              <a:spLocks noChangeArrowheads="1"/>
            </p:cNvSpPr>
            <p:nvPr/>
          </p:nvSpPr>
          <p:spPr bwMode="auto">
            <a:xfrm>
              <a:off x="1429" y="3329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ULT</a:t>
              </a:r>
              <a:endParaRPr lang="en-US" sz="2000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3419475" y="5518150"/>
            <a:ext cx="720725" cy="647700"/>
            <a:chOff x="1429" y="2273"/>
            <a:chExt cx="454" cy="408"/>
          </a:xfrm>
        </p:grpSpPr>
        <p:sp>
          <p:nvSpPr>
            <p:cNvPr id="28685" name="Freeform 18"/>
            <p:cNvSpPr>
              <a:spLocks/>
            </p:cNvSpPr>
            <p:nvPr/>
          </p:nvSpPr>
          <p:spPr bwMode="auto">
            <a:xfrm>
              <a:off x="1429" y="2273"/>
              <a:ext cx="454" cy="408"/>
            </a:xfrm>
            <a:custGeom>
              <a:avLst/>
              <a:gdLst>
                <a:gd name="T0" fmla="*/ 0 w 454"/>
                <a:gd name="T1" fmla="*/ 0 h 408"/>
                <a:gd name="T2" fmla="*/ 0 w 454"/>
                <a:gd name="T3" fmla="*/ 136 h 408"/>
                <a:gd name="T4" fmla="*/ 227 w 454"/>
                <a:gd name="T5" fmla="*/ 408 h 408"/>
                <a:gd name="T6" fmla="*/ 454 w 454"/>
                <a:gd name="T7" fmla="*/ 136 h 408"/>
                <a:gd name="T8" fmla="*/ 454 w 454"/>
                <a:gd name="T9" fmla="*/ 0 h 408"/>
                <a:gd name="T10" fmla="*/ 0 w 454"/>
                <a:gd name="T11" fmla="*/ 0 h 4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4"/>
                <a:gd name="T19" fmla="*/ 0 h 408"/>
                <a:gd name="T20" fmla="*/ 454 w 454"/>
                <a:gd name="T21" fmla="*/ 408 h 4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4" h="408">
                  <a:moveTo>
                    <a:pt x="0" y="0"/>
                  </a:moveTo>
                  <a:lnTo>
                    <a:pt x="0" y="136"/>
                  </a:lnTo>
                  <a:lnTo>
                    <a:pt x="227" y="408"/>
                  </a:lnTo>
                  <a:lnTo>
                    <a:pt x="454" y="136"/>
                  </a:lnTo>
                  <a:lnTo>
                    <a:pt x="4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686" name="Text Box 19"/>
            <p:cNvSpPr txBox="1">
              <a:spLocks noChangeArrowheads="1"/>
            </p:cNvSpPr>
            <p:nvPr/>
          </p:nvSpPr>
          <p:spPr bwMode="auto">
            <a:xfrm>
              <a:off x="1429" y="2308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PPC</a:t>
              </a:r>
              <a:endParaRPr lang="en-US" sz="2000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3060700" y="4652963"/>
            <a:ext cx="1439863" cy="865187"/>
            <a:chOff x="2200" y="2273"/>
            <a:chExt cx="907" cy="545"/>
          </a:xfrm>
        </p:grpSpPr>
        <p:sp>
          <p:nvSpPr>
            <p:cNvPr id="28682" name="Freeform 21"/>
            <p:cNvSpPr>
              <a:spLocks/>
            </p:cNvSpPr>
            <p:nvPr/>
          </p:nvSpPr>
          <p:spPr bwMode="auto">
            <a:xfrm>
              <a:off x="2200" y="2273"/>
              <a:ext cx="907" cy="545"/>
            </a:xfrm>
            <a:custGeom>
              <a:avLst/>
              <a:gdLst>
                <a:gd name="T0" fmla="*/ 0 w 907"/>
                <a:gd name="T1" fmla="*/ 0 h 545"/>
                <a:gd name="T2" fmla="*/ 0 w 907"/>
                <a:gd name="T3" fmla="*/ 273 h 545"/>
                <a:gd name="T4" fmla="*/ 227 w 907"/>
                <a:gd name="T5" fmla="*/ 273 h 545"/>
                <a:gd name="T6" fmla="*/ 227 w 907"/>
                <a:gd name="T7" fmla="*/ 545 h 545"/>
                <a:gd name="T8" fmla="*/ 680 w 907"/>
                <a:gd name="T9" fmla="*/ 545 h 545"/>
                <a:gd name="T10" fmla="*/ 680 w 907"/>
                <a:gd name="T11" fmla="*/ 273 h 545"/>
                <a:gd name="T12" fmla="*/ 907 w 907"/>
                <a:gd name="T13" fmla="*/ 273 h 545"/>
                <a:gd name="T14" fmla="*/ 907 w 907"/>
                <a:gd name="T15" fmla="*/ 0 h 545"/>
                <a:gd name="T16" fmla="*/ 0 w 907"/>
                <a:gd name="T17" fmla="*/ 0 h 5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7"/>
                <a:gd name="T28" fmla="*/ 0 h 545"/>
                <a:gd name="T29" fmla="*/ 907 w 907"/>
                <a:gd name="T30" fmla="*/ 545 h 5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7" h="545">
                  <a:moveTo>
                    <a:pt x="0" y="0"/>
                  </a:moveTo>
                  <a:lnTo>
                    <a:pt x="0" y="273"/>
                  </a:lnTo>
                  <a:lnTo>
                    <a:pt x="227" y="273"/>
                  </a:lnTo>
                  <a:lnTo>
                    <a:pt x="227" y="545"/>
                  </a:lnTo>
                  <a:lnTo>
                    <a:pt x="680" y="545"/>
                  </a:lnTo>
                  <a:lnTo>
                    <a:pt x="680" y="273"/>
                  </a:lnTo>
                  <a:lnTo>
                    <a:pt x="907" y="273"/>
                  </a:lnTo>
                  <a:lnTo>
                    <a:pt x="9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683" name="Text Box 22"/>
            <p:cNvSpPr txBox="1">
              <a:spLocks noChangeArrowheads="1"/>
            </p:cNvSpPr>
            <p:nvPr/>
          </p:nvSpPr>
          <p:spPr bwMode="auto">
            <a:xfrm>
              <a:off x="2427" y="2580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PPC</a:t>
              </a:r>
              <a:endParaRPr lang="en-US" sz="2000"/>
            </a:p>
          </p:txBody>
        </p:sp>
        <p:sp>
          <p:nvSpPr>
            <p:cNvPr id="28684" name="Text Box 23"/>
            <p:cNvSpPr txBox="1">
              <a:spLocks noChangeArrowheads="1"/>
            </p:cNvSpPr>
            <p:nvPr/>
          </p:nvSpPr>
          <p:spPr bwMode="auto">
            <a:xfrm>
              <a:off x="2200" y="2308"/>
              <a:ext cx="9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C  </a:t>
              </a:r>
              <a:r>
                <a:rPr lang="en-GB" sz="2000">
                  <a:cs typeface="Arial" charset="0"/>
                </a:rPr>
                <a:t>→</a:t>
              </a:r>
              <a:r>
                <a:rPr lang="en-GB" sz="2000"/>
                <a:t>   PPC</a:t>
              </a:r>
              <a:endParaRPr 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Now use the emulator to execute test programs </a:t>
            </a:r>
            <a:r>
              <a:rPr lang="en-US" i="1" smtClean="0"/>
              <a:t>P</a:t>
            </a:r>
            <a:r>
              <a:rPr lang="en-US" smtClean="0"/>
              <a:t> expressed in ULT machine-code: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hardware emulation </a:t>
            </a:r>
            <a:r>
              <a:rPr lang="en-GB" i="1" smtClean="0"/>
              <a:t>(3)</a:t>
            </a:r>
            <a:endParaRPr lang="en-GB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57463" y="4402138"/>
            <a:ext cx="720725" cy="647700"/>
            <a:chOff x="1429" y="2273"/>
            <a:chExt cx="454" cy="408"/>
          </a:xfrm>
        </p:grpSpPr>
        <p:sp>
          <p:nvSpPr>
            <p:cNvPr id="29728" name="Freeform 5"/>
            <p:cNvSpPr>
              <a:spLocks/>
            </p:cNvSpPr>
            <p:nvPr/>
          </p:nvSpPr>
          <p:spPr bwMode="auto">
            <a:xfrm>
              <a:off x="1429" y="2273"/>
              <a:ext cx="454" cy="408"/>
            </a:xfrm>
            <a:custGeom>
              <a:avLst/>
              <a:gdLst>
                <a:gd name="T0" fmla="*/ 0 w 454"/>
                <a:gd name="T1" fmla="*/ 0 h 408"/>
                <a:gd name="T2" fmla="*/ 0 w 454"/>
                <a:gd name="T3" fmla="*/ 136 h 408"/>
                <a:gd name="T4" fmla="*/ 227 w 454"/>
                <a:gd name="T5" fmla="*/ 408 h 408"/>
                <a:gd name="T6" fmla="*/ 454 w 454"/>
                <a:gd name="T7" fmla="*/ 136 h 408"/>
                <a:gd name="T8" fmla="*/ 454 w 454"/>
                <a:gd name="T9" fmla="*/ 0 h 408"/>
                <a:gd name="T10" fmla="*/ 0 w 454"/>
                <a:gd name="T11" fmla="*/ 0 h 4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4"/>
                <a:gd name="T19" fmla="*/ 0 h 408"/>
                <a:gd name="T20" fmla="*/ 454 w 454"/>
                <a:gd name="T21" fmla="*/ 408 h 4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4" h="408">
                  <a:moveTo>
                    <a:pt x="0" y="0"/>
                  </a:moveTo>
                  <a:lnTo>
                    <a:pt x="0" y="136"/>
                  </a:lnTo>
                  <a:lnTo>
                    <a:pt x="227" y="408"/>
                  </a:lnTo>
                  <a:lnTo>
                    <a:pt x="454" y="136"/>
                  </a:lnTo>
                  <a:lnTo>
                    <a:pt x="4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29" name="Text Box 6"/>
            <p:cNvSpPr txBox="1">
              <a:spLocks noChangeArrowheads="1"/>
            </p:cNvSpPr>
            <p:nvPr/>
          </p:nvSpPr>
          <p:spPr bwMode="auto">
            <a:xfrm>
              <a:off x="1429" y="2308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PPC</a:t>
              </a:r>
              <a:endParaRPr lang="en-US" sz="2000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557463" y="3536950"/>
            <a:ext cx="720725" cy="863600"/>
            <a:chOff x="1429" y="3294"/>
            <a:chExt cx="454" cy="544"/>
          </a:xfrm>
        </p:grpSpPr>
        <p:sp>
          <p:nvSpPr>
            <p:cNvPr id="29720" name="Rectangle 14"/>
            <p:cNvSpPr>
              <a:spLocks noChangeArrowheads="1"/>
            </p:cNvSpPr>
            <p:nvPr/>
          </p:nvSpPr>
          <p:spPr bwMode="auto">
            <a:xfrm>
              <a:off x="1430" y="3294"/>
              <a:ext cx="453" cy="544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9721" name="Text Box 15"/>
            <p:cNvSpPr txBox="1">
              <a:spLocks noChangeArrowheads="1"/>
            </p:cNvSpPr>
            <p:nvPr/>
          </p:nvSpPr>
          <p:spPr bwMode="auto">
            <a:xfrm>
              <a:off x="1429" y="3603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PPC</a:t>
              </a:r>
              <a:endParaRPr lang="en-US" sz="2000"/>
            </a:p>
          </p:txBody>
        </p:sp>
        <p:sp>
          <p:nvSpPr>
            <p:cNvPr id="29722" name="Text Box 16"/>
            <p:cNvSpPr txBox="1">
              <a:spLocks noChangeArrowheads="1"/>
            </p:cNvSpPr>
            <p:nvPr/>
          </p:nvSpPr>
          <p:spPr bwMode="auto">
            <a:xfrm>
              <a:off x="1429" y="3329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ULT</a:t>
              </a:r>
              <a:endParaRPr lang="en-US" sz="2000"/>
            </a:p>
          </p:txBody>
        </p:sp>
      </p:grpSp>
      <p:sp>
        <p:nvSpPr>
          <p:cNvPr id="276506" name="Text Box 26"/>
          <p:cNvSpPr txBox="1">
            <a:spLocks noChangeArrowheads="1"/>
          </p:cNvSpPr>
          <p:nvPr/>
        </p:nvSpPr>
        <p:spPr bwMode="auto">
          <a:xfrm>
            <a:off x="4535488" y="2673350"/>
            <a:ext cx="1549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ts val="2000"/>
              </a:lnSpc>
              <a:spcBef>
                <a:spcPct val="50000"/>
              </a:spcBef>
            </a:pPr>
            <a:r>
              <a:rPr lang="en-GB" sz="2000" dirty="0">
                <a:solidFill>
                  <a:schemeClr val="bg2"/>
                </a:solidFill>
                <a:cs typeface="Arial" charset="0"/>
              </a:rPr>
              <a:t>This has the same effect as …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042988" y="3536950"/>
            <a:ext cx="1333500" cy="1512888"/>
            <a:chOff x="1042988" y="3536950"/>
            <a:chExt cx="1333500" cy="1512888"/>
          </a:xfrm>
        </p:grpSpPr>
        <p:sp>
          <p:nvSpPr>
            <p:cNvPr id="29718" name="AutoShape 27"/>
            <p:cNvSpPr>
              <a:spLocks/>
            </p:cNvSpPr>
            <p:nvPr/>
          </p:nvSpPr>
          <p:spPr bwMode="auto">
            <a:xfrm>
              <a:off x="2160588" y="3536950"/>
              <a:ext cx="215900" cy="1512888"/>
            </a:xfrm>
            <a:prstGeom prst="leftBrace">
              <a:avLst>
                <a:gd name="adj1" fmla="val 58395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Text Box 29"/>
            <p:cNvSpPr txBox="1">
              <a:spLocks noChangeArrowheads="1"/>
            </p:cNvSpPr>
            <p:nvPr/>
          </p:nvSpPr>
          <p:spPr bwMode="auto">
            <a:xfrm>
              <a:off x="1042988" y="3919699"/>
              <a:ext cx="1044575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ts val="2000"/>
                </a:lnSpc>
                <a:spcBef>
                  <a:spcPct val="50000"/>
                </a:spcBef>
              </a:pPr>
              <a:r>
                <a:rPr lang="en-GB" sz="2000" dirty="0">
                  <a:solidFill>
                    <a:schemeClr val="bg2"/>
                  </a:solidFill>
                  <a:cs typeface="Arial" charset="0"/>
                </a:rPr>
                <a:t>ULT virtual machine</a:t>
              </a:r>
            </a:p>
          </p:txBody>
        </p:sp>
      </p:grpSp>
      <p:grpSp>
        <p:nvGrpSpPr>
          <p:cNvPr id="29707" name="Group 17"/>
          <p:cNvGrpSpPr>
            <a:grpSpLocks/>
          </p:cNvGrpSpPr>
          <p:nvPr/>
        </p:nvGrpSpPr>
        <p:grpSpPr bwMode="auto">
          <a:xfrm>
            <a:off x="6445250" y="3536950"/>
            <a:ext cx="720725" cy="647700"/>
            <a:chOff x="1429" y="2273"/>
            <a:chExt cx="454" cy="408"/>
          </a:xfrm>
        </p:grpSpPr>
        <p:sp>
          <p:nvSpPr>
            <p:cNvPr id="29716" name="Freeform 18"/>
            <p:cNvSpPr>
              <a:spLocks/>
            </p:cNvSpPr>
            <p:nvPr/>
          </p:nvSpPr>
          <p:spPr bwMode="auto">
            <a:xfrm>
              <a:off x="1429" y="2273"/>
              <a:ext cx="454" cy="408"/>
            </a:xfrm>
            <a:custGeom>
              <a:avLst/>
              <a:gdLst>
                <a:gd name="T0" fmla="*/ 0 w 454"/>
                <a:gd name="T1" fmla="*/ 0 h 408"/>
                <a:gd name="T2" fmla="*/ 0 w 454"/>
                <a:gd name="T3" fmla="*/ 136 h 408"/>
                <a:gd name="T4" fmla="*/ 227 w 454"/>
                <a:gd name="T5" fmla="*/ 408 h 408"/>
                <a:gd name="T6" fmla="*/ 454 w 454"/>
                <a:gd name="T7" fmla="*/ 136 h 408"/>
                <a:gd name="T8" fmla="*/ 454 w 454"/>
                <a:gd name="T9" fmla="*/ 0 h 408"/>
                <a:gd name="T10" fmla="*/ 0 w 454"/>
                <a:gd name="T11" fmla="*/ 0 h 4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4"/>
                <a:gd name="T19" fmla="*/ 0 h 408"/>
                <a:gd name="T20" fmla="*/ 454 w 454"/>
                <a:gd name="T21" fmla="*/ 408 h 4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4" h="408">
                  <a:moveTo>
                    <a:pt x="0" y="0"/>
                  </a:moveTo>
                  <a:lnTo>
                    <a:pt x="0" y="136"/>
                  </a:lnTo>
                  <a:lnTo>
                    <a:pt x="227" y="408"/>
                  </a:lnTo>
                  <a:lnTo>
                    <a:pt x="454" y="136"/>
                  </a:lnTo>
                  <a:lnTo>
                    <a:pt x="4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17" name="Text Box 19"/>
            <p:cNvSpPr txBox="1">
              <a:spLocks noChangeArrowheads="1"/>
            </p:cNvSpPr>
            <p:nvPr/>
          </p:nvSpPr>
          <p:spPr bwMode="auto">
            <a:xfrm>
              <a:off x="1429" y="2308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ULT</a:t>
              </a:r>
              <a:endParaRPr lang="en-US" sz="200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7308850" y="3536950"/>
            <a:ext cx="1331913" cy="647700"/>
            <a:chOff x="7308850" y="3536950"/>
            <a:chExt cx="1331913" cy="647700"/>
          </a:xfrm>
        </p:grpSpPr>
        <p:sp>
          <p:nvSpPr>
            <p:cNvPr id="29709" name="AutoShape 30"/>
            <p:cNvSpPr>
              <a:spLocks/>
            </p:cNvSpPr>
            <p:nvPr/>
          </p:nvSpPr>
          <p:spPr bwMode="auto">
            <a:xfrm>
              <a:off x="7308850" y="3536950"/>
              <a:ext cx="215900" cy="647700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Text Box 31"/>
            <p:cNvSpPr txBox="1">
              <a:spLocks noChangeArrowheads="1"/>
            </p:cNvSpPr>
            <p:nvPr/>
          </p:nvSpPr>
          <p:spPr bwMode="auto">
            <a:xfrm>
              <a:off x="7596188" y="3600115"/>
              <a:ext cx="1044575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2000"/>
                </a:lnSpc>
                <a:spcBef>
                  <a:spcPct val="50000"/>
                </a:spcBef>
              </a:pPr>
              <a:r>
                <a:rPr lang="en-GB" sz="2000" dirty="0">
                  <a:solidFill>
                    <a:schemeClr val="bg2"/>
                  </a:solidFill>
                  <a:cs typeface="Arial" charset="0"/>
                </a:rPr>
                <a:t>ULT real machine</a:t>
              </a:r>
            </a:p>
          </p:txBody>
        </p:sp>
      </p:grpSp>
      <p:sp>
        <p:nvSpPr>
          <p:cNvPr id="276512" name="Text Box 32"/>
          <p:cNvSpPr txBox="1">
            <a:spLocks noChangeArrowheads="1"/>
          </p:cNvSpPr>
          <p:nvPr/>
        </p:nvSpPr>
        <p:spPr bwMode="auto">
          <a:xfrm>
            <a:off x="4572000" y="4329113"/>
            <a:ext cx="15128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ts val="2000"/>
              </a:lnSpc>
              <a:spcBef>
                <a:spcPct val="50000"/>
              </a:spcBef>
            </a:pPr>
            <a:r>
              <a:rPr lang="en-GB" sz="2000">
                <a:solidFill>
                  <a:schemeClr val="bg2"/>
                </a:solidFill>
                <a:cs typeface="Arial" charset="0"/>
              </a:rPr>
              <a:t>… except that it’s much slower!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372623" y="2658707"/>
            <a:ext cx="1082843" cy="878305"/>
            <a:chOff x="5433373" y="1578587"/>
            <a:chExt cx="1082843" cy="878305"/>
          </a:xfrm>
        </p:grpSpPr>
        <p:sp>
          <p:nvSpPr>
            <p:cNvPr id="35" name="Freeform 34"/>
            <p:cNvSpPr/>
            <p:nvPr/>
          </p:nvSpPr>
          <p:spPr>
            <a:xfrm>
              <a:off x="5433373" y="1578587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xt Box 86"/>
            <p:cNvSpPr txBox="1">
              <a:spLocks noChangeArrowheads="1"/>
            </p:cNvSpPr>
            <p:nvPr/>
          </p:nvSpPr>
          <p:spPr bwMode="auto">
            <a:xfrm>
              <a:off x="5484724" y="1640957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P</a:t>
              </a:r>
              <a:endParaRPr lang="en-US" sz="2000" i="1" dirty="0"/>
            </a:p>
          </p:txBody>
        </p:sp>
        <p:sp>
          <p:nvSpPr>
            <p:cNvPr id="37" name="Text Box 85"/>
            <p:cNvSpPr txBox="1">
              <a:spLocks noChangeArrowheads="1"/>
            </p:cNvSpPr>
            <p:nvPr/>
          </p:nvSpPr>
          <p:spPr bwMode="auto">
            <a:xfrm>
              <a:off x="5627103" y="2109009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ULT</a:t>
              </a:r>
              <a:endParaRPr lang="en-US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261465" y="2658707"/>
            <a:ext cx="1082843" cy="878305"/>
            <a:chOff x="5433373" y="1578587"/>
            <a:chExt cx="1082843" cy="878305"/>
          </a:xfrm>
        </p:grpSpPr>
        <p:sp>
          <p:nvSpPr>
            <p:cNvPr id="39" name="Freeform 38"/>
            <p:cNvSpPr/>
            <p:nvPr/>
          </p:nvSpPr>
          <p:spPr>
            <a:xfrm>
              <a:off x="5433373" y="1578587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 Box 86"/>
            <p:cNvSpPr txBox="1">
              <a:spLocks noChangeArrowheads="1"/>
            </p:cNvSpPr>
            <p:nvPr/>
          </p:nvSpPr>
          <p:spPr bwMode="auto">
            <a:xfrm>
              <a:off x="5484724" y="1640957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P</a:t>
              </a:r>
              <a:endParaRPr lang="en-US" sz="2000" i="1" dirty="0"/>
            </a:p>
          </p:txBody>
        </p:sp>
        <p:sp>
          <p:nvSpPr>
            <p:cNvPr id="41" name="Text Box 85"/>
            <p:cNvSpPr txBox="1">
              <a:spLocks noChangeArrowheads="1"/>
            </p:cNvSpPr>
            <p:nvPr/>
          </p:nvSpPr>
          <p:spPr bwMode="auto">
            <a:xfrm>
              <a:off x="5627103" y="2109009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ULT</a:t>
              </a:r>
              <a:endParaRPr 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6" grpId="0"/>
      <p:bldP spid="2765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 compiler takes quite a long time to translate the source program to native machine code, but subsequent execution is fast.</a:t>
            </a:r>
          </a:p>
          <a:p>
            <a:pPr eaLnBrk="1" hangingPunct="1"/>
            <a:r>
              <a:rPr lang="en-US" smtClean="0"/>
              <a:t>An interpreter starts executing the source program immediately, but execution is slow.</a:t>
            </a:r>
          </a:p>
          <a:p>
            <a:pPr eaLnBrk="1" hangingPunct="1"/>
            <a:r>
              <a:rPr lang="en-US" smtClean="0"/>
              <a:t>An </a:t>
            </a:r>
            <a:r>
              <a:rPr lang="en-US" b="1" smtClean="0"/>
              <a:t>interpretive compiler</a:t>
            </a:r>
            <a:r>
              <a:rPr lang="en-US" smtClean="0"/>
              <a:t> is a good compromise. It translates the source program into virtual machine (VM) code, which is subsequently interpreted.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Interpretive compilers </a:t>
            </a:r>
            <a:r>
              <a:rPr lang="en-GB" i="1" smtClean="0"/>
              <a:t>(1)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An interpretive compiler combines fast translation with moderately fast execution, provided that: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VM code is intermediate-level (lower-level than the source language, higher-level than native machine code)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translation from the source language to VM code is easy and fast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VM instructions have simple formats (so can be analysed quickly by an interpreter).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 interpretive compiler is well suited for use during program development.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But a compiler generating native machine code or assembly code is better suited for production use.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Interpretive compilers </a:t>
            </a:r>
            <a:r>
              <a:rPr lang="en-GB" i="1" smtClean="0"/>
              <a:t>(2)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Translators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A </a:t>
            </a:r>
            <a:r>
              <a:rPr lang="en-GB" b="1" dirty="0" smtClean="0"/>
              <a:t>compiler</a:t>
            </a:r>
            <a:r>
              <a:rPr lang="en-GB" dirty="0" smtClean="0"/>
              <a:t> translates high-level PL code to low-level code. E.g.:</a:t>
            </a:r>
          </a:p>
          <a:p>
            <a:pPr lvl="1" eaLnBrk="1" hangingPunct="1"/>
            <a:r>
              <a:rPr lang="en-GB" dirty="0" smtClean="0"/>
              <a:t>Java </a:t>
            </a:r>
            <a:r>
              <a:rPr lang="en-GB" dirty="0" smtClean="0">
                <a:cs typeface="Arial" charset="0"/>
              </a:rPr>
              <a:t>→ JVM</a:t>
            </a:r>
          </a:p>
          <a:p>
            <a:pPr lvl="1" eaLnBrk="1" hangingPunct="1"/>
            <a:r>
              <a:rPr lang="en-GB" dirty="0" smtClean="0"/>
              <a:t>C </a:t>
            </a:r>
            <a:r>
              <a:rPr lang="en-GB" dirty="0" smtClean="0">
                <a:cs typeface="Arial" charset="0"/>
              </a:rPr>
              <a:t>→ </a:t>
            </a:r>
            <a:r>
              <a:rPr lang="en-GB" dirty="0" smtClean="0">
                <a:cs typeface="Arial" charset="0"/>
              </a:rPr>
              <a:t>x86as</a:t>
            </a:r>
            <a:endParaRPr lang="en-GB" dirty="0" smtClean="0">
              <a:cs typeface="Arial" charset="0"/>
            </a:endParaRPr>
          </a:p>
          <a:p>
            <a:pPr lvl="1" eaLnBrk="1" hangingPunct="1"/>
            <a:r>
              <a:rPr lang="en-GB" dirty="0" smtClean="0"/>
              <a:t>C </a:t>
            </a:r>
            <a:r>
              <a:rPr lang="en-GB" dirty="0" smtClean="0">
                <a:cs typeface="Arial" charset="0"/>
              </a:rPr>
              <a:t>→ </a:t>
            </a:r>
            <a:r>
              <a:rPr lang="en-GB" dirty="0" smtClean="0">
                <a:cs typeface="Arial" charset="0"/>
              </a:rPr>
              <a:t>x86</a:t>
            </a:r>
            <a:endParaRPr lang="en-GB" dirty="0" smtClean="0">
              <a:cs typeface="Arial" charset="0"/>
            </a:endParaRPr>
          </a:p>
        </p:txBody>
      </p:sp>
      <p:sp>
        <p:nvSpPr>
          <p:cNvPr id="5126" name="AutoShape 4"/>
          <p:cNvSpPr>
            <a:spLocks/>
          </p:cNvSpPr>
          <p:nvPr/>
        </p:nvSpPr>
        <p:spPr bwMode="auto">
          <a:xfrm>
            <a:off x="5472100" y="2924175"/>
            <a:ext cx="3240101" cy="504825"/>
          </a:xfrm>
          <a:prstGeom prst="callout1">
            <a:avLst>
              <a:gd name="adj1" fmla="val 24407"/>
              <a:gd name="adj2" fmla="val -2463"/>
              <a:gd name="adj3" fmla="val 61356"/>
              <a:gd name="adj4" fmla="val -54886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bg2"/>
                </a:solidFill>
              </a:rPr>
              <a:t>using </a:t>
            </a:r>
            <a:r>
              <a:rPr lang="en-GB" sz="2000" dirty="0" smtClean="0">
                <a:solidFill>
                  <a:schemeClr val="bg2"/>
                </a:solidFill>
              </a:rPr>
              <a:t>“x86as</a:t>
            </a:r>
            <a:r>
              <a:rPr lang="en-GB" sz="2000" dirty="0">
                <a:solidFill>
                  <a:schemeClr val="bg2"/>
                </a:solidFill>
              </a:rPr>
              <a:t>” as shorthand for </a:t>
            </a:r>
            <a:r>
              <a:rPr lang="en-GB" sz="2000" dirty="0" smtClean="0">
                <a:solidFill>
                  <a:schemeClr val="bg2"/>
                </a:solidFill>
              </a:rPr>
              <a:t>x86 </a:t>
            </a:r>
            <a:r>
              <a:rPr lang="en-GB" sz="2000" dirty="0">
                <a:solidFill>
                  <a:schemeClr val="bg2"/>
                </a:solidFill>
              </a:rPr>
              <a:t>assembly code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5127" name="AutoShape 5"/>
          <p:cNvSpPr>
            <a:spLocks/>
          </p:cNvSpPr>
          <p:nvPr/>
        </p:nvSpPr>
        <p:spPr bwMode="auto">
          <a:xfrm>
            <a:off x="5472100" y="3609020"/>
            <a:ext cx="3241689" cy="540122"/>
          </a:xfrm>
          <a:prstGeom prst="callout1">
            <a:avLst>
              <a:gd name="adj1" fmla="val 24407"/>
              <a:gd name="adj2" fmla="val -2463"/>
              <a:gd name="adj3" fmla="val 20692"/>
              <a:gd name="adj4" fmla="val -6083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bg2"/>
                </a:solidFill>
              </a:rPr>
              <a:t>using</a:t>
            </a:r>
            <a:r>
              <a:rPr lang="en-GB" sz="2000" dirty="0"/>
              <a:t> </a:t>
            </a:r>
            <a:r>
              <a:rPr lang="en-GB" sz="2000" dirty="0" smtClean="0">
                <a:solidFill>
                  <a:schemeClr val="bg2"/>
                </a:solidFill>
              </a:rPr>
              <a:t>“x86” </a:t>
            </a:r>
            <a:r>
              <a:rPr lang="en-GB" sz="2000" dirty="0">
                <a:solidFill>
                  <a:schemeClr val="bg2"/>
                </a:solidFill>
              </a:rPr>
              <a:t>as shorthand for </a:t>
            </a:r>
            <a:r>
              <a:rPr lang="en-GB" sz="2000" dirty="0" smtClean="0">
                <a:solidFill>
                  <a:schemeClr val="bg2"/>
                </a:solidFill>
              </a:rPr>
              <a:t>x86 </a:t>
            </a:r>
            <a:r>
              <a:rPr lang="en-GB" sz="2000" dirty="0">
                <a:solidFill>
                  <a:schemeClr val="bg2"/>
                </a:solidFill>
              </a:rPr>
              <a:t>machine code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47813" y="4221088"/>
            <a:ext cx="7200900" cy="210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sz="2400" kern="0" dirty="0">
                <a:latin typeface="+mn-lt"/>
              </a:rPr>
              <a:t>An </a:t>
            </a:r>
            <a:r>
              <a:rPr lang="en-GB" sz="2400" b="1" kern="0" dirty="0">
                <a:latin typeface="+mn-lt"/>
              </a:rPr>
              <a:t>assembler</a:t>
            </a:r>
            <a:r>
              <a:rPr lang="en-GB" sz="2400" kern="0" dirty="0">
                <a:latin typeface="+mn-lt"/>
              </a:rPr>
              <a:t> translates assembly language code to the corresponding machine code. E.g.:</a:t>
            </a:r>
          </a:p>
          <a:p>
            <a:pPr marL="742950" lvl="1" indent="-285750">
              <a:spcBef>
                <a:spcPct val="50000"/>
              </a:spcBef>
              <a:buClr>
                <a:schemeClr val="bg2"/>
              </a:buClr>
              <a:buFontTx/>
              <a:buChar char="–"/>
              <a:defRPr/>
            </a:pPr>
            <a:r>
              <a:rPr lang="en-GB" sz="2000" kern="0" dirty="0" smtClean="0">
                <a:latin typeface="+mn-lt"/>
                <a:cs typeface="Arial" charset="0"/>
              </a:rPr>
              <a:t>x86as </a:t>
            </a:r>
            <a:r>
              <a:rPr lang="en-GB" sz="2000" kern="0" dirty="0">
                <a:latin typeface="+mn-lt"/>
                <a:cs typeface="Arial" charset="0"/>
              </a:rPr>
              <a:t>→ </a:t>
            </a:r>
            <a:r>
              <a:rPr lang="en-GB" sz="2000" kern="0" dirty="0" smtClean="0">
                <a:latin typeface="+mn-lt"/>
                <a:cs typeface="Arial" charset="0"/>
              </a:rPr>
              <a:t>x86</a:t>
            </a:r>
            <a:endParaRPr lang="en-GB" sz="2000" kern="0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 animBg="1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smtClean="0"/>
              <a:t>JDK</a:t>
            </a:r>
            <a:r>
              <a:rPr lang="en-US" smtClean="0"/>
              <a:t> (Java Development Kit) provides an interpretive compiler for Java.</a:t>
            </a:r>
          </a:p>
          <a:p>
            <a:pPr eaLnBrk="1" hangingPunct="1"/>
            <a:r>
              <a:rPr lang="en-US" smtClean="0"/>
              <a:t>This is based on the </a:t>
            </a:r>
            <a:r>
              <a:rPr lang="en-US" b="1" smtClean="0"/>
              <a:t>JVM</a:t>
            </a:r>
            <a:r>
              <a:rPr lang="en-US" smtClean="0"/>
              <a:t> (Java Virtual Machine), a virtual machine designed specifically for running Java programs:</a:t>
            </a:r>
          </a:p>
          <a:p>
            <a:pPr lvl="1" eaLnBrk="1" hangingPunct="1"/>
            <a:r>
              <a:rPr lang="en-US" smtClean="0"/>
              <a:t>JVM provides powerful instructions that implement object creation, method calls, array indexing, etc.</a:t>
            </a:r>
          </a:p>
          <a:p>
            <a:pPr lvl="1" eaLnBrk="1" hangingPunct="1"/>
            <a:r>
              <a:rPr lang="en-US" smtClean="0"/>
              <a:t>JVM instructions (often called “bytecodes”) are similar in format to native machine code: opcode + operand.</a:t>
            </a:r>
          </a:p>
          <a:p>
            <a:pPr lvl="1" eaLnBrk="1" hangingPunct="1"/>
            <a:r>
              <a:rPr lang="en-US" smtClean="0"/>
              <a:t>Interpretation of JVM code is “only” ~ 10 times slower than execution of native machine code.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JDK </a:t>
            </a:r>
            <a:r>
              <a:rPr lang="en-GB" i="1" smtClean="0"/>
              <a:t>(1)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JDK comprises a Java </a:t>
            </a:r>
            <a:r>
              <a:rPr lang="en-GB" smtClean="0"/>
              <a:t>→</a:t>
            </a:r>
            <a:r>
              <a:rPr lang="en-US" smtClean="0"/>
              <a:t> JVM compiler and a JVM interpreter. </a:t>
            </a:r>
          </a:p>
          <a:p>
            <a:pPr eaLnBrk="1" hangingPunct="1"/>
            <a:r>
              <a:rPr lang="en-US" smtClean="0"/>
              <a:t>Once JDK has been installed on a real machine </a:t>
            </a:r>
            <a:r>
              <a:rPr lang="en-US" i="1" smtClean="0"/>
              <a:t>M</a:t>
            </a:r>
            <a:r>
              <a:rPr lang="en-US" smtClean="0"/>
              <a:t>, we have: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JDK </a:t>
            </a:r>
            <a:r>
              <a:rPr lang="en-GB" i="1" smtClean="0"/>
              <a:t>(2)</a:t>
            </a:r>
            <a:endParaRPr lang="en-GB" smtClean="0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376488" y="3535363"/>
            <a:ext cx="2519362" cy="865187"/>
            <a:chOff x="1497" y="2227"/>
            <a:chExt cx="1587" cy="545"/>
          </a:xfrm>
        </p:grpSpPr>
        <p:grpSp>
          <p:nvGrpSpPr>
            <p:cNvPr id="33797" name="Group 5"/>
            <p:cNvGrpSpPr>
              <a:grpSpLocks/>
            </p:cNvGrpSpPr>
            <p:nvPr/>
          </p:nvGrpSpPr>
          <p:grpSpPr bwMode="auto">
            <a:xfrm>
              <a:off x="2630" y="2227"/>
              <a:ext cx="454" cy="544"/>
              <a:chOff x="1429" y="3294"/>
              <a:chExt cx="454" cy="544"/>
            </a:xfrm>
          </p:grpSpPr>
          <p:sp>
            <p:nvSpPr>
              <p:cNvPr id="33802" name="Rectangle 6"/>
              <p:cNvSpPr>
                <a:spLocks noChangeArrowheads="1"/>
              </p:cNvSpPr>
              <p:nvPr/>
            </p:nvSpPr>
            <p:spPr bwMode="auto">
              <a:xfrm>
                <a:off x="1430" y="3294"/>
                <a:ext cx="453" cy="544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33803" name="Text Box 7"/>
              <p:cNvSpPr txBox="1">
                <a:spLocks noChangeArrowheads="1"/>
              </p:cNvSpPr>
              <p:nvPr/>
            </p:nvSpPr>
            <p:spPr bwMode="auto">
              <a:xfrm>
                <a:off x="1429" y="3603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M</a:t>
                </a:r>
                <a:endParaRPr lang="en-US" sz="2000"/>
              </a:p>
            </p:txBody>
          </p:sp>
          <p:sp>
            <p:nvSpPr>
              <p:cNvPr id="33804" name="Text Box 8"/>
              <p:cNvSpPr txBox="1">
                <a:spLocks noChangeArrowheads="1"/>
              </p:cNvSpPr>
              <p:nvPr/>
            </p:nvSpPr>
            <p:spPr bwMode="auto">
              <a:xfrm>
                <a:off x="1429" y="3329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</a:t>
                </a:r>
                <a:endParaRPr lang="en-US" sz="2000"/>
              </a:p>
            </p:txBody>
          </p:sp>
        </p:grpSp>
        <p:grpSp>
          <p:nvGrpSpPr>
            <p:cNvPr id="33798" name="Group 20"/>
            <p:cNvGrpSpPr>
              <a:grpSpLocks/>
            </p:cNvGrpSpPr>
            <p:nvPr/>
          </p:nvGrpSpPr>
          <p:grpSpPr bwMode="auto">
            <a:xfrm>
              <a:off x="1497" y="2227"/>
              <a:ext cx="907" cy="545"/>
              <a:chOff x="2200" y="2273"/>
              <a:chExt cx="907" cy="545"/>
            </a:xfrm>
          </p:grpSpPr>
          <p:sp>
            <p:nvSpPr>
              <p:cNvPr id="33799" name="Freeform 21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00" name="Text Box 22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M</a:t>
                </a:r>
                <a:endParaRPr lang="en-US" sz="2000"/>
              </a:p>
            </p:txBody>
          </p:sp>
          <p:sp>
            <p:nvSpPr>
              <p:cNvPr id="33801" name="Text Box 23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Java </a:t>
                </a:r>
                <a:r>
                  <a:rPr lang="en-GB" sz="2000">
                    <a:cs typeface="Arial" charset="0"/>
                  </a:rPr>
                  <a:t>→</a:t>
                </a:r>
                <a:r>
                  <a:rPr lang="en-GB" sz="2000"/>
                  <a:t> JVM</a:t>
                </a:r>
                <a:endParaRPr lang="en-US" sz="20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Java source program </a:t>
            </a:r>
            <a:r>
              <a:rPr lang="en-US" i="1" dirty="0" smtClean="0"/>
              <a:t>P</a:t>
            </a:r>
            <a:r>
              <a:rPr lang="en-US" dirty="0" smtClean="0"/>
              <a:t> is translated to JVM code. Later the object program is interpreted: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JDK </a:t>
            </a:r>
            <a:r>
              <a:rPr lang="en-GB" i="1" smtClean="0"/>
              <a:t>(3)</a:t>
            </a:r>
            <a:endParaRPr lang="en-GB" smtClean="0"/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2841625" y="3108325"/>
            <a:ext cx="1439863" cy="1512888"/>
            <a:chOff x="1996" y="1958"/>
            <a:chExt cx="907" cy="953"/>
          </a:xfrm>
        </p:grpSpPr>
        <p:grpSp>
          <p:nvGrpSpPr>
            <p:cNvPr id="34851" name="Group 9"/>
            <p:cNvGrpSpPr>
              <a:grpSpLocks/>
            </p:cNvGrpSpPr>
            <p:nvPr/>
          </p:nvGrpSpPr>
          <p:grpSpPr bwMode="auto">
            <a:xfrm>
              <a:off x="2222" y="2503"/>
              <a:ext cx="454" cy="408"/>
              <a:chOff x="1429" y="2273"/>
              <a:chExt cx="454" cy="408"/>
            </a:xfrm>
          </p:grpSpPr>
          <p:sp>
            <p:nvSpPr>
              <p:cNvPr id="34856" name="Freeform 10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57" name="Text Box 11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M</a:t>
                </a:r>
                <a:endParaRPr lang="en-US" sz="2000"/>
              </a:p>
            </p:txBody>
          </p:sp>
        </p:grpSp>
        <p:grpSp>
          <p:nvGrpSpPr>
            <p:cNvPr id="34852" name="Group 12"/>
            <p:cNvGrpSpPr>
              <a:grpSpLocks/>
            </p:cNvGrpSpPr>
            <p:nvPr/>
          </p:nvGrpSpPr>
          <p:grpSpPr bwMode="auto">
            <a:xfrm>
              <a:off x="1996" y="1958"/>
              <a:ext cx="907" cy="545"/>
              <a:chOff x="2200" y="2273"/>
              <a:chExt cx="907" cy="545"/>
            </a:xfrm>
          </p:grpSpPr>
          <p:sp>
            <p:nvSpPr>
              <p:cNvPr id="34853" name="Freeform 13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54" name="Text Box 14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M</a:t>
                </a:r>
                <a:endParaRPr lang="en-US" sz="2000"/>
              </a:p>
            </p:txBody>
          </p:sp>
          <p:sp>
            <p:nvSpPr>
              <p:cNvPr id="34855" name="Text Box 15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Java </a:t>
                </a:r>
                <a:r>
                  <a:rPr lang="en-GB" sz="2000">
                    <a:cs typeface="Arial" charset="0"/>
                  </a:rPr>
                  <a:t>→</a:t>
                </a:r>
                <a:r>
                  <a:rPr lang="en-GB" sz="2000"/>
                  <a:t> JVM</a:t>
                </a:r>
                <a:endParaRPr lang="en-US" sz="2000"/>
              </a:p>
            </p:txBody>
          </p:sp>
        </p:grpSp>
      </p:grpSp>
      <p:grpSp>
        <p:nvGrpSpPr>
          <p:cNvPr id="34825" name="Group 32"/>
          <p:cNvGrpSpPr>
            <a:grpSpLocks/>
          </p:cNvGrpSpPr>
          <p:nvPr/>
        </p:nvGrpSpPr>
        <p:grpSpPr bwMode="auto">
          <a:xfrm>
            <a:off x="6767513" y="4406901"/>
            <a:ext cx="720725" cy="647700"/>
            <a:chOff x="1429" y="2273"/>
            <a:chExt cx="454" cy="408"/>
          </a:xfrm>
        </p:grpSpPr>
        <p:sp>
          <p:nvSpPr>
            <p:cNvPr id="34832" name="Freeform 33"/>
            <p:cNvSpPr>
              <a:spLocks/>
            </p:cNvSpPr>
            <p:nvPr/>
          </p:nvSpPr>
          <p:spPr bwMode="auto">
            <a:xfrm>
              <a:off x="1429" y="2273"/>
              <a:ext cx="454" cy="408"/>
            </a:xfrm>
            <a:custGeom>
              <a:avLst/>
              <a:gdLst>
                <a:gd name="T0" fmla="*/ 0 w 454"/>
                <a:gd name="T1" fmla="*/ 0 h 408"/>
                <a:gd name="T2" fmla="*/ 0 w 454"/>
                <a:gd name="T3" fmla="*/ 136 h 408"/>
                <a:gd name="T4" fmla="*/ 227 w 454"/>
                <a:gd name="T5" fmla="*/ 408 h 408"/>
                <a:gd name="T6" fmla="*/ 454 w 454"/>
                <a:gd name="T7" fmla="*/ 136 h 408"/>
                <a:gd name="T8" fmla="*/ 454 w 454"/>
                <a:gd name="T9" fmla="*/ 0 h 408"/>
                <a:gd name="T10" fmla="*/ 0 w 454"/>
                <a:gd name="T11" fmla="*/ 0 h 4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4"/>
                <a:gd name="T19" fmla="*/ 0 h 408"/>
                <a:gd name="T20" fmla="*/ 454 w 454"/>
                <a:gd name="T21" fmla="*/ 408 h 4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4" h="408">
                  <a:moveTo>
                    <a:pt x="0" y="0"/>
                  </a:moveTo>
                  <a:lnTo>
                    <a:pt x="0" y="136"/>
                  </a:lnTo>
                  <a:lnTo>
                    <a:pt x="227" y="408"/>
                  </a:lnTo>
                  <a:lnTo>
                    <a:pt x="454" y="136"/>
                  </a:lnTo>
                  <a:lnTo>
                    <a:pt x="4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33" name="Text Box 34"/>
            <p:cNvSpPr txBox="1">
              <a:spLocks noChangeArrowheads="1"/>
            </p:cNvSpPr>
            <p:nvPr/>
          </p:nvSpPr>
          <p:spPr bwMode="auto">
            <a:xfrm>
              <a:off x="1429" y="2308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M</a:t>
              </a:r>
              <a:endParaRPr lang="en-US" sz="2000"/>
            </a:p>
          </p:txBody>
        </p:sp>
      </p:grpSp>
      <p:grpSp>
        <p:nvGrpSpPr>
          <p:cNvPr id="34826" name="Group 41"/>
          <p:cNvGrpSpPr>
            <a:grpSpLocks/>
          </p:cNvGrpSpPr>
          <p:nvPr/>
        </p:nvGrpSpPr>
        <p:grpSpPr bwMode="auto">
          <a:xfrm>
            <a:off x="6767513" y="3541713"/>
            <a:ext cx="720725" cy="863600"/>
            <a:chOff x="1429" y="3294"/>
            <a:chExt cx="454" cy="544"/>
          </a:xfrm>
        </p:grpSpPr>
        <p:sp>
          <p:nvSpPr>
            <p:cNvPr id="34829" name="Rectangle 42"/>
            <p:cNvSpPr>
              <a:spLocks noChangeArrowheads="1"/>
            </p:cNvSpPr>
            <p:nvPr/>
          </p:nvSpPr>
          <p:spPr bwMode="auto">
            <a:xfrm>
              <a:off x="1430" y="3294"/>
              <a:ext cx="453" cy="544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Text Box 43"/>
            <p:cNvSpPr txBox="1">
              <a:spLocks noChangeArrowheads="1"/>
            </p:cNvSpPr>
            <p:nvPr/>
          </p:nvSpPr>
          <p:spPr bwMode="auto">
            <a:xfrm>
              <a:off x="1429" y="3603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M</a:t>
              </a:r>
              <a:endParaRPr lang="en-US" sz="2000"/>
            </a:p>
          </p:txBody>
        </p:sp>
        <p:sp>
          <p:nvSpPr>
            <p:cNvPr id="34831" name="Text Box 44"/>
            <p:cNvSpPr txBox="1">
              <a:spLocks noChangeArrowheads="1"/>
            </p:cNvSpPr>
            <p:nvPr/>
          </p:nvSpPr>
          <p:spPr bwMode="auto">
            <a:xfrm>
              <a:off x="1429" y="3329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JVM</a:t>
              </a:r>
              <a:endParaRPr lang="en-US" sz="200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596188" y="3544888"/>
            <a:ext cx="1331912" cy="1539875"/>
            <a:chOff x="7596188" y="3544888"/>
            <a:chExt cx="1331912" cy="1539875"/>
          </a:xfrm>
        </p:grpSpPr>
        <p:sp>
          <p:nvSpPr>
            <p:cNvPr id="34827" name="AutoShape 62"/>
            <p:cNvSpPr>
              <a:spLocks/>
            </p:cNvSpPr>
            <p:nvPr/>
          </p:nvSpPr>
          <p:spPr bwMode="auto">
            <a:xfrm>
              <a:off x="7596188" y="3544888"/>
              <a:ext cx="215900" cy="1539875"/>
            </a:xfrm>
            <a:prstGeom prst="rightBrace">
              <a:avLst>
                <a:gd name="adj1" fmla="val 59436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8" name="Text Box 63"/>
            <p:cNvSpPr txBox="1">
              <a:spLocks noChangeArrowheads="1"/>
            </p:cNvSpPr>
            <p:nvPr/>
          </p:nvSpPr>
          <p:spPr bwMode="auto">
            <a:xfrm>
              <a:off x="7883525" y="3933056"/>
              <a:ext cx="1044575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2000"/>
                </a:lnSpc>
                <a:spcBef>
                  <a:spcPct val="50000"/>
                </a:spcBef>
              </a:pPr>
              <a:r>
                <a:rPr lang="en-GB" sz="2000" dirty="0">
                  <a:solidFill>
                    <a:schemeClr val="bg2"/>
                  </a:solidFill>
                  <a:cs typeface="Arial" charset="0"/>
                </a:rPr>
                <a:t>Java virtual machine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940985" y="2658707"/>
            <a:ext cx="1082843" cy="878305"/>
            <a:chOff x="5433373" y="1578587"/>
            <a:chExt cx="1082843" cy="878305"/>
          </a:xfrm>
        </p:grpSpPr>
        <p:sp>
          <p:nvSpPr>
            <p:cNvPr id="43" name="Freeform 42"/>
            <p:cNvSpPr/>
            <p:nvPr/>
          </p:nvSpPr>
          <p:spPr>
            <a:xfrm>
              <a:off x="5433373" y="1578587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 Box 86"/>
            <p:cNvSpPr txBox="1">
              <a:spLocks noChangeArrowheads="1"/>
            </p:cNvSpPr>
            <p:nvPr/>
          </p:nvSpPr>
          <p:spPr bwMode="auto">
            <a:xfrm>
              <a:off x="5484724" y="1640957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P</a:t>
              </a:r>
              <a:endParaRPr lang="en-US" sz="2000" i="1" dirty="0"/>
            </a:p>
          </p:txBody>
        </p:sp>
        <p:sp>
          <p:nvSpPr>
            <p:cNvPr id="45" name="Text Box 85"/>
            <p:cNvSpPr txBox="1">
              <a:spLocks noChangeArrowheads="1"/>
            </p:cNvSpPr>
            <p:nvPr/>
          </p:nvSpPr>
          <p:spPr bwMode="auto">
            <a:xfrm>
              <a:off x="5627103" y="2109009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Java</a:t>
              </a:r>
              <a:endParaRPr lang="en-US" sz="20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101225" y="2658707"/>
            <a:ext cx="1082843" cy="878305"/>
            <a:chOff x="4716463" y="2945315"/>
            <a:chExt cx="1082843" cy="878305"/>
          </a:xfrm>
        </p:grpSpPr>
        <p:sp>
          <p:nvSpPr>
            <p:cNvPr id="47" name="Freeform 46"/>
            <p:cNvSpPr/>
            <p:nvPr/>
          </p:nvSpPr>
          <p:spPr>
            <a:xfrm>
              <a:off x="4716463" y="2945315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ext Box 86"/>
            <p:cNvSpPr txBox="1">
              <a:spLocks noChangeArrowheads="1"/>
            </p:cNvSpPr>
            <p:nvPr/>
          </p:nvSpPr>
          <p:spPr bwMode="auto">
            <a:xfrm>
              <a:off x="4767814" y="3007685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P</a:t>
              </a:r>
              <a:endParaRPr lang="en-US" sz="2000" i="1" dirty="0"/>
            </a:p>
          </p:txBody>
        </p:sp>
        <p:sp>
          <p:nvSpPr>
            <p:cNvPr id="49" name="Text Box 85"/>
            <p:cNvSpPr txBox="1">
              <a:spLocks noChangeArrowheads="1"/>
            </p:cNvSpPr>
            <p:nvPr/>
          </p:nvSpPr>
          <p:spPr bwMode="auto">
            <a:xfrm>
              <a:off x="4910193" y="3475737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JVM</a:t>
              </a:r>
              <a:endParaRPr lang="en-US" sz="20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181600" y="2658707"/>
            <a:ext cx="2486744" cy="878305"/>
            <a:chOff x="5181600" y="2658707"/>
            <a:chExt cx="2486744" cy="878305"/>
          </a:xfrm>
        </p:grpSpPr>
        <p:sp>
          <p:nvSpPr>
            <p:cNvPr id="34835" name="Line 46"/>
            <p:cNvSpPr>
              <a:spLocks noChangeShapeType="1"/>
            </p:cNvSpPr>
            <p:nvPr/>
          </p:nvSpPr>
          <p:spPr bwMode="auto">
            <a:xfrm>
              <a:off x="5181600" y="3144838"/>
              <a:ext cx="1439863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prstDash val="dash"/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6585501" y="2658707"/>
              <a:ext cx="1082843" cy="878305"/>
              <a:chOff x="5433373" y="1578587"/>
              <a:chExt cx="1082843" cy="878305"/>
            </a:xfrm>
          </p:grpSpPr>
          <p:sp>
            <p:nvSpPr>
              <p:cNvPr id="51" name="Freeform 50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2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P</a:t>
                </a:r>
                <a:endParaRPr lang="en-US" sz="2000" i="1" dirty="0"/>
              </a:p>
            </p:txBody>
          </p:sp>
          <p:sp>
            <p:nvSpPr>
              <p:cNvPr id="53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JVM</a:t>
                </a:r>
                <a:endParaRPr lang="en-US" sz="20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Java applet </a:t>
            </a:r>
            <a:r>
              <a:rPr lang="en-US" i="1" dirty="0" smtClean="0"/>
              <a:t>A</a:t>
            </a:r>
            <a:r>
              <a:rPr lang="en-US" dirty="0" smtClean="0"/>
              <a:t> is translated to JVM code on a server machine </a:t>
            </a:r>
            <a:r>
              <a:rPr lang="en-US" i="1" dirty="0" smtClean="0"/>
              <a:t>SM</a:t>
            </a:r>
            <a:r>
              <a:rPr lang="en-US" dirty="0" smtClean="0"/>
              <a:t>, where it is stored. Later the object program is downloaded on demand to a client machine </a:t>
            </a:r>
            <a:r>
              <a:rPr lang="en-US" i="1" dirty="0" smtClean="0"/>
              <a:t>CM</a:t>
            </a:r>
            <a:r>
              <a:rPr lang="en-US" dirty="0" smtClean="0"/>
              <a:t>, where it is interpreted: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JDK </a:t>
            </a:r>
            <a:r>
              <a:rPr lang="en-GB" i="1" dirty="0" smtClean="0"/>
              <a:t>(4)</a:t>
            </a:r>
            <a:endParaRPr lang="en-GB" dirty="0" smtClean="0"/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3168650" y="3787775"/>
            <a:ext cx="1439863" cy="1512888"/>
            <a:chOff x="1996" y="2386"/>
            <a:chExt cx="907" cy="953"/>
          </a:xfrm>
        </p:grpSpPr>
        <p:grpSp>
          <p:nvGrpSpPr>
            <p:cNvPr id="35876" name="Group 4"/>
            <p:cNvGrpSpPr>
              <a:grpSpLocks/>
            </p:cNvGrpSpPr>
            <p:nvPr/>
          </p:nvGrpSpPr>
          <p:grpSpPr bwMode="auto">
            <a:xfrm>
              <a:off x="2222" y="2931"/>
              <a:ext cx="454" cy="408"/>
              <a:chOff x="1429" y="2273"/>
              <a:chExt cx="454" cy="408"/>
            </a:xfrm>
          </p:grpSpPr>
          <p:sp>
            <p:nvSpPr>
              <p:cNvPr id="35881" name="Freeform 5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82" name="Text Box 6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SM</a:t>
                </a:r>
                <a:endParaRPr lang="en-US" sz="2000" i="1" dirty="0"/>
              </a:p>
            </p:txBody>
          </p:sp>
        </p:grpSp>
        <p:grpSp>
          <p:nvGrpSpPr>
            <p:cNvPr id="35877" name="Group 7"/>
            <p:cNvGrpSpPr>
              <a:grpSpLocks/>
            </p:cNvGrpSpPr>
            <p:nvPr/>
          </p:nvGrpSpPr>
          <p:grpSpPr bwMode="auto">
            <a:xfrm>
              <a:off x="1996" y="2386"/>
              <a:ext cx="907" cy="545"/>
              <a:chOff x="2200" y="2273"/>
              <a:chExt cx="907" cy="545"/>
            </a:xfrm>
          </p:grpSpPr>
          <p:sp>
            <p:nvSpPr>
              <p:cNvPr id="35878" name="Freeform 8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79" name="Text Box 9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SM</a:t>
                </a:r>
                <a:endParaRPr lang="en-US" sz="2000" i="1" dirty="0"/>
              </a:p>
            </p:txBody>
          </p:sp>
          <p:sp>
            <p:nvSpPr>
              <p:cNvPr id="35880" name="Text Box 10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Java </a:t>
                </a:r>
                <a:r>
                  <a:rPr lang="en-GB" sz="2000">
                    <a:cs typeface="Arial" charset="0"/>
                  </a:rPr>
                  <a:t>→</a:t>
                </a:r>
                <a:r>
                  <a:rPr lang="en-GB" sz="2000"/>
                  <a:t> JVM</a:t>
                </a:r>
                <a:endParaRPr lang="en-US" sz="2000"/>
              </a:p>
            </p:txBody>
          </p:sp>
        </p:grp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7129463" y="4221163"/>
            <a:ext cx="720725" cy="1512887"/>
            <a:chOff x="4491" y="2659"/>
            <a:chExt cx="454" cy="953"/>
          </a:xfrm>
        </p:grpSpPr>
        <p:grpSp>
          <p:nvGrpSpPr>
            <p:cNvPr id="35859" name="Group 23"/>
            <p:cNvGrpSpPr>
              <a:grpSpLocks/>
            </p:cNvGrpSpPr>
            <p:nvPr/>
          </p:nvGrpSpPr>
          <p:grpSpPr bwMode="auto">
            <a:xfrm>
              <a:off x="4491" y="3204"/>
              <a:ext cx="454" cy="408"/>
              <a:chOff x="1429" y="2273"/>
              <a:chExt cx="454" cy="408"/>
            </a:xfrm>
          </p:grpSpPr>
          <p:sp>
            <p:nvSpPr>
              <p:cNvPr id="35864" name="Freeform 24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65" name="Text Box 25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CM</a:t>
                </a:r>
                <a:endParaRPr lang="en-US" sz="2000" i="1" dirty="0"/>
              </a:p>
            </p:txBody>
          </p:sp>
        </p:grpSp>
        <p:grpSp>
          <p:nvGrpSpPr>
            <p:cNvPr id="35860" name="Group 32"/>
            <p:cNvGrpSpPr>
              <a:grpSpLocks/>
            </p:cNvGrpSpPr>
            <p:nvPr/>
          </p:nvGrpSpPr>
          <p:grpSpPr bwMode="auto">
            <a:xfrm>
              <a:off x="4491" y="2659"/>
              <a:ext cx="454" cy="544"/>
              <a:chOff x="1429" y="3294"/>
              <a:chExt cx="454" cy="544"/>
            </a:xfrm>
          </p:grpSpPr>
          <p:sp>
            <p:nvSpPr>
              <p:cNvPr id="35861" name="Rectangle 33"/>
              <p:cNvSpPr>
                <a:spLocks noChangeArrowheads="1"/>
              </p:cNvSpPr>
              <p:nvPr/>
            </p:nvSpPr>
            <p:spPr bwMode="auto">
              <a:xfrm>
                <a:off x="1430" y="3294"/>
                <a:ext cx="453" cy="544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35862" name="Text Box 34"/>
              <p:cNvSpPr txBox="1">
                <a:spLocks noChangeArrowheads="1"/>
              </p:cNvSpPr>
              <p:nvPr/>
            </p:nvSpPr>
            <p:spPr bwMode="auto">
              <a:xfrm>
                <a:off x="1429" y="3603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CM</a:t>
                </a:r>
                <a:endParaRPr lang="en-US" sz="2000" i="1" dirty="0"/>
              </a:p>
            </p:txBody>
          </p:sp>
          <p:sp>
            <p:nvSpPr>
              <p:cNvPr id="35863" name="Text Box 35"/>
              <p:cNvSpPr txBox="1">
                <a:spLocks noChangeArrowheads="1"/>
              </p:cNvSpPr>
              <p:nvPr/>
            </p:nvSpPr>
            <p:spPr bwMode="auto">
              <a:xfrm>
                <a:off x="1429" y="3329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</a:t>
                </a:r>
                <a:endParaRPr lang="en-US" sz="2000"/>
              </a:p>
            </p:txBody>
          </p:sp>
        </p:grpSp>
      </p:grpSp>
      <p:sp>
        <p:nvSpPr>
          <p:cNvPr id="284711" name="Rectangle 39"/>
          <p:cNvSpPr>
            <a:spLocks noChangeArrowheads="1"/>
          </p:cNvSpPr>
          <p:nvPr/>
        </p:nvSpPr>
        <p:spPr bwMode="auto">
          <a:xfrm>
            <a:off x="1547813" y="5553075"/>
            <a:ext cx="543718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 dirty="0"/>
              <a:t>Java programs are highly portable: “write once, run anywhere”.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265021" y="3355975"/>
            <a:ext cx="1082843" cy="878305"/>
            <a:chOff x="5433373" y="1578587"/>
            <a:chExt cx="1082843" cy="878305"/>
          </a:xfrm>
        </p:grpSpPr>
        <p:sp>
          <p:nvSpPr>
            <p:cNvPr id="44" name="Freeform 43"/>
            <p:cNvSpPr/>
            <p:nvPr/>
          </p:nvSpPr>
          <p:spPr>
            <a:xfrm>
              <a:off x="5433373" y="1578587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xt Box 86"/>
            <p:cNvSpPr txBox="1">
              <a:spLocks noChangeArrowheads="1"/>
            </p:cNvSpPr>
            <p:nvPr/>
          </p:nvSpPr>
          <p:spPr bwMode="auto">
            <a:xfrm>
              <a:off x="5484724" y="1640957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A</a:t>
              </a:r>
              <a:endParaRPr lang="en-US" sz="2000" i="1" dirty="0"/>
            </a:p>
          </p:txBody>
        </p:sp>
        <p:sp>
          <p:nvSpPr>
            <p:cNvPr id="46" name="Text Box 85"/>
            <p:cNvSpPr txBox="1">
              <a:spLocks noChangeArrowheads="1"/>
            </p:cNvSpPr>
            <p:nvPr/>
          </p:nvSpPr>
          <p:spPr bwMode="auto">
            <a:xfrm>
              <a:off x="5627103" y="2109009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Java</a:t>
              </a:r>
              <a:endParaRPr lang="en-US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425261" y="3342783"/>
            <a:ext cx="1082843" cy="878305"/>
            <a:chOff x="4716463" y="2945315"/>
            <a:chExt cx="1082843" cy="878305"/>
          </a:xfrm>
        </p:grpSpPr>
        <p:sp>
          <p:nvSpPr>
            <p:cNvPr id="48" name="Freeform 47"/>
            <p:cNvSpPr/>
            <p:nvPr/>
          </p:nvSpPr>
          <p:spPr>
            <a:xfrm>
              <a:off x="4716463" y="2945315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 Box 86"/>
            <p:cNvSpPr txBox="1">
              <a:spLocks noChangeArrowheads="1"/>
            </p:cNvSpPr>
            <p:nvPr/>
          </p:nvSpPr>
          <p:spPr bwMode="auto">
            <a:xfrm>
              <a:off x="4767814" y="3007685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A</a:t>
              </a:r>
              <a:endParaRPr lang="en-US" sz="2000" i="1" dirty="0"/>
            </a:p>
          </p:txBody>
        </p:sp>
        <p:sp>
          <p:nvSpPr>
            <p:cNvPr id="50" name="Text Box 85"/>
            <p:cNvSpPr txBox="1">
              <a:spLocks noChangeArrowheads="1"/>
            </p:cNvSpPr>
            <p:nvPr/>
          </p:nvSpPr>
          <p:spPr bwMode="auto">
            <a:xfrm>
              <a:off x="4910193" y="3475737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JVM</a:t>
              </a:r>
              <a:endParaRPr lang="en-US" sz="20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508625" y="3342783"/>
            <a:ext cx="2519759" cy="878305"/>
            <a:chOff x="5508625" y="3342783"/>
            <a:chExt cx="2519759" cy="878305"/>
          </a:xfrm>
        </p:grpSpPr>
        <p:grpSp>
          <p:nvGrpSpPr>
            <p:cNvPr id="35851" name="Group 36"/>
            <p:cNvGrpSpPr>
              <a:grpSpLocks/>
            </p:cNvGrpSpPr>
            <p:nvPr/>
          </p:nvGrpSpPr>
          <p:grpSpPr bwMode="auto">
            <a:xfrm>
              <a:off x="5508625" y="3824288"/>
              <a:ext cx="1439863" cy="374650"/>
              <a:chOff x="3470" y="2398"/>
              <a:chExt cx="907" cy="236"/>
            </a:xfrm>
          </p:grpSpPr>
          <p:sp>
            <p:nvSpPr>
              <p:cNvPr id="35852" name="Line 37"/>
              <p:cNvSpPr>
                <a:spLocks noChangeShapeType="1"/>
              </p:cNvSpPr>
              <p:nvPr/>
            </p:nvSpPr>
            <p:spPr bwMode="auto">
              <a:xfrm>
                <a:off x="3470" y="2398"/>
                <a:ext cx="907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prstDash val="dash"/>
                <a:round/>
                <a:headEnd/>
                <a:tailEnd type="triangle" w="lg" len="lg"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5853" name="Text Box 38"/>
              <p:cNvSpPr txBox="1">
                <a:spLocks noChangeArrowheads="1"/>
              </p:cNvSpPr>
              <p:nvPr/>
            </p:nvSpPr>
            <p:spPr bwMode="auto">
              <a:xfrm>
                <a:off x="3471" y="2442"/>
                <a:ext cx="770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>
                    <a:solidFill>
                      <a:schemeClr val="bg2"/>
                    </a:solidFill>
                  </a:rPr>
                  <a:t>download</a:t>
                </a:r>
                <a:endParaRPr lang="en-US" sz="200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6945541" y="3342783"/>
              <a:ext cx="1082843" cy="878305"/>
              <a:chOff x="5433373" y="1578587"/>
              <a:chExt cx="1082843" cy="878305"/>
            </a:xfrm>
          </p:grpSpPr>
          <p:sp>
            <p:nvSpPr>
              <p:cNvPr id="52" name="Freeform 51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3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 smtClean="0"/>
                  <a:t>A</a:t>
                </a:r>
                <a:endParaRPr lang="en-US" sz="2000" i="1" dirty="0"/>
              </a:p>
            </p:txBody>
          </p:sp>
          <p:sp>
            <p:nvSpPr>
              <p:cNvPr id="54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JVM</a:t>
                </a:r>
                <a:endParaRPr lang="en-US" sz="20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7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b="1" smtClean="0"/>
              <a:t>just-in-time</a:t>
            </a:r>
            <a:r>
              <a:rPr lang="en-US" smtClean="0"/>
              <a:t> (</a:t>
            </a:r>
            <a:r>
              <a:rPr lang="en-US" b="1" smtClean="0"/>
              <a:t>JIT</a:t>
            </a:r>
            <a:r>
              <a:rPr lang="en-US" smtClean="0"/>
              <a:t>) </a:t>
            </a:r>
            <a:r>
              <a:rPr lang="en-US" b="1" smtClean="0"/>
              <a:t>compiler</a:t>
            </a:r>
            <a:r>
              <a:rPr lang="en-US" smtClean="0"/>
              <a:t> translates virtual machine code to native machine code </a:t>
            </a:r>
            <a:r>
              <a:rPr lang="en-US" i="1" smtClean="0"/>
              <a:t>just prior to execution</a:t>
            </a:r>
            <a:r>
              <a:rPr lang="en-US" smtClean="0"/>
              <a:t>.</a:t>
            </a:r>
          </a:p>
          <a:p>
            <a:pPr eaLnBrk="1" hangingPunct="1"/>
            <a:r>
              <a:rPr lang="en-GB" smtClean="0"/>
              <a:t>This enables applets to be stored on a server in a portable form, but run at full speed on client machines.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Just-in-time compilers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Java JIT compiler translates JVM code to client machine code: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a Java JIT compiler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210050" y="4872038"/>
            <a:ext cx="1439863" cy="1512887"/>
            <a:chOff x="2652" y="3069"/>
            <a:chExt cx="907" cy="953"/>
          </a:xfrm>
        </p:grpSpPr>
        <p:grpSp>
          <p:nvGrpSpPr>
            <p:cNvPr id="37925" name="Group 4"/>
            <p:cNvGrpSpPr>
              <a:grpSpLocks/>
            </p:cNvGrpSpPr>
            <p:nvPr/>
          </p:nvGrpSpPr>
          <p:grpSpPr bwMode="auto">
            <a:xfrm>
              <a:off x="2878" y="3614"/>
              <a:ext cx="454" cy="408"/>
              <a:chOff x="1429" y="2273"/>
              <a:chExt cx="454" cy="408"/>
            </a:xfrm>
          </p:grpSpPr>
          <p:sp>
            <p:nvSpPr>
              <p:cNvPr id="37930" name="Freeform 5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31" name="Text Box 6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CM</a:t>
                </a:r>
                <a:endParaRPr lang="en-US" sz="2000" i="1" dirty="0"/>
              </a:p>
            </p:txBody>
          </p:sp>
        </p:grpSp>
        <p:grpSp>
          <p:nvGrpSpPr>
            <p:cNvPr id="37926" name="Group 7"/>
            <p:cNvGrpSpPr>
              <a:grpSpLocks/>
            </p:cNvGrpSpPr>
            <p:nvPr/>
          </p:nvGrpSpPr>
          <p:grpSpPr bwMode="auto">
            <a:xfrm>
              <a:off x="2652" y="3069"/>
              <a:ext cx="907" cy="545"/>
              <a:chOff x="2200" y="2273"/>
              <a:chExt cx="907" cy="545"/>
            </a:xfrm>
          </p:grpSpPr>
          <p:sp>
            <p:nvSpPr>
              <p:cNvPr id="37927" name="Freeform 8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28" name="Text Box 9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CM</a:t>
                </a:r>
                <a:endParaRPr lang="en-US" sz="2000" i="1" dirty="0"/>
              </a:p>
            </p:txBody>
          </p:sp>
          <p:sp>
            <p:nvSpPr>
              <p:cNvPr id="37929" name="Text Box 10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JVM </a:t>
                </a:r>
                <a:r>
                  <a:rPr lang="en-GB" sz="2000" dirty="0">
                    <a:cs typeface="Arial" charset="0"/>
                  </a:rPr>
                  <a:t>→</a:t>
                </a:r>
                <a:r>
                  <a:rPr lang="en-GB" sz="2000" dirty="0"/>
                  <a:t> </a:t>
                </a:r>
                <a:r>
                  <a:rPr lang="en-GB" sz="2000" i="1" dirty="0"/>
                  <a:t>CM</a:t>
                </a:r>
                <a:endParaRPr lang="en-US" sz="2000" i="1" dirty="0"/>
              </a:p>
            </p:txBody>
          </p:sp>
        </p:grpSp>
      </p:grpSp>
      <p:sp>
        <p:nvSpPr>
          <p:cNvPr id="286762" name="Rectangle 42"/>
          <p:cNvSpPr>
            <a:spLocks noChangeArrowheads="1"/>
          </p:cNvSpPr>
          <p:nvPr/>
        </p:nvSpPr>
        <p:spPr bwMode="auto">
          <a:xfrm>
            <a:off x="1547813" y="3213100"/>
            <a:ext cx="72009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 dirty="0"/>
              <a:t>A JVM applet A is downloaded on demand from the server to a client machine </a:t>
            </a:r>
            <a:r>
              <a:rPr lang="en-US" sz="2400" i="1" dirty="0"/>
              <a:t>CM</a:t>
            </a:r>
            <a:r>
              <a:rPr lang="en-US" sz="2400" dirty="0"/>
              <a:t>, compiled to </a:t>
            </a:r>
            <a:r>
              <a:rPr lang="en-US" sz="2400" i="1" dirty="0"/>
              <a:t>CM</a:t>
            </a:r>
            <a:r>
              <a:rPr lang="en-US" sz="2400" dirty="0"/>
              <a:t> machine code, and then immediately run:</a:t>
            </a:r>
          </a:p>
        </p:txBody>
      </p:sp>
      <p:grpSp>
        <p:nvGrpSpPr>
          <p:cNvPr id="12" name="Group 43"/>
          <p:cNvGrpSpPr>
            <a:grpSpLocks/>
          </p:cNvGrpSpPr>
          <p:nvPr/>
        </p:nvGrpSpPr>
        <p:grpSpPr bwMode="auto">
          <a:xfrm>
            <a:off x="5219700" y="2203450"/>
            <a:ext cx="1439863" cy="865188"/>
            <a:chOff x="2200" y="2273"/>
            <a:chExt cx="907" cy="545"/>
          </a:xfrm>
        </p:grpSpPr>
        <p:sp>
          <p:nvSpPr>
            <p:cNvPr id="37898" name="Freeform 44"/>
            <p:cNvSpPr>
              <a:spLocks/>
            </p:cNvSpPr>
            <p:nvPr/>
          </p:nvSpPr>
          <p:spPr bwMode="auto">
            <a:xfrm>
              <a:off x="2200" y="2273"/>
              <a:ext cx="907" cy="545"/>
            </a:xfrm>
            <a:custGeom>
              <a:avLst/>
              <a:gdLst>
                <a:gd name="T0" fmla="*/ 0 w 907"/>
                <a:gd name="T1" fmla="*/ 0 h 545"/>
                <a:gd name="T2" fmla="*/ 0 w 907"/>
                <a:gd name="T3" fmla="*/ 273 h 545"/>
                <a:gd name="T4" fmla="*/ 227 w 907"/>
                <a:gd name="T5" fmla="*/ 273 h 545"/>
                <a:gd name="T6" fmla="*/ 227 w 907"/>
                <a:gd name="T7" fmla="*/ 545 h 545"/>
                <a:gd name="T8" fmla="*/ 680 w 907"/>
                <a:gd name="T9" fmla="*/ 545 h 545"/>
                <a:gd name="T10" fmla="*/ 680 w 907"/>
                <a:gd name="T11" fmla="*/ 273 h 545"/>
                <a:gd name="T12" fmla="*/ 907 w 907"/>
                <a:gd name="T13" fmla="*/ 273 h 545"/>
                <a:gd name="T14" fmla="*/ 907 w 907"/>
                <a:gd name="T15" fmla="*/ 0 h 545"/>
                <a:gd name="T16" fmla="*/ 0 w 907"/>
                <a:gd name="T17" fmla="*/ 0 h 5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7"/>
                <a:gd name="T28" fmla="*/ 0 h 545"/>
                <a:gd name="T29" fmla="*/ 907 w 907"/>
                <a:gd name="T30" fmla="*/ 545 h 5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7" h="545">
                  <a:moveTo>
                    <a:pt x="0" y="0"/>
                  </a:moveTo>
                  <a:lnTo>
                    <a:pt x="0" y="273"/>
                  </a:lnTo>
                  <a:lnTo>
                    <a:pt x="227" y="273"/>
                  </a:lnTo>
                  <a:lnTo>
                    <a:pt x="227" y="545"/>
                  </a:lnTo>
                  <a:lnTo>
                    <a:pt x="680" y="545"/>
                  </a:lnTo>
                  <a:lnTo>
                    <a:pt x="680" y="273"/>
                  </a:lnTo>
                  <a:lnTo>
                    <a:pt x="907" y="273"/>
                  </a:lnTo>
                  <a:lnTo>
                    <a:pt x="9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899" name="Text Box 45"/>
            <p:cNvSpPr txBox="1">
              <a:spLocks noChangeArrowheads="1"/>
            </p:cNvSpPr>
            <p:nvPr/>
          </p:nvSpPr>
          <p:spPr bwMode="auto">
            <a:xfrm>
              <a:off x="2427" y="2580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CM</a:t>
              </a:r>
              <a:endParaRPr lang="en-US" sz="2000" i="1" dirty="0"/>
            </a:p>
          </p:txBody>
        </p:sp>
        <p:sp>
          <p:nvSpPr>
            <p:cNvPr id="37900" name="Text Box 46"/>
            <p:cNvSpPr txBox="1">
              <a:spLocks noChangeArrowheads="1"/>
            </p:cNvSpPr>
            <p:nvPr/>
          </p:nvSpPr>
          <p:spPr bwMode="auto">
            <a:xfrm>
              <a:off x="2200" y="2308"/>
              <a:ext cx="9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/>
                <a:t>JVM </a:t>
              </a:r>
              <a:r>
                <a:rPr lang="en-GB" sz="2000" dirty="0">
                  <a:cs typeface="Arial" charset="0"/>
                </a:rPr>
                <a:t>→</a:t>
              </a:r>
              <a:r>
                <a:rPr lang="en-GB" sz="2000" dirty="0"/>
                <a:t> </a:t>
              </a:r>
              <a:r>
                <a:rPr lang="en-GB" sz="2000" i="1" dirty="0"/>
                <a:t>CM</a:t>
              </a:r>
              <a:endParaRPr lang="en-US" sz="2000" i="1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868488" y="4422903"/>
            <a:ext cx="2523492" cy="878305"/>
            <a:chOff x="1868488" y="4422903"/>
            <a:chExt cx="2523492" cy="878305"/>
          </a:xfrm>
        </p:grpSpPr>
        <p:grpSp>
          <p:nvGrpSpPr>
            <p:cNvPr id="37902" name="Group 39"/>
            <p:cNvGrpSpPr>
              <a:grpSpLocks/>
            </p:cNvGrpSpPr>
            <p:nvPr/>
          </p:nvGrpSpPr>
          <p:grpSpPr bwMode="auto">
            <a:xfrm>
              <a:off x="1868488" y="4875213"/>
              <a:ext cx="1439862" cy="374650"/>
              <a:chOff x="3470" y="2398"/>
              <a:chExt cx="907" cy="236"/>
            </a:xfrm>
          </p:grpSpPr>
          <p:sp>
            <p:nvSpPr>
              <p:cNvPr id="37903" name="Line 40"/>
              <p:cNvSpPr>
                <a:spLocks noChangeShapeType="1"/>
              </p:cNvSpPr>
              <p:nvPr/>
            </p:nvSpPr>
            <p:spPr bwMode="auto">
              <a:xfrm>
                <a:off x="3470" y="2398"/>
                <a:ext cx="907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prstDash val="dash"/>
                <a:round/>
                <a:headEnd/>
                <a:tailEnd type="triangle" w="lg" len="lg"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904" name="Text Box 41"/>
              <p:cNvSpPr txBox="1">
                <a:spLocks noChangeArrowheads="1"/>
              </p:cNvSpPr>
              <p:nvPr/>
            </p:nvSpPr>
            <p:spPr bwMode="auto">
              <a:xfrm>
                <a:off x="3471" y="2442"/>
                <a:ext cx="770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chemeClr val="bg2"/>
                    </a:solidFill>
                  </a:rPr>
                  <a:t>download</a:t>
                </a:r>
                <a:endParaRPr lang="en-US" sz="20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309137" y="4422903"/>
              <a:ext cx="1082843" cy="878305"/>
              <a:chOff x="5433373" y="1578587"/>
              <a:chExt cx="1082843" cy="878305"/>
            </a:xfrm>
          </p:grpSpPr>
          <p:sp>
            <p:nvSpPr>
              <p:cNvPr id="45" name="Freeform 44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 smtClean="0"/>
                  <a:t>A</a:t>
                </a:r>
                <a:endParaRPr lang="en-US" sz="2000" i="1" dirty="0"/>
              </a:p>
            </p:txBody>
          </p:sp>
          <p:sp>
            <p:nvSpPr>
              <p:cNvPr id="47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JVM</a:t>
                </a:r>
                <a:endParaRPr lang="en-US" sz="2000" dirty="0"/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5436096" y="4437112"/>
            <a:ext cx="1082843" cy="878305"/>
            <a:chOff x="4716463" y="2945315"/>
            <a:chExt cx="1082843" cy="878305"/>
          </a:xfrm>
        </p:grpSpPr>
        <p:sp>
          <p:nvSpPr>
            <p:cNvPr id="49" name="Freeform 48"/>
            <p:cNvSpPr/>
            <p:nvPr/>
          </p:nvSpPr>
          <p:spPr>
            <a:xfrm>
              <a:off x="4716463" y="2945315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xt Box 86"/>
            <p:cNvSpPr txBox="1">
              <a:spLocks noChangeArrowheads="1"/>
            </p:cNvSpPr>
            <p:nvPr/>
          </p:nvSpPr>
          <p:spPr bwMode="auto">
            <a:xfrm>
              <a:off x="4767814" y="3007685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A</a:t>
              </a:r>
              <a:endParaRPr lang="en-US" sz="2000" i="1" dirty="0"/>
            </a:p>
          </p:txBody>
        </p:sp>
        <p:sp>
          <p:nvSpPr>
            <p:cNvPr id="51" name="Text Box 85"/>
            <p:cNvSpPr txBox="1">
              <a:spLocks noChangeArrowheads="1"/>
            </p:cNvSpPr>
            <p:nvPr/>
          </p:nvSpPr>
          <p:spPr bwMode="auto">
            <a:xfrm>
              <a:off x="4910193" y="3475737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CM</a:t>
              </a:r>
              <a:endParaRPr lang="en-US" sz="2000" i="1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550025" y="4422903"/>
            <a:ext cx="2162435" cy="1531810"/>
            <a:chOff x="6550025" y="4422903"/>
            <a:chExt cx="2162435" cy="1531810"/>
          </a:xfrm>
        </p:grpSpPr>
        <p:grpSp>
          <p:nvGrpSpPr>
            <p:cNvPr id="37910" name="Group 23"/>
            <p:cNvGrpSpPr>
              <a:grpSpLocks/>
            </p:cNvGrpSpPr>
            <p:nvPr/>
          </p:nvGrpSpPr>
          <p:grpSpPr bwMode="auto">
            <a:xfrm>
              <a:off x="7810500" y="5307013"/>
              <a:ext cx="720725" cy="647700"/>
              <a:chOff x="1429" y="2273"/>
              <a:chExt cx="454" cy="408"/>
            </a:xfrm>
          </p:grpSpPr>
          <p:sp>
            <p:nvSpPr>
              <p:cNvPr id="37918" name="Freeform 24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19" name="Text Box 25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CM</a:t>
                </a:r>
                <a:endParaRPr lang="en-US" sz="2000" i="1" dirty="0"/>
              </a:p>
            </p:txBody>
          </p:sp>
        </p:grpSp>
        <p:sp>
          <p:nvSpPr>
            <p:cNvPr id="37912" name="Line 37"/>
            <p:cNvSpPr>
              <a:spLocks noChangeShapeType="1"/>
            </p:cNvSpPr>
            <p:nvPr/>
          </p:nvSpPr>
          <p:spPr bwMode="auto">
            <a:xfrm>
              <a:off x="6550025" y="4908551"/>
              <a:ext cx="107950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prstDash val="dash"/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7629617" y="4422903"/>
              <a:ext cx="1082843" cy="878305"/>
              <a:chOff x="5433373" y="1578587"/>
              <a:chExt cx="1082843" cy="878305"/>
            </a:xfrm>
          </p:grpSpPr>
          <p:sp>
            <p:nvSpPr>
              <p:cNvPr id="56" name="Freeform 55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7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 smtClean="0"/>
                  <a:t>A</a:t>
                </a:r>
                <a:endParaRPr lang="en-US" sz="2000" i="1" dirty="0"/>
              </a:p>
            </p:txBody>
          </p:sp>
          <p:sp>
            <p:nvSpPr>
              <p:cNvPr id="58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 smtClean="0"/>
                  <a:t>CM</a:t>
                </a:r>
                <a:endParaRPr lang="en-US" sz="2000" i="1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More usually, a Java JIT compiler translates JVM code </a:t>
            </a:r>
            <a:r>
              <a:rPr lang="en-US" i="1" smtClean="0"/>
              <a:t>selectively</a:t>
            </a:r>
            <a:r>
              <a:rPr lang="en-US" smtClean="0"/>
              <a:t>:</a:t>
            </a:r>
          </a:p>
          <a:p>
            <a:pPr lvl="1" eaLnBrk="1" hangingPunct="1"/>
            <a:r>
              <a:rPr lang="en-GB" smtClean="0"/>
              <a:t>The interpreter and JIT compiler work together.</a:t>
            </a:r>
          </a:p>
          <a:p>
            <a:pPr lvl="1" eaLnBrk="1" hangingPunct="1"/>
            <a:r>
              <a:rPr lang="en-GB" smtClean="0"/>
              <a:t>The interpreter is instrumented to count method calls.</a:t>
            </a:r>
          </a:p>
          <a:p>
            <a:pPr lvl="1" eaLnBrk="1" hangingPunct="1"/>
            <a:r>
              <a:rPr lang="en-GB" smtClean="0"/>
              <a:t>When the interpreter discovers that a method is “hot” (called frequently), it tells the JIT compiler to translate that particular method into native code.</a:t>
            </a:r>
            <a:endParaRPr lang="en-US" smtClean="0"/>
          </a:p>
          <a:p>
            <a:pPr eaLnBrk="1" hangingPunct="1"/>
            <a:r>
              <a:rPr lang="en-US" smtClean="0"/>
              <a:t>Selective Java JIT compilers are integrated into web browsers.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Selective JIT compilers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 program is </a:t>
            </a:r>
            <a:r>
              <a:rPr lang="en-US" b="1" smtClean="0"/>
              <a:t>portable</a:t>
            </a:r>
            <a:r>
              <a:rPr lang="en-US" smtClean="0"/>
              <a:t> if it can be made to run on different machines with minimal change: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Portable compilers</a:t>
            </a:r>
          </a:p>
        </p:txBody>
      </p:sp>
      <p:sp>
        <p:nvSpPr>
          <p:cNvPr id="288772" name="Rectangle 4"/>
          <p:cNvSpPr>
            <a:spLocks noChangeArrowheads="1"/>
          </p:cNvSpPr>
          <p:nvPr/>
        </p:nvSpPr>
        <p:spPr bwMode="auto">
          <a:xfrm>
            <a:off x="1547813" y="3681413"/>
            <a:ext cx="7200900" cy="264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 dirty="0"/>
              <a:t>A compiler that generates native machine code is </a:t>
            </a:r>
            <a:r>
              <a:rPr lang="en-US" sz="2400" dirty="0" err="1"/>
              <a:t>unportable</a:t>
            </a:r>
            <a:r>
              <a:rPr lang="en-US" sz="2400" dirty="0"/>
              <a:t> in a special sense. If it must be changed to target a different machine, its code generator (≈ half the compiler) must be replaced.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1547813" y="5337175"/>
            <a:ext cx="72009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/>
              <a:t>However, a compiler that generates suitable virtual machine code can be portable.</a:t>
            </a:r>
            <a:endParaRPr lang="en-US" sz="2400"/>
          </a:p>
        </p:txBody>
      </p:sp>
      <p:grpSp>
        <p:nvGrpSpPr>
          <p:cNvPr id="3" name="Group 2"/>
          <p:cNvGrpSpPr/>
          <p:nvPr/>
        </p:nvGrpSpPr>
        <p:grpSpPr>
          <a:xfrm>
            <a:off x="2447764" y="2614452"/>
            <a:ext cx="2411574" cy="878305"/>
            <a:chOff x="2447764" y="2614452"/>
            <a:chExt cx="2411574" cy="878305"/>
          </a:xfrm>
        </p:grpSpPr>
        <p:sp>
          <p:nvSpPr>
            <p:cNvPr id="39952" name="Text Box 21"/>
            <p:cNvSpPr txBox="1">
              <a:spLocks noChangeArrowheads="1"/>
            </p:cNvSpPr>
            <p:nvPr/>
          </p:nvSpPr>
          <p:spPr bwMode="auto">
            <a:xfrm>
              <a:off x="3635375" y="2924175"/>
              <a:ext cx="12239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/>
                <a:t>is portable</a:t>
              </a:r>
              <a:endParaRPr lang="en-US" sz="2000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447764" y="2614452"/>
              <a:ext cx="1082843" cy="878305"/>
              <a:chOff x="5433373" y="1578587"/>
              <a:chExt cx="1082843" cy="878305"/>
            </a:xfrm>
          </p:grpSpPr>
          <p:sp>
            <p:nvSpPr>
              <p:cNvPr id="23" name="Freeform 22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P</a:t>
                </a:r>
                <a:endParaRPr lang="en-US" sz="2000" dirty="0"/>
              </a:p>
            </p:txBody>
          </p:sp>
          <p:sp>
            <p:nvSpPr>
              <p:cNvPr id="25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Java</a:t>
                </a:r>
                <a:endParaRPr lang="en-US" sz="2000" dirty="0"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5757409" y="2600908"/>
            <a:ext cx="1875291" cy="878305"/>
            <a:chOff x="5757409" y="2600908"/>
            <a:chExt cx="1875291" cy="878305"/>
          </a:xfrm>
        </p:grpSpPr>
        <p:sp>
          <p:nvSpPr>
            <p:cNvPr id="39945" name="Text Box 23"/>
            <p:cNvSpPr txBox="1">
              <a:spLocks noChangeArrowheads="1"/>
            </p:cNvSpPr>
            <p:nvPr/>
          </p:nvSpPr>
          <p:spPr bwMode="auto">
            <a:xfrm>
              <a:off x="6948488" y="2924175"/>
              <a:ext cx="68421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/>
                <a:t>is not</a:t>
              </a:r>
              <a:endParaRPr lang="en-US" sz="2000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757409" y="2600908"/>
              <a:ext cx="1082843" cy="878305"/>
              <a:chOff x="5433373" y="1578587"/>
              <a:chExt cx="1082843" cy="878305"/>
            </a:xfrm>
          </p:grpSpPr>
          <p:sp>
            <p:nvSpPr>
              <p:cNvPr id="27" name="Freeform 26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P</a:t>
                </a:r>
                <a:endParaRPr lang="en-US" sz="2000" dirty="0"/>
              </a:p>
            </p:txBody>
          </p:sp>
          <p:sp>
            <p:nvSpPr>
              <p:cNvPr id="29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 smtClean="0"/>
                  <a:t>x86</a:t>
                </a:r>
                <a:endParaRPr lang="en-US" sz="20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2" grpId="0"/>
      <p:bldP spid="2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 portable compiler kit for Java: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portable compiler kit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289796" name="Rectangle 4"/>
          <p:cNvSpPr>
            <a:spLocks noChangeArrowheads="1"/>
          </p:cNvSpPr>
          <p:nvPr/>
        </p:nvSpPr>
        <p:spPr bwMode="auto">
          <a:xfrm>
            <a:off x="1547813" y="3321050"/>
            <a:ext cx="72009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 dirty="0"/>
              <a:t>Let’s install this kit on machine </a:t>
            </a:r>
            <a:r>
              <a:rPr lang="en-US" sz="2400" i="1" dirty="0"/>
              <a:t>M</a:t>
            </a:r>
            <a:r>
              <a:rPr lang="en-US" sz="2400" dirty="0"/>
              <a:t>.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266950" y="2203450"/>
            <a:ext cx="4321175" cy="865188"/>
            <a:chOff x="1428" y="1388"/>
            <a:chExt cx="2722" cy="545"/>
          </a:xfrm>
        </p:grpSpPr>
        <p:grpSp>
          <p:nvGrpSpPr>
            <p:cNvPr id="40968" name="Group 19"/>
            <p:cNvGrpSpPr>
              <a:grpSpLocks/>
            </p:cNvGrpSpPr>
            <p:nvPr/>
          </p:nvGrpSpPr>
          <p:grpSpPr bwMode="auto">
            <a:xfrm>
              <a:off x="1428" y="1388"/>
              <a:ext cx="907" cy="545"/>
              <a:chOff x="2200" y="2273"/>
              <a:chExt cx="907" cy="545"/>
            </a:xfrm>
          </p:grpSpPr>
          <p:sp>
            <p:nvSpPr>
              <p:cNvPr id="40977" name="Freeform 20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978" name="Text Box 21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Java</a:t>
                </a:r>
                <a:endParaRPr lang="en-US" sz="2000"/>
              </a:p>
            </p:txBody>
          </p:sp>
          <p:sp>
            <p:nvSpPr>
              <p:cNvPr id="40979" name="Text Box 22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Java </a:t>
                </a:r>
                <a:r>
                  <a:rPr lang="en-GB" sz="2000">
                    <a:cs typeface="Arial" charset="0"/>
                  </a:rPr>
                  <a:t>→</a:t>
                </a:r>
                <a:r>
                  <a:rPr lang="en-GB" sz="2000"/>
                  <a:t> JVM</a:t>
                </a:r>
                <a:endParaRPr lang="en-US" sz="2000"/>
              </a:p>
            </p:txBody>
          </p:sp>
        </p:grpSp>
        <p:grpSp>
          <p:nvGrpSpPr>
            <p:cNvPr id="40969" name="Group 23"/>
            <p:cNvGrpSpPr>
              <a:grpSpLocks/>
            </p:cNvGrpSpPr>
            <p:nvPr/>
          </p:nvGrpSpPr>
          <p:grpSpPr bwMode="auto">
            <a:xfrm>
              <a:off x="3696" y="1389"/>
              <a:ext cx="454" cy="544"/>
              <a:chOff x="1429" y="3294"/>
              <a:chExt cx="454" cy="544"/>
            </a:xfrm>
          </p:grpSpPr>
          <p:sp>
            <p:nvSpPr>
              <p:cNvPr id="40974" name="Rectangle 24"/>
              <p:cNvSpPr>
                <a:spLocks noChangeArrowheads="1"/>
              </p:cNvSpPr>
              <p:nvPr/>
            </p:nvSpPr>
            <p:spPr bwMode="auto">
              <a:xfrm>
                <a:off x="1430" y="3294"/>
                <a:ext cx="453" cy="544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40975" name="Text Box 25"/>
              <p:cNvSpPr txBox="1">
                <a:spLocks noChangeArrowheads="1"/>
              </p:cNvSpPr>
              <p:nvPr/>
            </p:nvSpPr>
            <p:spPr bwMode="auto">
              <a:xfrm>
                <a:off x="1429" y="3603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Java</a:t>
                </a:r>
                <a:endParaRPr lang="en-US" sz="2000"/>
              </a:p>
            </p:txBody>
          </p:sp>
          <p:sp>
            <p:nvSpPr>
              <p:cNvPr id="40976" name="Text Box 26"/>
              <p:cNvSpPr txBox="1">
                <a:spLocks noChangeArrowheads="1"/>
              </p:cNvSpPr>
              <p:nvPr/>
            </p:nvSpPr>
            <p:spPr bwMode="auto">
              <a:xfrm>
                <a:off x="1429" y="3329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</a:t>
                </a:r>
                <a:endParaRPr lang="en-US" sz="2000"/>
              </a:p>
            </p:txBody>
          </p:sp>
        </p:grpSp>
        <p:grpSp>
          <p:nvGrpSpPr>
            <p:cNvPr id="40970" name="Group 27"/>
            <p:cNvGrpSpPr>
              <a:grpSpLocks/>
            </p:cNvGrpSpPr>
            <p:nvPr/>
          </p:nvGrpSpPr>
          <p:grpSpPr bwMode="auto">
            <a:xfrm>
              <a:off x="2563" y="1388"/>
              <a:ext cx="907" cy="545"/>
              <a:chOff x="2200" y="2273"/>
              <a:chExt cx="907" cy="545"/>
            </a:xfrm>
          </p:grpSpPr>
          <p:sp>
            <p:nvSpPr>
              <p:cNvPr id="40971" name="Freeform 28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972" name="Text Box 29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</a:t>
                </a:r>
                <a:endParaRPr lang="en-US" sz="2000"/>
              </a:p>
            </p:txBody>
          </p:sp>
          <p:sp>
            <p:nvSpPr>
              <p:cNvPr id="40973" name="Text Box 30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Java </a:t>
                </a:r>
                <a:r>
                  <a:rPr lang="en-GB" sz="2000">
                    <a:cs typeface="Arial" charset="0"/>
                  </a:rPr>
                  <a:t>→</a:t>
                </a:r>
                <a:r>
                  <a:rPr lang="en-GB" sz="2000"/>
                  <a:t> JVM</a:t>
                </a:r>
                <a:endParaRPr lang="en-US" sz="2000"/>
              </a:p>
            </p:txBody>
          </p:sp>
        </p:grpSp>
      </p:grpSp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1547813" y="3897313"/>
            <a:ext cx="7200900" cy="242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endParaRPr lang="en-US" sz="200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547813" y="3824288"/>
            <a:ext cx="7200900" cy="249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/>
              <a:t>We face a chicken-and-egg situation:</a:t>
            </a:r>
          </a:p>
          <a:p>
            <a:pPr marL="742950" lvl="1" indent="-285750">
              <a:spcBef>
                <a:spcPct val="50000"/>
              </a:spcBef>
              <a:buClr>
                <a:schemeClr val="bg2"/>
              </a:buClr>
              <a:buFontTx/>
              <a:buChar char="–"/>
            </a:pPr>
            <a:r>
              <a:rPr lang="en-US" sz="2000"/>
              <a:t>We can’t run the JVM interpreter until we have a running Java compiler.</a:t>
            </a:r>
          </a:p>
          <a:p>
            <a:pPr marL="742950" lvl="1" indent="-285750">
              <a:spcBef>
                <a:spcPct val="50000"/>
              </a:spcBef>
              <a:buClr>
                <a:schemeClr val="bg2"/>
              </a:buClr>
              <a:buFontTx/>
              <a:buChar char="–"/>
            </a:pPr>
            <a:r>
              <a:rPr lang="en-US" sz="2000"/>
              <a:t>We can’t run the Java compiler until we have a running JVM interpreter.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6" grpId="0"/>
      <p:bldP spid="1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To progress, first r</a:t>
            </a:r>
            <a:r>
              <a:rPr lang="en-GB" dirty="0" err="1" smtClean="0"/>
              <a:t>ewrite</a:t>
            </a:r>
            <a:r>
              <a:rPr lang="en-GB" dirty="0" smtClean="0"/>
              <a:t> the </a:t>
            </a:r>
            <a:br>
              <a:rPr lang="en-GB" dirty="0" smtClean="0"/>
            </a:br>
            <a:r>
              <a:rPr lang="en-GB" dirty="0" smtClean="0"/>
              <a:t>JVM interpreter in (say) C:</a:t>
            </a:r>
            <a:endParaRPr lang="en-US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portable compiler kit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290820" name="Rectangle 4"/>
          <p:cNvSpPr>
            <a:spLocks noChangeArrowheads="1"/>
          </p:cNvSpPr>
          <p:nvPr/>
        </p:nvSpPr>
        <p:spPr bwMode="auto">
          <a:xfrm>
            <a:off x="1547813" y="3644900"/>
            <a:ext cx="72009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 dirty="0"/>
              <a:t>Then</a:t>
            </a:r>
            <a:r>
              <a:rPr lang="en-GB" sz="2400" dirty="0"/>
              <a:t> compile the JVM interpreter on </a:t>
            </a:r>
            <a:r>
              <a:rPr lang="en-GB" sz="2400" i="1" dirty="0"/>
              <a:t>M</a:t>
            </a:r>
            <a:r>
              <a:rPr lang="en-GB" sz="2400" dirty="0"/>
              <a:t>:</a:t>
            </a:r>
            <a:endParaRPr lang="en-US" sz="2400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338388" y="2636838"/>
            <a:ext cx="720725" cy="863600"/>
            <a:chOff x="1429" y="3294"/>
            <a:chExt cx="454" cy="544"/>
          </a:xfrm>
        </p:grpSpPr>
        <p:sp>
          <p:nvSpPr>
            <p:cNvPr id="42007" name="Rectangle 10"/>
            <p:cNvSpPr>
              <a:spLocks noChangeArrowheads="1"/>
            </p:cNvSpPr>
            <p:nvPr/>
          </p:nvSpPr>
          <p:spPr bwMode="auto">
            <a:xfrm>
              <a:off x="1430" y="3294"/>
              <a:ext cx="453" cy="544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2008" name="Text Box 11"/>
            <p:cNvSpPr txBox="1">
              <a:spLocks noChangeArrowheads="1"/>
            </p:cNvSpPr>
            <p:nvPr/>
          </p:nvSpPr>
          <p:spPr bwMode="auto">
            <a:xfrm>
              <a:off x="1429" y="3603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C</a:t>
              </a:r>
              <a:endParaRPr lang="en-US" sz="2000"/>
            </a:p>
          </p:txBody>
        </p:sp>
        <p:sp>
          <p:nvSpPr>
            <p:cNvPr id="42009" name="Text Box 12"/>
            <p:cNvSpPr txBox="1">
              <a:spLocks noChangeArrowheads="1"/>
            </p:cNvSpPr>
            <p:nvPr/>
          </p:nvSpPr>
          <p:spPr bwMode="auto">
            <a:xfrm>
              <a:off x="1429" y="3329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JVM</a:t>
              </a:r>
              <a:endParaRPr lang="en-US" sz="2000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2338388" y="4184650"/>
            <a:ext cx="720725" cy="863600"/>
            <a:chOff x="1429" y="3294"/>
            <a:chExt cx="454" cy="544"/>
          </a:xfrm>
        </p:grpSpPr>
        <p:sp>
          <p:nvSpPr>
            <p:cNvPr id="42004" name="Rectangle 18"/>
            <p:cNvSpPr>
              <a:spLocks noChangeArrowheads="1"/>
            </p:cNvSpPr>
            <p:nvPr/>
          </p:nvSpPr>
          <p:spPr bwMode="auto">
            <a:xfrm>
              <a:off x="1430" y="3294"/>
              <a:ext cx="453" cy="544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2005" name="Text Box 19"/>
            <p:cNvSpPr txBox="1">
              <a:spLocks noChangeArrowheads="1"/>
            </p:cNvSpPr>
            <p:nvPr/>
          </p:nvSpPr>
          <p:spPr bwMode="auto">
            <a:xfrm>
              <a:off x="1429" y="3603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C</a:t>
              </a:r>
              <a:endParaRPr lang="en-US" sz="2000"/>
            </a:p>
          </p:txBody>
        </p:sp>
        <p:sp>
          <p:nvSpPr>
            <p:cNvPr id="42006" name="Text Box 20"/>
            <p:cNvSpPr txBox="1">
              <a:spLocks noChangeArrowheads="1"/>
            </p:cNvSpPr>
            <p:nvPr/>
          </p:nvSpPr>
          <p:spPr bwMode="auto">
            <a:xfrm>
              <a:off x="1429" y="3329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JVM</a:t>
              </a:r>
              <a:endParaRPr lang="en-US" sz="2000"/>
            </a:p>
          </p:txBody>
        </p:sp>
      </p:grpSp>
      <p:sp>
        <p:nvSpPr>
          <p:cNvPr id="290839" name="AutoShape 23"/>
          <p:cNvSpPr>
            <a:spLocks/>
          </p:cNvSpPr>
          <p:nvPr/>
        </p:nvSpPr>
        <p:spPr bwMode="auto">
          <a:xfrm>
            <a:off x="6985000" y="2312988"/>
            <a:ext cx="1871476" cy="251916"/>
          </a:xfrm>
          <a:prstGeom prst="callout1">
            <a:avLst>
              <a:gd name="adj1" fmla="val 40452"/>
              <a:gd name="adj2" fmla="val -4231"/>
              <a:gd name="adj3" fmla="val -25157"/>
              <a:gd name="adj4" fmla="val -51060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 smtClean="0">
                <a:solidFill>
                  <a:schemeClr val="bg2"/>
                </a:solidFill>
              </a:rPr>
              <a:t>~ </a:t>
            </a:r>
            <a:r>
              <a:rPr lang="en-GB" sz="2000" dirty="0">
                <a:solidFill>
                  <a:schemeClr val="bg2"/>
                </a:solidFill>
              </a:rPr>
              <a:t>1 week’s work</a:t>
            </a:r>
            <a:endParaRPr lang="en-US" sz="2000" dirty="0">
              <a:solidFill>
                <a:schemeClr val="bg2"/>
              </a:solidFill>
            </a:endParaRPr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4500563" y="4184650"/>
            <a:ext cx="720725" cy="863600"/>
            <a:chOff x="2835" y="2432"/>
            <a:chExt cx="454" cy="544"/>
          </a:xfrm>
        </p:grpSpPr>
        <p:sp>
          <p:nvSpPr>
            <p:cNvPr id="42001" name="Rectangle 25"/>
            <p:cNvSpPr>
              <a:spLocks noChangeArrowheads="1"/>
            </p:cNvSpPr>
            <p:nvPr/>
          </p:nvSpPr>
          <p:spPr bwMode="auto">
            <a:xfrm>
              <a:off x="2836" y="2432"/>
              <a:ext cx="453" cy="544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2002" name="Text Box 26"/>
            <p:cNvSpPr txBox="1">
              <a:spLocks noChangeArrowheads="1"/>
            </p:cNvSpPr>
            <p:nvPr/>
          </p:nvSpPr>
          <p:spPr bwMode="auto">
            <a:xfrm>
              <a:off x="2835" y="2741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M</a:t>
              </a:r>
              <a:endParaRPr lang="en-US" sz="2000" i="1" dirty="0"/>
            </a:p>
          </p:txBody>
        </p:sp>
        <p:sp>
          <p:nvSpPr>
            <p:cNvPr id="42003" name="Text Box 27"/>
            <p:cNvSpPr txBox="1">
              <a:spLocks noChangeArrowheads="1"/>
            </p:cNvSpPr>
            <p:nvPr/>
          </p:nvSpPr>
          <p:spPr bwMode="auto">
            <a:xfrm>
              <a:off x="2835" y="2467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JVM</a:t>
              </a:r>
              <a:endParaRPr lang="en-US" sz="2000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3059113" y="4618038"/>
            <a:ext cx="1439862" cy="1511300"/>
            <a:chOff x="1927" y="2909"/>
            <a:chExt cx="907" cy="952"/>
          </a:xfrm>
        </p:grpSpPr>
        <p:grpSp>
          <p:nvGrpSpPr>
            <p:cNvPr id="41994" name="Group 5"/>
            <p:cNvGrpSpPr>
              <a:grpSpLocks/>
            </p:cNvGrpSpPr>
            <p:nvPr/>
          </p:nvGrpSpPr>
          <p:grpSpPr bwMode="auto">
            <a:xfrm>
              <a:off x="1927" y="2909"/>
              <a:ext cx="907" cy="545"/>
              <a:chOff x="2200" y="2273"/>
              <a:chExt cx="907" cy="545"/>
            </a:xfrm>
          </p:grpSpPr>
          <p:sp>
            <p:nvSpPr>
              <p:cNvPr id="41998" name="Freeform 6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999" name="Text Box 7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  <p:sp>
            <p:nvSpPr>
              <p:cNvPr id="42000" name="Text Box 8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C </a:t>
                </a:r>
                <a:r>
                  <a:rPr lang="en-GB" sz="2000" dirty="0">
                    <a:cs typeface="Arial" charset="0"/>
                  </a:rPr>
                  <a:t>→</a:t>
                </a:r>
                <a:r>
                  <a:rPr lang="en-GB" sz="2000" dirty="0"/>
                  <a:t> </a:t>
                </a: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  <p:grpSp>
          <p:nvGrpSpPr>
            <p:cNvPr id="41995" name="Group 29"/>
            <p:cNvGrpSpPr>
              <a:grpSpLocks/>
            </p:cNvGrpSpPr>
            <p:nvPr/>
          </p:nvGrpSpPr>
          <p:grpSpPr bwMode="auto">
            <a:xfrm>
              <a:off x="2154" y="3453"/>
              <a:ext cx="454" cy="408"/>
              <a:chOff x="1429" y="2273"/>
              <a:chExt cx="454" cy="408"/>
            </a:xfrm>
          </p:grpSpPr>
          <p:sp>
            <p:nvSpPr>
              <p:cNvPr id="41996" name="Freeform 30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997" name="Text Box 31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20" grpId="0"/>
      <p:bldP spid="2908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Translators </a:t>
            </a:r>
            <a:r>
              <a:rPr lang="en-GB" i="1" smtClean="0"/>
              <a:t>(3)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A </a:t>
            </a:r>
            <a:r>
              <a:rPr lang="en-GB" b="1" smtClean="0"/>
              <a:t>high-level translator</a:t>
            </a:r>
            <a:r>
              <a:rPr lang="en-GB" smtClean="0"/>
              <a:t> translates code in one PL to code in another PL. E.g.:</a:t>
            </a:r>
          </a:p>
          <a:p>
            <a:pPr lvl="1" eaLnBrk="1" hangingPunct="1"/>
            <a:r>
              <a:rPr lang="en-GB" smtClean="0"/>
              <a:t>Java </a:t>
            </a:r>
            <a:r>
              <a:rPr lang="en-GB" smtClean="0">
                <a:cs typeface="Arial" charset="0"/>
              </a:rPr>
              <a:t>→ C</a:t>
            </a:r>
          </a:p>
          <a:p>
            <a:pPr eaLnBrk="1" hangingPunct="1"/>
            <a:r>
              <a:rPr lang="en-GB" smtClean="0"/>
              <a:t>A </a:t>
            </a:r>
            <a:r>
              <a:rPr lang="en-GB" b="1" smtClean="0"/>
              <a:t>decompiler</a:t>
            </a:r>
            <a:r>
              <a:rPr lang="en-GB" smtClean="0"/>
              <a:t> translates low-level code to high-level PL code. E.g.:</a:t>
            </a:r>
          </a:p>
          <a:p>
            <a:pPr lvl="1" eaLnBrk="1" hangingPunct="1"/>
            <a:r>
              <a:rPr lang="en-GB" smtClean="0">
                <a:cs typeface="Arial" charset="0"/>
              </a:rPr>
              <a:t>JVM → </a:t>
            </a:r>
            <a:r>
              <a:rPr lang="en-GB" smtClean="0"/>
              <a:t>Java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Now we have an interpretive compiler, similar to the one we met before, except that the compiler itself must be interpreted: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portable compiler kit </a:t>
            </a:r>
            <a:r>
              <a:rPr lang="en-GB" i="1" smtClean="0"/>
              <a:t>(3)</a:t>
            </a:r>
            <a:endParaRPr lang="en-GB" smtClean="0"/>
          </a:p>
        </p:txBody>
      </p:sp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1547813" y="5624513"/>
            <a:ext cx="7237412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/>
              <a:t>This compiler is very slow. However, it can be improved by bootstrapping.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3563938" y="4151313"/>
            <a:ext cx="720725" cy="1512887"/>
            <a:chOff x="2245" y="2615"/>
            <a:chExt cx="454" cy="953"/>
          </a:xfrm>
        </p:grpSpPr>
        <p:grpSp>
          <p:nvGrpSpPr>
            <p:cNvPr id="43046" name="Group 13"/>
            <p:cNvGrpSpPr>
              <a:grpSpLocks/>
            </p:cNvGrpSpPr>
            <p:nvPr/>
          </p:nvGrpSpPr>
          <p:grpSpPr bwMode="auto">
            <a:xfrm>
              <a:off x="2245" y="2615"/>
              <a:ext cx="454" cy="544"/>
              <a:chOff x="1429" y="3294"/>
              <a:chExt cx="454" cy="544"/>
            </a:xfrm>
          </p:grpSpPr>
          <p:sp>
            <p:nvSpPr>
              <p:cNvPr id="43050" name="Rectangle 14"/>
              <p:cNvSpPr>
                <a:spLocks noChangeArrowheads="1"/>
              </p:cNvSpPr>
              <p:nvPr/>
            </p:nvSpPr>
            <p:spPr bwMode="auto">
              <a:xfrm>
                <a:off x="1430" y="3294"/>
                <a:ext cx="453" cy="544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43051" name="Text Box 15"/>
              <p:cNvSpPr txBox="1">
                <a:spLocks noChangeArrowheads="1"/>
              </p:cNvSpPr>
              <p:nvPr/>
            </p:nvSpPr>
            <p:spPr bwMode="auto">
              <a:xfrm>
                <a:off x="1429" y="3603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  <p:sp>
            <p:nvSpPr>
              <p:cNvPr id="43052" name="Text Box 16"/>
              <p:cNvSpPr txBox="1">
                <a:spLocks noChangeArrowheads="1"/>
              </p:cNvSpPr>
              <p:nvPr/>
            </p:nvSpPr>
            <p:spPr bwMode="auto">
              <a:xfrm>
                <a:off x="1429" y="3329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</a:t>
                </a:r>
                <a:endParaRPr lang="en-US" sz="2000"/>
              </a:p>
            </p:txBody>
          </p:sp>
        </p:grpSp>
        <p:grpSp>
          <p:nvGrpSpPr>
            <p:cNvPr id="43047" name="Group 22"/>
            <p:cNvGrpSpPr>
              <a:grpSpLocks/>
            </p:cNvGrpSpPr>
            <p:nvPr/>
          </p:nvGrpSpPr>
          <p:grpSpPr bwMode="auto">
            <a:xfrm>
              <a:off x="2245" y="3160"/>
              <a:ext cx="454" cy="408"/>
              <a:chOff x="1429" y="2273"/>
              <a:chExt cx="454" cy="408"/>
            </a:xfrm>
          </p:grpSpPr>
          <p:sp>
            <p:nvSpPr>
              <p:cNvPr id="43048" name="Freeform 23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49" name="Text Box 24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203575" y="3324225"/>
            <a:ext cx="1439863" cy="865188"/>
            <a:chOff x="2200" y="2273"/>
            <a:chExt cx="907" cy="545"/>
          </a:xfrm>
        </p:grpSpPr>
        <p:sp>
          <p:nvSpPr>
            <p:cNvPr id="43043" name="Freeform 26"/>
            <p:cNvSpPr>
              <a:spLocks/>
            </p:cNvSpPr>
            <p:nvPr/>
          </p:nvSpPr>
          <p:spPr bwMode="auto">
            <a:xfrm>
              <a:off x="2200" y="2273"/>
              <a:ext cx="907" cy="545"/>
            </a:xfrm>
            <a:custGeom>
              <a:avLst/>
              <a:gdLst>
                <a:gd name="T0" fmla="*/ 0 w 907"/>
                <a:gd name="T1" fmla="*/ 0 h 545"/>
                <a:gd name="T2" fmla="*/ 0 w 907"/>
                <a:gd name="T3" fmla="*/ 273 h 545"/>
                <a:gd name="T4" fmla="*/ 227 w 907"/>
                <a:gd name="T5" fmla="*/ 273 h 545"/>
                <a:gd name="T6" fmla="*/ 227 w 907"/>
                <a:gd name="T7" fmla="*/ 545 h 545"/>
                <a:gd name="T8" fmla="*/ 680 w 907"/>
                <a:gd name="T9" fmla="*/ 545 h 545"/>
                <a:gd name="T10" fmla="*/ 680 w 907"/>
                <a:gd name="T11" fmla="*/ 273 h 545"/>
                <a:gd name="T12" fmla="*/ 907 w 907"/>
                <a:gd name="T13" fmla="*/ 273 h 545"/>
                <a:gd name="T14" fmla="*/ 907 w 907"/>
                <a:gd name="T15" fmla="*/ 0 h 545"/>
                <a:gd name="T16" fmla="*/ 0 w 907"/>
                <a:gd name="T17" fmla="*/ 0 h 5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7"/>
                <a:gd name="T28" fmla="*/ 0 h 545"/>
                <a:gd name="T29" fmla="*/ 907 w 907"/>
                <a:gd name="T30" fmla="*/ 545 h 5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7" h="545">
                  <a:moveTo>
                    <a:pt x="0" y="0"/>
                  </a:moveTo>
                  <a:lnTo>
                    <a:pt x="0" y="273"/>
                  </a:lnTo>
                  <a:lnTo>
                    <a:pt x="227" y="273"/>
                  </a:lnTo>
                  <a:lnTo>
                    <a:pt x="227" y="545"/>
                  </a:lnTo>
                  <a:lnTo>
                    <a:pt x="680" y="545"/>
                  </a:lnTo>
                  <a:lnTo>
                    <a:pt x="680" y="273"/>
                  </a:lnTo>
                  <a:lnTo>
                    <a:pt x="907" y="273"/>
                  </a:lnTo>
                  <a:lnTo>
                    <a:pt x="9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44" name="Text Box 27"/>
            <p:cNvSpPr txBox="1">
              <a:spLocks noChangeArrowheads="1"/>
            </p:cNvSpPr>
            <p:nvPr/>
          </p:nvSpPr>
          <p:spPr bwMode="auto">
            <a:xfrm>
              <a:off x="2427" y="2580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JVM</a:t>
              </a:r>
              <a:endParaRPr lang="en-US" sz="2000"/>
            </a:p>
          </p:txBody>
        </p:sp>
        <p:sp>
          <p:nvSpPr>
            <p:cNvPr id="43045" name="Text Box 28"/>
            <p:cNvSpPr txBox="1">
              <a:spLocks noChangeArrowheads="1"/>
            </p:cNvSpPr>
            <p:nvPr/>
          </p:nvSpPr>
          <p:spPr bwMode="auto">
            <a:xfrm>
              <a:off x="2200" y="2308"/>
              <a:ext cx="9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Java </a:t>
              </a:r>
              <a:r>
                <a:rPr lang="en-GB" sz="2000">
                  <a:cs typeface="Arial" charset="0"/>
                </a:rPr>
                <a:t>→</a:t>
              </a:r>
              <a:r>
                <a:rPr lang="en-GB" sz="2000"/>
                <a:t> JVM</a:t>
              </a:r>
              <a:endParaRPr lang="en-US" sz="2000"/>
            </a:p>
          </p:txBody>
        </p:sp>
      </p:grpSp>
      <p:grpSp>
        <p:nvGrpSpPr>
          <p:cNvPr id="8" name="Group 57"/>
          <p:cNvGrpSpPr>
            <a:grpSpLocks/>
          </p:cNvGrpSpPr>
          <p:nvPr/>
        </p:nvGrpSpPr>
        <p:grpSpPr bwMode="auto">
          <a:xfrm>
            <a:off x="6840538" y="3754438"/>
            <a:ext cx="720725" cy="1512887"/>
            <a:chOff x="4309" y="2365"/>
            <a:chExt cx="454" cy="953"/>
          </a:xfrm>
        </p:grpSpPr>
        <p:grpSp>
          <p:nvGrpSpPr>
            <p:cNvPr id="43026" name="Group 41"/>
            <p:cNvGrpSpPr>
              <a:grpSpLocks/>
            </p:cNvGrpSpPr>
            <p:nvPr/>
          </p:nvGrpSpPr>
          <p:grpSpPr bwMode="auto">
            <a:xfrm>
              <a:off x="4309" y="2910"/>
              <a:ext cx="454" cy="408"/>
              <a:chOff x="1429" y="2273"/>
              <a:chExt cx="454" cy="408"/>
            </a:xfrm>
          </p:grpSpPr>
          <p:sp>
            <p:nvSpPr>
              <p:cNvPr id="43031" name="Freeform 42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2" name="Text Box 43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  <p:grpSp>
          <p:nvGrpSpPr>
            <p:cNvPr id="43027" name="Group 50"/>
            <p:cNvGrpSpPr>
              <a:grpSpLocks/>
            </p:cNvGrpSpPr>
            <p:nvPr/>
          </p:nvGrpSpPr>
          <p:grpSpPr bwMode="auto">
            <a:xfrm>
              <a:off x="4309" y="2365"/>
              <a:ext cx="454" cy="544"/>
              <a:chOff x="1429" y="3294"/>
              <a:chExt cx="454" cy="544"/>
            </a:xfrm>
          </p:grpSpPr>
          <p:sp>
            <p:nvSpPr>
              <p:cNvPr id="43028" name="Rectangle 51"/>
              <p:cNvSpPr>
                <a:spLocks noChangeArrowheads="1"/>
              </p:cNvSpPr>
              <p:nvPr/>
            </p:nvSpPr>
            <p:spPr bwMode="auto">
              <a:xfrm>
                <a:off x="1430" y="3294"/>
                <a:ext cx="453" cy="544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43029" name="Text Box 52"/>
              <p:cNvSpPr txBox="1">
                <a:spLocks noChangeArrowheads="1"/>
              </p:cNvSpPr>
              <p:nvPr/>
            </p:nvSpPr>
            <p:spPr bwMode="auto">
              <a:xfrm>
                <a:off x="1429" y="3603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  <p:sp>
            <p:nvSpPr>
              <p:cNvPr id="43030" name="Text Box 53"/>
              <p:cNvSpPr txBox="1">
                <a:spLocks noChangeArrowheads="1"/>
              </p:cNvSpPr>
              <p:nvPr/>
            </p:nvSpPr>
            <p:spPr bwMode="auto">
              <a:xfrm>
                <a:off x="1429" y="3329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</a:t>
                </a:r>
                <a:endParaRPr lang="en-US" sz="2000"/>
              </a:p>
            </p:txBody>
          </p:sp>
        </p:grpSp>
      </p:grpSp>
      <p:grpSp>
        <p:nvGrpSpPr>
          <p:cNvPr id="45" name="Group 44"/>
          <p:cNvGrpSpPr/>
          <p:nvPr/>
        </p:nvGrpSpPr>
        <p:grpSpPr>
          <a:xfrm>
            <a:off x="2301025" y="2874731"/>
            <a:ext cx="1082843" cy="878305"/>
            <a:chOff x="5433373" y="1578587"/>
            <a:chExt cx="1082843" cy="878305"/>
          </a:xfrm>
        </p:grpSpPr>
        <p:sp>
          <p:nvSpPr>
            <p:cNvPr id="46" name="Freeform 45"/>
            <p:cNvSpPr/>
            <p:nvPr/>
          </p:nvSpPr>
          <p:spPr>
            <a:xfrm>
              <a:off x="5433373" y="1578587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xt Box 86"/>
            <p:cNvSpPr txBox="1">
              <a:spLocks noChangeArrowheads="1"/>
            </p:cNvSpPr>
            <p:nvPr/>
          </p:nvSpPr>
          <p:spPr bwMode="auto">
            <a:xfrm>
              <a:off x="5484724" y="1640957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P</a:t>
              </a:r>
              <a:endParaRPr lang="en-US" sz="2000" i="1" dirty="0"/>
            </a:p>
          </p:txBody>
        </p:sp>
        <p:sp>
          <p:nvSpPr>
            <p:cNvPr id="48" name="Text Box 85"/>
            <p:cNvSpPr txBox="1">
              <a:spLocks noChangeArrowheads="1"/>
            </p:cNvSpPr>
            <p:nvPr/>
          </p:nvSpPr>
          <p:spPr bwMode="auto">
            <a:xfrm>
              <a:off x="5627103" y="2109009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 dirty="0" smtClean="0"/>
                <a:t>Java</a:t>
              </a:r>
              <a:endParaRPr lang="en-US" sz="2000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461265" y="2874730"/>
            <a:ext cx="1082843" cy="878305"/>
            <a:chOff x="4716463" y="2945315"/>
            <a:chExt cx="1082843" cy="878305"/>
          </a:xfrm>
        </p:grpSpPr>
        <p:sp>
          <p:nvSpPr>
            <p:cNvPr id="50" name="Freeform 49"/>
            <p:cNvSpPr/>
            <p:nvPr/>
          </p:nvSpPr>
          <p:spPr>
            <a:xfrm>
              <a:off x="4716463" y="2945315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Text Box 86"/>
            <p:cNvSpPr txBox="1">
              <a:spLocks noChangeArrowheads="1"/>
            </p:cNvSpPr>
            <p:nvPr/>
          </p:nvSpPr>
          <p:spPr bwMode="auto">
            <a:xfrm>
              <a:off x="4767814" y="3007685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P</a:t>
              </a:r>
              <a:endParaRPr lang="en-US" sz="2000" i="1" dirty="0"/>
            </a:p>
          </p:txBody>
        </p:sp>
        <p:sp>
          <p:nvSpPr>
            <p:cNvPr id="52" name="Text Box 85"/>
            <p:cNvSpPr txBox="1">
              <a:spLocks noChangeArrowheads="1"/>
            </p:cNvSpPr>
            <p:nvPr/>
          </p:nvSpPr>
          <p:spPr bwMode="auto">
            <a:xfrm>
              <a:off x="4910193" y="3475737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JVM</a:t>
              </a:r>
              <a:endParaRPr lang="en-US" sz="20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580063" y="2885072"/>
            <a:ext cx="2162258" cy="878305"/>
            <a:chOff x="5580063" y="2885072"/>
            <a:chExt cx="2162258" cy="878305"/>
          </a:xfrm>
        </p:grpSpPr>
        <p:sp>
          <p:nvSpPr>
            <p:cNvPr id="43020" name="Line 54"/>
            <p:cNvSpPr>
              <a:spLocks noChangeShapeType="1"/>
            </p:cNvSpPr>
            <p:nvPr/>
          </p:nvSpPr>
          <p:spPr bwMode="auto">
            <a:xfrm>
              <a:off x="5580063" y="3357563"/>
              <a:ext cx="107950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prstDash val="dash"/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6659478" y="2885072"/>
              <a:ext cx="1082843" cy="878305"/>
              <a:chOff x="5433373" y="1578587"/>
              <a:chExt cx="1082843" cy="878305"/>
            </a:xfrm>
          </p:grpSpPr>
          <p:sp>
            <p:nvSpPr>
              <p:cNvPr id="54" name="Freeform 53"/>
              <p:cNvSpPr/>
              <p:nvPr/>
            </p:nvSpPr>
            <p:spPr>
              <a:xfrm>
                <a:off x="5433373" y="1578587"/>
                <a:ext cx="1082843" cy="878305"/>
              </a:xfrm>
              <a:custGeom>
                <a:avLst/>
                <a:gdLst>
                  <a:gd name="connsiteX0" fmla="*/ 192506 w 1082843"/>
                  <a:gd name="connsiteY0" fmla="*/ 433136 h 878305"/>
                  <a:gd name="connsiteX1" fmla="*/ 192506 w 1082843"/>
                  <a:gd name="connsiteY1" fmla="*/ 878305 h 878305"/>
                  <a:gd name="connsiteX2" fmla="*/ 902369 w 1082843"/>
                  <a:gd name="connsiteY2" fmla="*/ 878305 h 878305"/>
                  <a:gd name="connsiteX3" fmla="*/ 902369 w 1082843"/>
                  <a:gd name="connsiteY3" fmla="*/ 445168 h 878305"/>
                  <a:gd name="connsiteX4" fmla="*/ 1082843 w 1082843"/>
                  <a:gd name="connsiteY4" fmla="*/ 336884 h 878305"/>
                  <a:gd name="connsiteX5" fmla="*/ 1082843 w 1082843"/>
                  <a:gd name="connsiteY5" fmla="*/ 120315 h 878305"/>
                  <a:gd name="connsiteX6" fmla="*/ 902369 w 1082843"/>
                  <a:gd name="connsiteY6" fmla="*/ 0 h 878305"/>
                  <a:gd name="connsiteX7" fmla="*/ 192506 w 1082843"/>
                  <a:gd name="connsiteY7" fmla="*/ 0 h 878305"/>
                  <a:gd name="connsiteX8" fmla="*/ 0 w 1082843"/>
                  <a:gd name="connsiteY8" fmla="*/ 120315 h 878305"/>
                  <a:gd name="connsiteX9" fmla="*/ 0 w 1082843"/>
                  <a:gd name="connsiteY9" fmla="*/ 324852 h 878305"/>
                  <a:gd name="connsiteX10" fmla="*/ 192506 w 1082843"/>
                  <a:gd name="connsiteY10" fmla="*/ 433136 h 87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82843" h="878305">
                    <a:moveTo>
                      <a:pt x="192506" y="433136"/>
                    </a:moveTo>
                    <a:lnTo>
                      <a:pt x="192506" y="878305"/>
                    </a:lnTo>
                    <a:lnTo>
                      <a:pt x="902369" y="878305"/>
                    </a:lnTo>
                    <a:lnTo>
                      <a:pt x="902369" y="445168"/>
                    </a:lnTo>
                    <a:lnTo>
                      <a:pt x="1082843" y="336884"/>
                    </a:lnTo>
                    <a:lnTo>
                      <a:pt x="1082843" y="120315"/>
                    </a:lnTo>
                    <a:lnTo>
                      <a:pt x="902369" y="0"/>
                    </a:lnTo>
                    <a:lnTo>
                      <a:pt x="192506" y="0"/>
                    </a:lnTo>
                    <a:lnTo>
                      <a:pt x="0" y="120315"/>
                    </a:lnTo>
                    <a:lnTo>
                      <a:pt x="0" y="324852"/>
                    </a:lnTo>
                    <a:lnTo>
                      <a:pt x="192506" y="433136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Text Box 86"/>
              <p:cNvSpPr txBox="1">
                <a:spLocks noChangeArrowheads="1"/>
              </p:cNvSpPr>
              <p:nvPr/>
            </p:nvSpPr>
            <p:spPr bwMode="auto">
              <a:xfrm>
                <a:off x="5484724" y="1640957"/>
                <a:ext cx="10064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P</a:t>
                </a:r>
                <a:endParaRPr lang="en-US" sz="2000" i="1" dirty="0"/>
              </a:p>
            </p:txBody>
          </p:sp>
          <p:sp>
            <p:nvSpPr>
              <p:cNvPr id="56" name="Text Box 85"/>
              <p:cNvSpPr txBox="1">
                <a:spLocks noChangeArrowheads="1"/>
              </p:cNvSpPr>
              <p:nvPr/>
            </p:nvSpPr>
            <p:spPr bwMode="auto">
              <a:xfrm>
                <a:off x="5627103" y="2109009"/>
                <a:ext cx="7207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 dirty="0" smtClean="0"/>
                  <a:t>JVM</a:t>
                </a:r>
                <a:endParaRPr lang="en-US" sz="20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Consider an </a:t>
            </a:r>
            <a:r>
              <a:rPr lang="en-US" i="1" smtClean="0"/>
              <a:t>S</a:t>
            </a:r>
            <a:r>
              <a:rPr lang="en-US" smtClean="0"/>
              <a:t> </a:t>
            </a:r>
            <a:r>
              <a:rPr lang="en-US" smtClean="0">
                <a:cs typeface="Times New Roman" pitchFamily="18" charset="0"/>
              </a:rPr>
              <a:t>→ </a:t>
            </a:r>
            <a:r>
              <a:rPr lang="en-US" i="1" smtClean="0">
                <a:cs typeface="Times New Roman" pitchFamily="18" charset="0"/>
              </a:rPr>
              <a:t>T</a:t>
            </a:r>
            <a:r>
              <a:rPr lang="en-US" smtClean="0">
                <a:cs typeface="Times New Roman" pitchFamily="18" charset="0"/>
              </a:rPr>
              <a:t> translator expr-</a:t>
            </a:r>
            <a:br>
              <a:rPr lang="en-US" smtClean="0">
                <a:cs typeface="Times New Roman" pitchFamily="18" charset="0"/>
              </a:rPr>
            </a:br>
            <a:r>
              <a:rPr lang="en-US" smtClean="0">
                <a:cs typeface="Times New Roman" pitchFamily="18" charset="0"/>
              </a:rPr>
              <a:t>essed in its own source language </a:t>
            </a:r>
            <a:r>
              <a:rPr lang="en-US" i="1" smtClean="0">
                <a:cs typeface="Times New Roman" pitchFamily="18" charset="0"/>
              </a:rPr>
              <a:t>S</a:t>
            </a:r>
            <a:r>
              <a:rPr lang="en-US" smtClean="0">
                <a:cs typeface="Times New Roman" pitchFamily="18" charset="0"/>
              </a:rPr>
              <a:t>: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Bootstrapping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272338" y="1736725"/>
            <a:ext cx="1439862" cy="865188"/>
            <a:chOff x="2200" y="2273"/>
            <a:chExt cx="907" cy="545"/>
          </a:xfrm>
        </p:grpSpPr>
        <p:sp>
          <p:nvSpPr>
            <p:cNvPr id="44040" name="Freeform 5"/>
            <p:cNvSpPr>
              <a:spLocks/>
            </p:cNvSpPr>
            <p:nvPr/>
          </p:nvSpPr>
          <p:spPr bwMode="auto">
            <a:xfrm>
              <a:off x="2200" y="2273"/>
              <a:ext cx="907" cy="545"/>
            </a:xfrm>
            <a:custGeom>
              <a:avLst/>
              <a:gdLst>
                <a:gd name="T0" fmla="*/ 0 w 907"/>
                <a:gd name="T1" fmla="*/ 0 h 545"/>
                <a:gd name="T2" fmla="*/ 0 w 907"/>
                <a:gd name="T3" fmla="*/ 273 h 545"/>
                <a:gd name="T4" fmla="*/ 227 w 907"/>
                <a:gd name="T5" fmla="*/ 273 h 545"/>
                <a:gd name="T6" fmla="*/ 227 w 907"/>
                <a:gd name="T7" fmla="*/ 545 h 545"/>
                <a:gd name="T8" fmla="*/ 680 w 907"/>
                <a:gd name="T9" fmla="*/ 545 h 545"/>
                <a:gd name="T10" fmla="*/ 680 w 907"/>
                <a:gd name="T11" fmla="*/ 273 h 545"/>
                <a:gd name="T12" fmla="*/ 907 w 907"/>
                <a:gd name="T13" fmla="*/ 273 h 545"/>
                <a:gd name="T14" fmla="*/ 907 w 907"/>
                <a:gd name="T15" fmla="*/ 0 h 545"/>
                <a:gd name="T16" fmla="*/ 0 w 907"/>
                <a:gd name="T17" fmla="*/ 0 h 5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7"/>
                <a:gd name="T28" fmla="*/ 0 h 545"/>
                <a:gd name="T29" fmla="*/ 907 w 907"/>
                <a:gd name="T30" fmla="*/ 545 h 5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7" h="545">
                  <a:moveTo>
                    <a:pt x="0" y="0"/>
                  </a:moveTo>
                  <a:lnTo>
                    <a:pt x="0" y="273"/>
                  </a:lnTo>
                  <a:lnTo>
                    <a:pt x="227" y="273"/>
                  </a:lnTo>
                  <a:lnTo>
                    <a:pt x="227" y="545"/>
                  </a:lnTo>
                  <a:lnTo>
                    <a:pt x="680" y="545"/>
                  </a:lnTo>
                  <a:lnTo>
                    <a:pt x="680" y="273"/>
                  </a:lnTo>
                  <a:lnTo>
                    <a:pt x="907" y="273"/>
                  </a:lnTo>
                  <a:lnTo>
                    <a:pt x="9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041" name="Text Box 6"/>
            <p:cNvSpPr txBox="1">
              <a:spLocks noChangeArrowheads="1"/>
            </p:cNvSpPr>
            <p:nvPr/>
          </p:nvSpPr>
          <p:spPr bwMode="auto">
            <a:xfrm>
              <a:off x="2427" y="2580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S</a:t>
              </a:r>
              <a:endParaRPr lang="en-US" sz="2000" i="1" dirty="0"/>
            </a:p>
          </p:txBody>
        </p:sp>
        <p:sp>
          <p:nvSpPr>
            <p:cNvPr id="44042" name="Text Box 7"/>
            <p:cNvSpPr txBox="1">
              <a:spLocks noChangeArrowheads="1"/>
            </p:cNvSpPr>
            <p:nvPr/>
          </p:nvSpPr>
          <p:spPr bwMode="auto">
            <a:xfrm>
              <a:off x="2200" y="2308"/>
              <a:ext cx="9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S</a:t>
              </a:r>
              <a:r>
                <a:rPr lang="en-GB" sz="2000" dirty="0"/>
                <a:t>   </a:t>
              </a:r>
              <a:r>
                <a:rPr lang="en-GB" sz="2000" dirty="0">
                  <a:cs typeface="Arial" charset="0"/>
                </a:rPr>
                <a:t>→</a:t>
              </a:r>
              <a:r>
                <a:rPr lang="en-GB" sz="2000" dirty="0"/>
                <a:t>   </a:t>
              </a:r>
              <a:r>
                <a:rPr lang="en-GB" sz="2000" i="1" dirty="0"/>
                <a:t>T</a:t>
              </a:r>
              <a:endParaRPr lang="en-US" sz="2000" i="1" dirty="0"/>
            </a:p>
          </p:txBody>
        </p:sp>
      </p:grpSp>
      <p:sp>
        <p:nvSpPr>
          <p:cNvPr id="292872" name="Rectangle 8"/>
          <p:cNvSpPr>
            <a:spLocks noChangeArrowheads="1"/>
          </p:cNvSpPr>
          <p:nvPr/>
        </p:nvSpPr>
        <p:spPr bwMode="auto">
          <a:xfrm>
            <a:off x="1547813" y="2816225"/>
            <a:ext cx="723741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>
                <a:cs typeface="Times New Roman" pitchFamily="18" charset="0"/>
              </a:rPr>
              <a:t>Such a </a:t>
            </a:r>
            <a:r>
              <a:rPr lang="en-US" sz="2400">
                <a:cs typeface="Times New Roman" pitchFamily="18" charset="0"/>
              </a:rPr>
              <a:t>translator can be used to translate itself! </a:t>
            </a:r>
            <a:r>
              <a:rPr lang="en-GB" sz="2400">
                <a:cs typeface="Times New Roman" pitchFamily="18" charset="0"/>
              </a:rPr>
              <a:t>This is called </a:t>
            </a:r>
            <a:r>
              <a:rPr lang="en-GB" sz="2400" b="1">
                <a:cs typeface="Times New Roman" pitchFamily="18" charset="0"/>
              </a:rPr>
              <a:t>bootstrapping</a:t>
            </a:r>
            <a:r>
              <a:rPr lang="en-GB" sz="2400">
                <a:cs typeface="Times New Roman" pitchFamily="18" charset="0"/>
              </a:rPr>
              <a:t>.</a:t>
            </a:r>
            <a:endParaRPr lang="en-GB" sz="2000"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47813" y="3644900"/>
            <a:ext cx="7272337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>
                <a:cs typeface="Times New Roman" pitchFamily="18" charset="0"/>
              </a:rPr>
              <a:t>Bootstrapping is a useful tool for improving an existing compiler:</a:t>
            </a:r>
          </a:p>
          <a:p>
            <a:pPr marL="742950" lvl="1" indent="-28575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Tx/>
              <a:buChar char="–"/>
            </a:pPr>
            <a:r>
              <a:rPr lang="en-GB" sz="2000">
                <a:cs typeface="Times New Roman" pitchFamily="18" charset="0"/>
              </a:rPr>
              <a:t>making it compile faster</a:t>
            </a:r>
          </a:p>
          <a:p>
            <a:pPr marL="742950" lvl="1" indent="-28575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Tx/>
              <a:buChar char="–"/>
            </a:pPr>
            <a:r>
              <a:rPr lang="en-GB" sz="2000">
                <a:cs typeface="Times New Roman" pitchFamily="18" charset="0"/>
              </a:rPr>
              <a:t>making it generate faster object code.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47813" y="5373688"/>
            <a:ext cx="7272337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>
                <a:cs typeface="Times New Roman" pitchFamily="18" charset="0"/>
              </a:rPr>
              <a:t>In particular, we can bootstrap a portable compiler to make a true compiler, by translating virtual machine code to native machine code.</a:t>
            </a:r>
            <a:endParaRPr lang="en-US" sz="240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72" grpId="0"/>
      <p:bldP spid="9" grpId="0"/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Take the Java portable compiler kit: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bootstrapping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293896" name="Rectangle 8"/>
          <p:cNvSpPr>
            <a:spLocks noChangeArrowheads="1"/>
          </p:cNvSpPr>
          <p:nvPr/>
        </p:nvSpPr>
        <p:spPr bwMode="auto">
          <a:xfrm>
            <a:off x="1547813" y="3321050"/>
            <a:ext cx="7237412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sz="2400"/>
              <a:t>	and the interpreter we generated from it:</a:t>
            </a:r>
            <a:endParaRPr lang="en-GB" sz="2400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266950" y="2203450"/>
            <a:ext cx="4321175" cy="865188"/>
            <a:chOff x="1428" y="1388"/>
            <a:chExt cx="2722" cy="545"/>
          </a:xfrm>
        </p:grpSpPr>
        <p:grpSp>
          <p:nvGrpSpPr>
            <p:cNvPr id="45066" name="Group 9"/>
            <p:cNvGrpSpPr>
              <a:grpSpLocks/>
            </p:cNvGrpSpPr>
            <p:nvPr/>
          </p:nvGrpSpPr>
          <p:grpSpPr bwMode="auto">
            <a:xfrm>
              <a:off x="1428" y="1388"/>
              <a:ext cx="907" cy="545"/>
              <a:chOff x="2200" y="2273"/>
              <a:chExt cx="907" cy="545"/>
            </a:xfrm>
          </p:grpSpPr>
          <p:sp>
            <p:nvSpPr>
              <p:cNvPr id="45075" name="Freeform 10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76" name="Text Box 11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Java</a:t>
                </a:r>
                <a:endParaRPr lang="en-US" sz="2000"/>
              </a:p>
            </p:txBody>
          </p:sp>
          <p:sp>
            <p:nvSpPr>
              <p:cNvPr id="45077" name="Text Box 12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Java </a:t>
                </a:r>
                <a:r>
                  <a:rPr lang="en-GB" sz="2000">
                    <a:cs typeface="Arial" charset="0"/>
                  </a:rPr>
                  <a:t>→</a:t>
                </a:r>
                <a:r>
                  <a:rPr lang="en-GB" sz="2000"/>
                  <a:t> JVM</a:t>
                </a:r>
                <a:endParaRPr lang="en-US" sz="2000"/>
              </a:p>
            </p:txBody>
          </p:sp>
        </p:grpSp>
        <p:grpSp>
          <p:nvGrpSpPr>
            <p:cNvPr id="45067" name="Group 13"/>
            <p:cNvGrpSpPr>
              <a:grpSpLocks/>
            </p:cNvGrpSpPr>
            <p:nvPr/>
          </p:nvGrpSpPr>
          <p:grpSpPr bwMode="auto">
            <a:xfrm>
              <a:off x="3696" y="1389"/>
              <a:ext cx="454" cy="544"/>
              <a:chOff x="1429" y="3294"/>
              <a:chExt cx="454" cy="544"/>
            </a:xfrm>
          </p:grpSpPr>
          <p:sp>
            <p:nvSpPr>
              <p:cNvPr id="45072" name="Rectangle 14"/>
              <p:cNvSpPr>
                <a:spLocks noChangeArrowheads="1"/>
              </p:cNvSpPr>
              <p:nvPr/>
            </p:nvSpPr>
            <p:spPr bwMode="auto">
              <a:xfrm>
                <a:off x="1430" y="3294"/>
                <a:ext cx="453" cy="544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45073" name="Text Box 15"/>
              <p:cNvSpPr txBox="1">
                <a:spLocks noChangeArrowheads="1"/>
              </p:cNvSpPr>
              <p:nvPr/>
            </p:nvSpPr>
            <p:spPr bwMode="auto">
              <a:xfrm>
                <a:off x="1429" y="3603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Java</a:t>
                </a:r>
                <a:endParaRPr lang="en-US" sz="2000"/>
              </a:p>
            </p:txBody>
          </p:sp>
          <p:sp>
            <p:nvSpPr>
              <p:cNvPr id="45074" name="Text Box 16"/>
              <p:cNvSpPr txBox="1">
                <a:spLocks noChangeArrowheads="1"/>
              </p:cNvSpPr>
              <p:nvPr/>
            </p:nvSpPr>
            <p:spPr bwMode="auto">
              <a:xfrm>
                <a:off x="1429" y="3329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</a:t>
                </a:r>
                <a:endParaRPr lang="en-US" sz="2000"/>
              </a:p>
            </p:txBody>
          </p:sp>
        </p:grpSp>
        <p:grpSp>
          <p:nvGrpSpPr>
            <p:cNvPr id="45068" name="Group 17"/>
            <p:cNvGrpSpPr>
              <a:grpSpLocks/>
            </p:cNvGrpSpPr>
            <p:nvPr/>
          </p:nvGrpSpPr>
          <p:grpSpPr bwMode="auto">
            <a:xfrm>
              <a:off x="2563" y="1388"/>
              <a:ext cx="907" cy="545"/>
              <a:chOff x="2200" y="2273"/>
              <a:chExt cx="907" cy="545"/>
            </a:xfrm>
          </p:grpSpPr>
          <p:sp>
            <p:nvSpPr>
              <p:cNvPr id="45069" name="Freeform 18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70" name="Text Box 19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</a:t>
                </a:r>
                <a:endParaRPr lang="en-US" sz="2000"/>
              </a:p>
            </p:txBody>
          </p:sp>
          <p:sp>
            <p:nvSpPr>
              <p:cNvPr id="45071" name="Text Box 20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Java </a:t>
                </a:r>
                <a:r>
                  <a:rPr lang="en-GB" sz="2000">
                    <a:cs typeface="Arial" charset="0"/>
                  </a:rPr>
                  <a:t>→</a:t>
                </a:r>
                <a:r>
                  <a:rPr lang="en-GB" sz="2000"/>
                  <a:t> JVM</a:t>
                </a:r>
                <a:endParaRPr lang="en-US" sz="2000"/>
              </a:p>
            </p:txBody>
          </p:sp>
        </p:grp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2303463" y="3860800"/>
            <a:ext cx="720725" cy="863600"/>
            <a:chOff x="1429" y="3294"/>
            <a:chExt cx="454" cy="544"/>
          </a:xfrm>
        </p:grpSpPr>
        <p:sp>
          <p:nvSpPr>
            <p:cNvPr id="45063" name="Rectangle 22"/>
            <p:cNvSpPr>
              <a:spLocks noChangeArrowheads="1"/>
            </p:cNvSpPr>
            <p:nvPr/>
          </p:nvSpPr>
          <p:spPr bwMode="auto">
            <a:xfrm>
              <a:off x="1430" y="3294"/>
              <a:ext cx="453" cy="544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5064" name="Text Box 23"/>
            <p:cNvSpPr txBox="1">
              <a:spLocks noChangeArrowheads="1"/>
            </p:cNvSpPr>
            <p:nvPr/>
          </p:nvSpPr>
          <p:spPr bwMode="auto">
            <a:xfrm>
              <a:off x="1429" y="3603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M</a:t>
              </a:r>
              <a:endParaRPr lang="en-US" sz="2000" i="1" dirty="0"/>
            </a:p>
          </p:txBody>
        </p:sp>
        <p:sp>
          <p:nvSpPr>
            <p:cNvPr id="45065" name="Text Box 24"/>
            <p:cNvSpPr txBox="1">
              <a:spLocks noChangeArrowheads="1"/>
            </p:cNvSpPr>
            <p:nvPr/>
          </p:nvSpPr>
          <p:spPr bwMode="auto">
            <a:xfrm>
              <a:off x="1429" y="3329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JVM</a:t>
              </a:r>
              <a:endParaRPr 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Write a JVM </a:t>
            </a:r>
            <a:r>
              <a:rPr lang="en-US" dirty="0" smtClean="0">
                <a:cs typeface="Times New Roman" pitchFamily="18" charset="0"/>
              </a:rPr>
              <a:t>→ </a:t>
            </a:r>
            <a:r>
              <a:rPr lang="en-US" i="1" dirty="0" smtClean="0">
                <a:cs typeface="Times New Roman" pitchFamily="18" charset="0"/>
              </a:rPr>
              <a:t>M</a:t>
            </a:r>
            <a:r>
              <a:rPr lang="en-US" dirty="0" smtClean="0">
                <a:cs typeface="Times New Roman" pitchFamily="18" charset="0"/>
              </a:rPr>
              <a:t> translator, </a:t>
            </a:r>
            <a:br>
              <a:rPr lang="en-US" dirty="0" smtClean="0">
                <a:cs typeface="Times New Roman" pitchFamily="18" charset="0"/>
              </a:rPr>
            </a:br>
            <a:r>
              <a:rPr lang="en-US" dirty="0" smtClean="0">
                <a:cs typeface="Times New Roman" pitchFamily="18" charset="0"/>
              </a:rPr>
              <a:t>expressed in Java itself. 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Compile it into JVM code using the existing (slow) compiler: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bootstrapping </a:t>
            </a:r>
            <a:r>
              <a:rPr lang="en-GB" i="1" smtClean="0"/>
              <a:t>(2)</a:t>
            </a:r>
            <a:endParaRPr lang="en-GB" smtClean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384550" y="3968750"/>
            <a:ext cx="1439863" cy="865188"/>
            <a:chOff x="2200" y="2273"/>
            <a:chExt cx="907" cy="545"/>
          </a:xfrm>
        </p:grpSpPr>
        <p:sp>
          <p:nvSpPr>
            <p:cNvPr id="46106" name="Freeform 14"/>
            <p:cNvSpPr>
              <a:spLocks/>
            </p:cNvSpPr>
            <p:nvPr/>
          </p:nvSpPr>
          <p:spPr bwMode="auto">
            <a:xfrm>
              <a:off x="2200" y="2273"/>
              <a:ext cx="907" cy="545"/>
            </a:xfrm>
            <a:custGeom>
              <a:avLst/>
              <a:gdLst>
                <a:gd name="T0" fmla="*/ 0 w 907"/>
                <a:gd name="T1" fmla="*/ 0 h 545"/>
                <a:gd name="T2" fmla="*/ 0 w 907"/>
                <a:gd name="T3" fmla="*/ 273 h 545"/>
                <a:gd name="T4" fmla="*/ 227 w 907"/>
                <a:gd name="T5" fmla="*/ 273 h 545"/>
                <a:gd name="T6" fmla="*/ 227 w 907"/>
                <a:gd name="T7" fmla="*/ 545 h 545"/>
                <a:gd name="T8" fmla="*/ 680 w 907"/>
                <a:gd name="T9" fmla="*/ 545 h 545"/>
                <a:gd name="T10" fmla="*/ 680 w 907"/>
                <a:gd name="T11" fmla="*/ 273 h 545"/>
                <a:gd name="T12" fmla="*/ 907 w 907"/>
                <a:gd name="T13" fmla="*/ 273 h 545"/>
                <a:gd name="T14" fmla="*/ 907 w 907"/>
                <a:gd name="T15" fmla="*/ 0 h 545"/>
                <a:gd name="T16" fmla="*/ 0 w 907"/>
                <a:gd name="T17" fmla="*/ 0 h 5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7"/>
                <a:gd name="T28" fmla="*/ 0 h 545"/>
                <a:gd name="T29" fmla="*/ 907 w 907"/>
                <a:gd name="T30" fmla="*/ 545 h 5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7" h="545">
                  <a:moveTo>
                    <a:pt x="0" y="0"/>
                  </a:moveTo>
                  <a:lnTo>
                    <a:pt x="0" y="273"/>
                  </a:lnTo>
                  <a:lnTo>
                    <a:pt x="227" y="273"/>
                  </a:lnTo>
                  <a:lnTo>
                    <a:pt x="227" y="545"/>
                  </a:lnTo>
                  <a:lnTo>
                    <a:pt x="680" y="545"/>
                  </a:lnTo>
                  <a:lnTo>
                    <a:pt x="680" y="273"/>
                  </a:lnTo>
                  <a:lnTo>
                    <a:pt x="907" y="273"/>
                  </a:lnTo>
                  <a:lnTo>
                    <a:pt x="9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6107" name="Text Box 15"/>
            <p:cNvSpPr txBox="1">
              <a:spLocks noChangeArrowheads="1"/>
            </p:cNvSpPr>
            <p:nvPr/>
          </p:nvSpPr>
          <p:spPr bwMode="auto">
            <a:xfrm>
              <a:off x="2427" y="2580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JVM</a:t>
              </a:r>
              <a:endParaRPr lang="en-US" sz="2000"/>
            </a:p>
          </p:txBody>
        </p:sp>
        <p:sp>
          <p:nvSpPr>
            <p:cNvPr id="46108" name="Text Box 16"/>
            <p:cNvSpPr txBox="1">
              <a:spLocks noChangeArrowheads="1"/>
            </p:cNvSpPr>
            <p:nvPr/>
          </p:nvSpPr>
          <p:spPr bwMode="auto">
            <a:xfrm>
              <a:off x="2200" y="2308"/>
              <a:ext cx="9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Java </a:t>
              </a:r>
              <a:r>
                <a:rPr lang="en-GB" sz="2000">
                  <a:cs typeface="Arial" charset="0"/>
                </a:rPr>
                <a:t>→</a:t>
              </a:r>
              <a:r>
                <a:rPr lang="en-GB" sz="2000"/>
                <a:t> JVM</a:t>
              </a:r>
              <a:endParaRPr lang="en-US" sz="2000"/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3743325" y="4832350"/>
            <a:ext cx="720725" cy="1512888"/>
            <a:chOff x="2358" y="3044"/>
            <a:chExt cx="454" cy="953"/>
          </a:xfrm>
        </p:grpSpPr>
        <p:grpSp>
          <p:nvGrpSpPr>
            <p:cNvPr id="46099" name="Group 17"/>
            <p:cNvGrpSpPr>
              <a:grpSpLocks/>
            </p:cNvGrpSpPr>
            <p:nvPr/>
          </p:nvGrpSpPr>
          <p:grpSpPr bwMode="auto">
            <a:xfrm>
              <a:off x="2358" y="3044"/>
              <a:ext cx="454" cy="544"/>
              <a:chOff x="1429" y="3294"/>
              <a:chExt cx="454" cy="544"/>
            </a:xfrm>
          </p:grpSpPr>
          <p:sp>
            <p:nvSpPr>
              <p:cNvPr id="46103" name="Rectangle 18"/>
              <p:cNvSpPr>
                <a:spLocks noChangeArrowheads="1"/>
              </p:cNvSpPr>
              <p:nvPr/>
            </p:nvSpPr>
            <p:spPr bwMode="auto">
              <a:xfrm>
                <a:off x="1430" y="3294"/>
                <a:ext cx="453" cy="544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46104" name="Text Box 19"/>
              <p:cNvSpPr txBox="1">
                <a:spLocks noChangeArrowheads="1"/>
              </p:cNvSpPr>
              <p:nvPr/>
            </p:nvSpPr>
            <p:spPr bwMode="auto">
              <a:xfrm>
                <a:off x="1429" y="3603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  <p:sp>
            <p:nvSpPr>
              <p:cNvPr id="46105" name="Text Box 20"/>
              <p:cNvSpPr txBox="1">
                <a:spLocks noChangeArrowheads="1"/>
              </p:cNvSpPr>
              <p:nvPr/>
            </p:nvSpPr>
            <p:spPr bwMode="auto">
              <a:xfrm>
                <a:off x="1429" y="3329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</a:t>
                </a:r>
                <a:endParaRPr lang="en-US" sz="2000"/>
              </a:p>
            </p:txBody>
          </p:sp>
        </p:grpSp>
        <p:grpSp>
          <p:nvGrpSpPr>
            <p:cNvPr id="46100" name="Group 25"/>
            <p:cNvGrpSpPr>
              <a:grpSpLocks/>
            </p:cNvGrpSpPr>
            <p:nvPr/>
          </p:nvGrpSpPr>
          <p:grpSpPr bwMode="auto">
            <a:xfrm>
              <a:off x="2358" y="3589"/>
              <a:ext cx="454" cy="408"/>
              <a:chOff x="1429" y="2273"/>
              <a:chExt cx="454" cy="408"/>
            </a:xfrm>
          </p:grpSpPr>
          <p:sp>
            <p:nvSpPr>
              <p:cNvPr id="46101" name="Freeform 26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102" name="Text Box 27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4464050" y="3536950"/>
            <a:ext cx="2987675" cy="865188"/>
            <a:chOff x="2812" y="2228"/>
            <a:chExt cx="1882" cy="545"/>
          </a:xfrm>
        </p:grpSpPr>
        <p:grpSp>
          <p:nvGrpSpPr>
            <p:cNvPr id="46094" name="Group 21"/>
            <p:cNvGrpSpPr>
              <a:grpSpLocks/>
            </p:cNvGrpSpPr>
            <p:nvPr/>
          </p:nvGrpSpPr>
          <p:grpSpPr bwMode="auto">
            <a:xfrm>
              <a:off x="2812" y="2228"/>
              <a:ext cx="907" cy="545"/>
              <a:chOff x="2812" y="1911"/>
              <a:chExt cx="907" cy="545"/>
            </a:xfrm>
          </p:grpSpPr>
          <p:sp>
            <p:nvSpPr>
              <p:cNvPr id="46096" name="Freeform 22"/>
              <p:cNvSpPr>
                <a:spLocks/>
              </p:cNvSpPr>
              <p:nvPr/>
            </p:nvSpPr>
            <p:spPr bwMode="auto">
              <a:xfrm>
                <a:off x="2812" y="1911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FF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97" name="Text Box 23"/>
              <p:cNvSpPr txBox="1">
                <a:spLocks noChangeArrowheads="1"/>
              </p:cNvSpPr>
              <p:nvPr/>
            </p:nvSpPr>
            <p:spPr bwMode="auto">
              <a:xfrm>
                <a:off x="3039" y="221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</a:t>
                </a:r>
                <a:endParaRPr lang="en-US" sz="2000"/>
              </a:p>
            </p:txBody>
          </p:sp>
          <p:sp>
            <p:nvSpPr>
              <p:cNvPr id="46098" name="Text Box 24"/>
              <p:cNvSpPr txBox="1">
                <a:spLocks noChangeArrowheads="1"/>
              </p:cNvSpPr>
              <p:nvPr/>
            </p:nvSpPr>
            <p:spPr bwMode="auto">
              <a:xfrm>
                <a:off x="2812" y="1946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JVM → </a:t>
                </a: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  <p:sp>
          <p:nvSpPr>
            <p:cNvPr id="46095" name="Line 28"/>
            <p:cNvSpPr>
              <a:spLocks noChangeShapeType="1"/>
            </p:cNvSpPr>
            <p:nvPr/>
          </p:nvSpPr>
          <p:spPr bwMode="auto">
            <a:xfrm>
              <a:off x="3787" y="2500"/>
              <a:ext cx="907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prstDash val="dash"/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94941" name="AutoShape 29"/>
          <p:cNvSpPr>
            <a:spLocks/>
          </p:cNvSpPr>
          <p:nvPr/>
        </p:nvSpPr>
        <p:spPr bwMode="auto">
          <a:xfrm>
            <a:off x="6948488" y="2168525"/>
            <a:ext cx="1943992" cy="216359"/>
          </a:xfrm>
          <a:prstGeom prst="callout1">
            <a:avLst>
              <a:gd name="adj1" fmla="val 45282"/>
              <a:gd name="adj2" fmla="val -4148"/>
              <a:gd name="adj3" fmla="val 18241"/>
              <a:gd name="adj4" fmla="val -48403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bg2"/>
                </a:solidFill>
              </a:rPr>
              <a:t>~ 3 months’ work</a:t>
            </a:r>
            <a:endParaRPr lang="en-US" sz="2000" dirty="0">
              <a:solidFill>
                <a:schemeClr val="bg2"/>
              </a:solidFill>
            </a:endParaRPr>
          </a:p>
        </p:txBody>
      </p: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1301750" y="2349500"/>
            <a:ext cx="2441575" cy="2052638"/>
            <a:chOff x="820" y="1480"/>
            <a:chExt cx="1538" cy="1293"/>
          </a:xfrm>
        </p:grpSpPr>
        <p:grpSp>
          <p:nvGrpSpPr>
            <p:cNvPr id="46089" name="Group 5"/>
            <p:cNvGrpSpPr>
              <a:grpSpLocks/>
            </p:cNvGrpSpPr>
            <p:nvPr/>
          </p:nvGrpSpPr>
          <p:grpSpPr bwMode="auto">
            <a:xfrm>
              <a:off x="1451" y="2228"/>
              <a:ext cx="907" cy="545"/>
              <a:chOff x="2200" y="2273"/>
              <a:chExt cx="907" cy="545"/>
            </a:xfrm>
          </p:grpSpPr>
          <p:sp>
            <p:nvSpPr>
              <p:cNvPr id="46091" name="Freeform 6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92" name="Text Box 7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Java</a:t>
                </a:r>
                <a:endParaRPr lang="en-US" sz="2000"/>
              </a:p>
            </p:txBody>
          </p:sp>
          <p:sp>
            <p:nvSpPr>
              <p:cNvPr id="46093" name="Text Box 8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JVM </a:t>
                </a:r>
                <a:r>
                  <a:rPr lang="en-GB" sz="2000" dirty="0">
                    <a:cs typeface="Arial" charset="0"/>
                  </a:rPr>
                  <a:t>→</a:t>
                </a:r>
                <a:r>
                  <a:rPr lang="en-GB" sz="2000" dirty="0"/>
                  <a:t> </a:t>
                </a: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  <p:sp>
          <p:nvSpPr>
            <p:cNvPr id="46090" name="Freeform 30"/>
            <p:cNvSpPr>
              <a:spLocks/>
            </p:cNvSpPr>
            <p:nvPr/>
          </p:nvSpPr>
          <p:spPr bwMode="auto">
            <a:xfrm>
              <a:off x="820" y="1480"/>
              <a:ext cx="540" cy="907"/>
            </a:xfrm>
            <a:custGeom>
              <a:avLst/>
              <a:gdLst>
                <a:gd name="T0" fmla="*/ 440 w 495"/>
                <a:gd name="T1" fmla="*/ 0 h 884"/>
                <a:gd name="T2" fmla="*/ 41 w 495"/>
                <a:gd name="T3" fmla="*/ 399 h 884"/>
                <a:gd name="T4" fmla="*/ 189 w 495"/>
                <a:gd name="T5" fmla="*/ 999 h 884"/>
                <a:gd name="T6" fmla="*/ 1084 w 495"/>
                <a:gd name="T7" fmla="*/ 1085 h 8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5"/>
                <a:gd name="T13" fmla="*/ 0 h 884"/>
                <a:gd name="T14" fmla="*/ 495 w 495"/>
                <a:gd name="T15" fmla="*/ 884 h 8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5" h="884">
                  <a:moveTo>
                    <a:pt x="200" y="0"/>
                  </a:moveTo>
                  <a:cubicBezTo>
                    <a:pt x="119" y="92"/>
                    <a:pt x="38" y="185"/>
                    <a:pt x="19" y="317"/>
                  </a:cubicBezTo>
                  <a:cubicBezTo>
                    <a:pt x="0" y="449"/>
                    <a:pt x="8" y="702"/>
                    <a:pt x="87" y="793"/>
                  </a:cubicBezTo>
                  <a:cubicBezTo>
                    <a:pt x="166" y="884"/>
                    <a:pt x="330" y="872"/>
                    <a:pt x="495" y="861"/>
                  </a:cubicBezTo>
                </a:path>
              </a:pathLst>
            </a:custGeom>
            <a:noFill/>
            <a:ln w="28575" cap="flat" cmpd="sng">
              <a:solidFill>
                <a:schemeClr val="bg2"/>
              </a:solidFill>
              <a:prstDash val="dash"/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4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Use this JVM </a:t>
            </a:r>
            <a:r>
              <a:rPr lang="en-US" dirty="0" smtClean="0">
                <a:cs typeface="Times New Roman" pitchFamily="18" charset="0"/>
              </a:rPr>
              <a:t>→ </a:t>
            </a:r>
            <a:r>
              <a:rPr lang="en-US" i="1" dirty="0" smtClean="0">
                <a:cs typeface="Times New Roman" pitchFamily="18" charset="0"/>
              </a:rPr>
              <a:t>M</a:t>
            </a:r>
            <a:r>
              <a:rPr lang="en-US" dirty="0" smtClean="0">
                <a:cs typeface="Times New Roman" pitchFamily="18" charset="0"/>
              </a:rPr>
              <a:t> translator to translate itself: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bootstrapping </a:t>
            </a:r>
            <a:r>
              <a:rPr lang="en-GB" i="1" smtClean="0"/>
              <a:t>(3)</a:t>
            </a:r>
            <a:endParaRPr lang="en-GB" smtClean="0"/>
          </a:p>
        </p:txBody>
      </p:sp>
      <p:sp>
        <p:nvSpPr>
          <p:cNvPr id="295940" name="Rectangle 4"/>
          <p:cNvSpPr>
            <a:spLocks noChangeArrowheads="1"/>
          </p:cNvSpPr>
          <p:nvPr/>
        </p:nvSpPr>
        <p:spPr bwMode="auto">
          <a:xfrm>
            <a:off x="1547813" y="5300663"/>
            <a:ext cx="7237412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 dirty="0"/>
              <a:t>This is the actual bootstrap. It generates a JVM </a:t>
            </a:r>
            <a:r>
              <a:rPr lang="en-US" sz="2400" dirty="0">
                <a:cs typeface="Times New Roman" pitchFamily="18" charset="0"/>
              </a:rPr>
              <a:t>→ </a:t>
            </a:r>
            <a:r>
              <a:rPr lang="en-US" sz="2400" i="1" dirty="0">
                <a:cs typeface="Times New Roman" pitchFamily="18" charset="0"/>
              </a:rPr>
              <a:t>M</a:t>
            </a:r>
            <a:r>
              <a:rPr lang="en-US" sz="2400" dirty="0">
                <a:cs typeface="Times New Roman" pitchFamily="18" charset="0"/>
              </a:rPr>
              <a:t> translator, expressed in </a:t>
            </a:r>
            <a:r>
              <a:rPr lang="en-US" sz="2400" i="1" dirty="0">
                <a:cs typeface="Times New Roman" pitchFamily="18" charset="0"/>
              </a:rPr>
              <a:t>M</a:t>
            </a:r>
            <a:r>
              <a:rPr lang="en-US" sz="2400" dirty="0">
                <a:cs typeface="Times New Roman" pitchFamily="18" charset="0"/>
              </a:rPr>
              <a:t> machine code.</a:t>
            </a:r>
            <a:endParaRPr lang="en-GB" sz="2400" dirty="0">
              <a:cs typeface="Times New Roman" pitchFamily="18" charset="0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4824413" y="3536950"/>
            <a:ext cx="720725" cy="1512888"/>
            <a:chOff x="3039" y="2228"/>
            <a:chExt cx="454" cy="953"/>
          </a:xfrm>
        </p:grpSpPr>
        <p:grpSp>
          <p:nvGrpSpPr>
            <p:cNvPr id="47128" name="Group 13"/>
            <p:cNvGrpSpPr>
              <a:grpSpLocks/>
            </p:cNvGrpSpPr>
            <p:nvPr/>
          </p:nvGrpSpPr>
          <p:grpSpPr bwMode="auto">
            <a:xfrm>
              <a:off x="3039" y="2228"/>
              <a:ext cx="454" cy="544"/>
              <a:chOff x="1429" y="3294"/>
              <a:chExt cx="454" cy="544"/>
            </a:xfrm>
          </p:grpSpPr>
          <p:sp>
            <p:nvSpPr>
              <p:cNvPr id="47132" name="Rectangle 14"/>
              <p:cNvSpPr>
                <a:spLocks noChangeArrowheads="1"/>
              </p:cNvSpPr>
              <p:nvPr/>
            </p:nvSpPr>
            <p:spPr bwMode="auto">
              <a:xfrm>
                <a:off x="1430" y="3294"/>
                <a:ext cx="453" cy="544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47133" name="Text Box 15"/>
              <p:cNvSpPr txBox="1">
                <a:spLocks noChangeArrowheads="1"/>
              </p:cNvSpPr>
              <p:nvPr/>
            </p:nvSpPr>
            <p:spPr bwMode="auto">
              <a:xfrm>
                <a:off x="1429" y="3603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  <p:sp>
            <p:nvSpPr>
              <p:cNvPr id="47134" name="Text Box 16"/>
              <p:cNvSpPr txBox="1">
                <a:spLocks noChangeArrowheads="1"/>
              </p:cNvSpPr>
              <p:nvPr/>
            </p:nvSpPr>
            <p:spPr bwMode="auto">
              <a:xfrm>
                <a:off x="1429" y="3329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</a:t>
                </a:r>
                <a:endParaRPr lang="en-US" sz="2000"/>
              </a:p>
            </p:txBody>
          </p:sp>
        </p:grpSp>
        <p:grpSp>
          <p:nvGrpSpPr>
            <p:cNvPr id="47129" name="Group 21"/>
            <p:cNvGrpSpPr>
              <a:grpSpLocks/>
            </p:cNvGrpSpPr>
            <p:nvPr/>
          </p:nvGrpSpPr>
          <p:grpSpPr bwMode="auto">
            <a:xfrm>
              <a:off x="3039" y="2773"/>
              <a:ext cx="454" cy="408"/>
              <a:chOff x="1429" y="2273"/>
              <a:chExt cx="454" cy="408"/>
            </a:xfrm>
          </p:grpSpPr>
          <p:sp>
            <p:nvSpPr>
              <p:cNvPr id="47130" name="Freeform 22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131" name="Text Box 23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5545138" y="2241550"/>
            <a:ext cx="2987675" cy="865188"/>
            <a:chOff x="3493" y="1412"/>
            <a:chExt cx="1882" cy="545"/>
          </a:xfrm>
        </p:grpSpPr>
        <p:grpSp>
          <p:nvGrpSpPr>
            <p:cNvPr id="47123" name="Group 17"/>
            <p:cNvGrpSpPr>
              <a:grpSpLocks/>
            </p:cNvGrpSpPr>
            <p:nvPr/>
          </p:nvGrpSpPr>
          <p:grpSpPr bwMode="auto">
            <a:xfrm>
              <a:off x="3493" y="1412"/>
              <a:ext cx="907" cy="545"/>
              <a:chOff x="2812" y="1911"/>
              <a:chExt cx="907" cy="545"/>
            </a:xfrm>
          </p:grpSpPr>
          <p:sp>
            <p:nvSpPr>
              <p:cNvPr id="47125" name="Freeform 18"/>
              <p:cNvSpPr>
                <a:spLocks/>
              </p:cNvSpPr>
              <p:nvPr/>
            </p:nvSpPr>
            <p:spPr bwMode="auto">
              <a:xfrm>
                <a:off x="2812" y="1911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FF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126" name="Text Box 19"/>
              <p:cNvSpPr txBox="1">
                <a:spLocks noChangeArrowheads="1"/>
              </p:cNvSpPr>
              <p:nvPr/>
            </p:nvSpPr>
            <p:spPr bwMode="auto">
              <a:xfrm>
                <a:off x="3039" y="221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  <p:sp>
            <p:nvSpPr>
              <p:cNvPr id="47127" name="Text Box 20"/>
              <p:cNvSpPr txBox="1">
                <a:spLocks noChangeArrowheads="1"/>
              </p:cNvSpPr>
              <p:nvPr/>
            </p:nvSpPr>
            <p:spPr bwMode="auto">
              <a:xfrm>
                <a:off x="2812" y="1946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JVM → </a:t>
                </a: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  <p:sp>
          <p:nvSpPr>
            <p:cNvPr id="47124" name="Line 24"/>
            <p:cNvSpPr>
              <a:spLocks noChangeShapeType="1"/>
            </p:cNvSpPr>
            <p:nvPr/>
          </p:nvSpPr>
          <p:spPr bwMode="auto">
            <a:xfrm>
              <a:off x="4468" y="1684"/>
              <a:ext cx="907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prstDash val="dash"/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1835150" y="2241550"/>
            <a:ext cx="2989263" cy="865188"/>
            <a:chOff x="1156" y="1412"/>
            <a:chExt cx="1883" cy="545"/>
          </a:xfrm>
        </p:grpSpPr>
        <p:grpSp>
          <p:nvGrpSpPr>
            <p:cNvPr id="47118" name="Group 5"/>
            <p:cNvGrpSpPr>
              <a:grpSpLocks/>
            </p:cNvGrpSpPr>
            <p:nvPr/>
          </p:nvGrpSpPr>
          <p:grpSpPr bwMode="auto">
            <a:xfrm>
              <a:off x="2132" y="1412"/>
              <a:ext cx="907" cy="545"/>
              <a:chOff x="2200" y="2273"/>
              <a:chExt cx="907" cy="545"/>
            </a:xfrm>
          </p:grpSpPr>
          <p:sp>
            <p:nvSpPr>
              <p:cNvPr id="47120" name="Freeform 6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121" name="Text Box 7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</a:t>
                </a:r>
                <a:endParaRPr lang="en-US" sz="2000"/>
              </a:p>
            </p:txBody>
          </p:sp>
          <p:sp>
            <p:nvSpPr>
              <p:cNvPr id="47122" name="Text Box 8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JVM </a:t>
                </a:r>
                <a:r>
                  <a:rPr lang="en-GB" sz="2000" dirty="0">
                    <a:cs typeface="Arial" charset="0"/>
                  </a:rPr>
                  <a:t>→</a:t>
                </a:r>
                <a:r>
                  <a:rPr lang="en-GB" sz="2000" dirty="0"/>
                  <a:t> </a:t>
                </a: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  <p:sp>
          <p:nvSpPr>
            <p:cNvPr id="47119" name="Line 25"/>
            <p:cNvSpPr>
              <a:spLocks noChangeShapeType="1"/>
            </p:cNvSpPr>
            <p:nvPr/>
          </p:nvSpPr>
          <p:spPr bwMode="auto">
            <a:xfrm>
              <a:off x="1156" y="1729"/>
              <a:ext cx="907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prstDash val="dash"/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1835150" y="2673350"/>
            <a:ext cx="4070350" cy="865188"/>
            <a:chOff x="1156" y="1684"/>
            <a:chExt cx="2564" cy="545"/>
          </a:xfrm>
        </p:grpSpPr>
        <p:grpSp>
          <p:nvGrpSpPr>
            <p:cNvPr id="47113" name="Group 9"/>
            <p:cNvGrpSpPr>
              <a:grpSpLocks/>
            </p:cNvGrpSpPr>
            <p:nvPr/>
          </p:nvGrpSpPr>
          <p:grpSpPr bwMode="auto">
            <a:xfrm>
              <a:off x="2813" y="1684"/>
              <a:ext cx="907" cy="545"/>
              <a:chOff x="2200" y="2273"/>
              <a:chExt cx="907" cy="545"/>
            </a:xfrm>
          </p:grpSpPr>
          <p:sp>
            <p:nvSpPr>
              <p:cNvPr id="47115" name="Freeform 10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116" name="Text Box 11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JVM</a:t>
                </a:r>
                <a:endParaRPr lang="en-US" sz="2000"/>
              </a:p>
            </p:txBody>
          </p:sp>
          <p:sp>
            <p:nvSpPr>
              <p:cNvPr id="47117" name="Text Box 12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JVM </a:t>
                </a:r>
                <a:r>
                  <a:rPr lang="en-GB" sz="2000" dirty="0">
                    <a:cs typeface="Arial" charset="0"/>
                  </a:rPr>
                  <a:t>→</a:t>
                </a:r>
                <a:r>
                  <a:rPr lang="en-GB" sz="2000" dirty="0"/>
                  <a:t> </a:t>
                </a: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  <p:sp>
          <p:nvSpPr>
            <p:cNvPr id="47114" name="Freeform 28"/>
            <p:cNvSpPr>
              <a:spLocks/>
            </p:cNvSpPr>
            <p:nvPr/>
          </p:nvSpPr>
          <p:spPr bwMode="auto">
            <a:xfrm>
              <a:off x="1156" y="1729"/>
              <a:ext cx="1747" cy="340"/>
            </a:xfrm>
            <a:custGeom>
              <a:avLst/>
              <a:gdLst>
                <a:gd name="T0" fmla="*/ 0 w 1747"/>
                <a:gd name="T1" fmla="*/ 0 h 340"/>
                <a:gd name="T2" fmla="*/ 885 w 1747"/>
                <a:gd name="T3" fmla="*/ 340 h 340"/>
                <a:gd name="T4" fmla="*/ 1747 w 1747"/>
                <a:gd name="T5" fmla="*/ 340 h 340"/>
                <a:gd name="T6" fmla="*/ 0 60000 65536"/>
                <a:gd name="T7" fmla="*/ 0 60000 65536"/>
                <a:gd name="T8" fmla="*/ 0 60000 65536"/>
                <a:gd name="T9" fmla="*/ 0 w 1747"/>
                <a:gd name="T10" fmla="*/ 0 h 340"/>
                <a:gd name="T11" fmla="*/ 1747 w 1747"/>
                <a:gd name="T12" fmla="*/ 340 h 3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47" h="340">
                  <a:moveTo>
                    <a:pt x="0" y="0"/>
                  </a:moveTo>
                  <a:lnTo>
                    <a:pt x="885" y="340"/>
                  </a:lnTo>
                  <a:lnTo>
                    <a:pt x="1747" y="340"/>
                  </a:lnTo>
                </a:path>
              </a:pathLst>
            </a:custGeom>
            <a:noFill/>
            <a:ln w="38100" cap="flat" cmpd="sng">
              <a:solidFill>
                <a:schemeClr val="bg2"/>
              </a:solidFill>
              <a:prstDash val="dash"/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Finally, translate the Java </a:t>
            </a:r>
            <a:r>
              <a:rPr lang="en-US" dirty="0" smtClean="0">
                <a:cs typeface="Times New Roman" pitchFamily="18" charset="0"/>
              </a:rPr>
              <a:t>→ JVM compiler into </a:t>
            </a:r>
            <a:r>
              <a:rPr lang="en-US" i="1" dirty="0" smtClean="0">
                <a:cs typeface="Times New Roman" pitchFamily="18" charset="0"/>
              </a:rPr>
              <a:t>M</a:t>
            </a:r>
            <a:r>
              <a:rPr lang="en-US" dirty="0" smtClean="0">
                <a:cs typeface="Times New Roman" pitchFamily="18" charset="0"/>
              </a:rPr>
              <a:t> machine code: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bootstrapping </a:t>
            </a:r>
            <a:r>
              <a:rPr lang="en-GB" i="1" dirty="0" smtClean="0"/>
              <a:t>(4)</a:t>
            </a:r>
            <a:endParaRPr lang="en-GB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384550" y="2708275"/>
            <a:ext cx="1439863" cy="865188"/>
            <a:chOff x="2200" y="2273"/>
            <a:chExt cx="907" cy="545"/>
          </a:xfrm>
        </p:grpSpPr>
        <p:sp>
          <p:nvSpPr>
            <p:cNvPr id="48146" name="Freeform 6"/>
            <p:cNvSpPr>
              <a:spLocks/>
            </p:cNvSpPr>
            <p:nvPr/>
          </p:nvSpPr>
          <p:spPr bwMode="auto">
            <a:xfrm>
              <a:off x="2200" y="2273"/>
              <a:ext cx="907" cy="545"/>
            </a:xfrm>
            <a:custGeom>
              <a:avLst/>
              <a:gdLst>
                <a:gd name="T0" fmla="*/ 0 w 907"/>
                <a:gd name="T1" fmla="*/ 0 h 545"/>
                <a:gd name="T2" fmla="*/ 0 w 907"/>
                <a:gd name="T3" fmla="*/ 273 h 545"/>
                <a:gd name="T4" fmla="*/ 227 w 907"/>
                <a:gd name="T5" fmla="*/ 273 h 545"/>
                <a:gd name="T6" fmla="*/ 227 w 907"/>
                <a:gd name="T7" fmla="*/ 545 h 545"/>
                <a:gd name="T8" fmla="*/ 680 w 907"/>
                <a:gd name="T9" fmla="*/ 545 h 545"/>
                <a:gd name="T10" fmla="*/ 680 w 907"/>
                <a:gd name="T11" fmla="*/ 273 h 545"/>
                <a:gd name="T12" fmla="*/ 907 w 907"/>
                <a:gd name="T13" fmla="*/ 273 h 545"/>
                <a:gd name="T14" fmla="*/ 907 w 907"/>
                <a:gd name="T15" fmla="*/ 0 h 545"/>
                <a:gd name="T16" fmla="*/ 0 w 907"/>
                <a:gd name="T17" fmla="*/ 0 h 5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7"/>
                <a:gd name="T28" fmla="*/ 0 h 545"/>
                <a:gd name="T29" fmla="*/ 907 w 907"/>
                <a:gd name="T30" fmla="*/ 545 h 5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7" h="545">
                  <a:moveTo>
                    <a:pt x="0" y="0"/>
                  </a:moveTo>
                  <a:lnTo>
                    <a:pt x="0" y="273"/>
                  </a:lnTo>
                  <a:lnTo>
                    <a:pt x="227" y="273"/>
                  </a:lnTo>
                  <a:lnTo>
                    <a:pt x="227" y="545"/>
                  </a:lnTo>
                  <a:lnTo>
                    <a:pt x="680" y="545"/>
                  </a:lnTo>
                  <a:lnTo>
                    <a:pt x="680" y="273"/>
                  </a:lnTo>
                  <a:lnTo>
                    <a:pt x="907" y="273"/>
                  </a:lnTo>
                  <a:lnTo>
                    <a:pt x="9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8147" name="Text Box 7"/>
            <p:cNvSpPr txBox="1">
              <a:spLocks noChangeArrowheads="1"/>
            </p:cNvSpPr>
            <p:nvPr/>
          </p:nvSpPr>
          <p:spPr bwMode="auto">
            <a:xfrm>
              <a:off x="2427" y="2580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JVM</a:t>
              </a:r>
              <a:endParaRPr lang="en-US" sz="2000"/>
            </a:p>
          </p:txBody>
        </p:sp>
        <p:sp>
          <p:nvSpPr>
            <p:cNvPr id="48148" name="Text Box 8"/>
            <p:cNvSpPr txBox="1">
              <a:spLocks noChangeArrowheads="1"/>
            </p:cNvSpPr>
            <p:nvPr/>
          </p:nvSpPr>
          <p:spPr bwMode="auto">
            <a:xfrm>
              <a:off x="2200" y="2308"/>
              <a:ext cx="9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Java </a:t>
              </a:r>
              <a:r>
                <a:rPr lang="en-GB" sz="2000">
                  <a:cs typeface="Arial" charset="0"/>
                </a:rPr>
                <a:t>→</a:t>
              </a:r>
              <a:r>
                <a:rPr lang="en-GB" sz="2000"/>
                <a:t> JVM</a:t>
              </a:r>
              <a:endParaRPr lang="en-US" sz="2000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545138" y="2708275"/>
            <a:ext cx="1439862" cy="865188"/>
            <a:chOff x="2812" y="1911"/>
            <a:chExt cx="907" cy="545"/>
          </a:xfrm>
        </p:grpSpPr>
        <p:sp>
          <p:nvSpPr>
            <p:cNvPr id="48143" name="Freeform 18"/>
            <p:cNvSpPr>
              <a:spLocks/>
            </p:cNvSpPr>
            <p:nvPr/>
          </p:nvSpPr>
          <p:spPr bwMode="auto">
            <a:xfrm>
              <a:off x="2812" y="1911"/>
              <a:ext cx="907" cy="545"/>
            </a:xfrm>
            <a:custGeom>
              <a:avLst/>
              <a:gdLst>
                <a:gd name="T0" fmla="*/ 0 w 907"/>
                <a:gd name="T1" fmla="*/ 0 h 545"/>
                <a:gd name="T2" fmla="*/ 0 w 907"/>
                <a:gd name="T3" fmla="*/ 273 h 545"/>
                <a:gd name="T4" fmla="*/ 227 w 907"/>
                <a:gd name="T5" fmla="*/ 273 h 545"/>
                <a:gd name="T6" fmla="*/ 227 w 907"/>
                <a:gd name="T7" fmla="*/ 545 h 545"/>
                <a:gd name="T8" fmla="*/ 680 w 907"/>
                <a:gd name="T9" fmla="*/ 545 h 545"/>
                <a:gd name="T10" fmla="*/ 680 w 907"/>
                <a:gd name="T11" fmla="*/ 273 h 545"/>
                <a:gd name="T12" fmla="*/ 907 w 907"/>
                <a:gd name="T13" fmla="*/ 273 h 545"/>
                <a:gd name="T14" fmla="*/ 907 w 907"/>
                <a:gd name="T15" fmla="*/ 0 h 545"/>
                <a:gd name="T16" fmla="*/ 0 w 907"/>
                <a:gd name="T17" fmla="*/ 0 h 5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7"/>
                <a:gd name="T28" fmla="*/ 0 h 545"/>
                <a:gd name="T29" fmla="*/ 907 w 907"/>
                <a:gd name="T30" fmla="*/ 545 h 5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7" h="545">
                  <a:moveTo>
                    <a:pt x="0" y="0"/>
                  </a:moveTo>
                  <a:lnTo>
                    <a:pt x="0" y="273"/>
                  </a:lnTo>
                  <a:lnTo>
                    <a:pt x="227" y="273"/>
                  </a:lnTo>
                  <a:lnTo>
                    <a:pt x="227" y="545"/>
                  </a:lnTo>
                  <a:lnTo>
                    <a:pt x="680" y="545"/>
                  </a:lnTo>
                  <a:lnTo>
                    <a:pt x="680" y="273"/>
                  </a:lnTo>
                  <a:lnTo>
                    <a:pt x="907" y="273"/>
                  </a:lnTo>
                  <a:lnTo>
                    <a:pt x="9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8144" name="Text Box 19"/>
            <p:cNvSpPr txBox="1">
              <a:spLocks noChangeArrowheads="1"/>
            </p:cNvSpPr>
            <p:nvPr/>
          </p:nvSpPr>
          <p:spPr bwMode="auto">
            <a:xfrm>
              <a:off x="3039" y="2218"/>
              <a:ext cx="4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M</a:t>
              </a:r>
              <a:endParaRPr lang="en-US" sz="2000" i="1" dirty="0"/>
            </a:p>
          </p:txBody>
        </p:sp>
        <p:sp>
          <p:nvSpPr>
            <p:cNvPr id="48145" name="Text Box 20"/>
            <p:cNvSpPr txBox="1">
              <a:spLocks noChangeArrowheads="1"/>
            </p:cNvSpPr>
            <p:nvPr/>
          </p:nvSpPr>
          <p:spPr bwMode="auto">
            <a:xfrm>
              <a:off x="2812" y="1946"/>
              <a:ext cx="9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Java → JVM</a:t>
              </a:r>
              <a:endParaRPr lang="en-US" sz="2000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835150" y="3140075"/>
            <a:ext cx="4070350" cy="1512888"/>
            <a:chOff x="1156" y="1978"/>
            <a:chExt cx="2564" cy="953"/>
          </a:xfrm>
        </p:grpSpPr>
        <p:grpSp>
          <p:nvGrpSpPr>
            <p:cNvPr id="48135" name="Group 9"/>
            <p:cNvGrpSpPr>
              <a:grpSpLocks/>
            </p:cNvGrpSpPr>
            <p:nvPr/>
          </p:nvGrpSpPr>
          <p:grpSpPr bwMode="auto">
            <a:xfrm>
              <a:off x="2813" y="1978"/>
              <a:ext cx="907" cy="545"/>
              <a:chOff x="2200" y="2273"/>
              <a:chExt cx="907" cy="545"/>
            </a:xfrm>
          </p:grpSpPr>
          <p:sp>
            <p:nvSpPr>
              <p:cNvPr id="48140" name="Freeform 10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8141" name="Text Box 11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  <p:sp>
            <p:nvSpPr>
              <p:cNvPr id="48142" name="Text Box 12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JVM </a:t>
                </a:r>
                <a:r>
                  <a:rPr lang="en-GB" sz="2000" dirty="0">
                    <a:cs typeface="Arial" charset="0"/>
                  </a:rPr>
                  <a:t>→</a:t>
                </a:r>
                <a:r>
                  <a:rPr lang="en-GB" sz="2000" dirty="0"/>
                  <a:t> </a:t>
                </a: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  <p:grpSp>
          <p:nvGrpSpPr>
            <p:cNvPr id="48136" name="Group 21"/>
            <p:cNvGrpSpPr>
              <a:grpSpLocks/>
            </p:cNvGrpSpPr>
            <p:nvPr/>
          </p:nvGrpSpPr>
          <p:grpSpPr bwMode="auto">
            <a:xfrm>
              <a:off x="3039" y="2523"/>
              <a:ext cx="454" cy="408"/>
              <a:chOff x="1429" y="2273"/>
              <a:chExt cx="454" cy="408"/>
            </a:xfrm>
          </p:grpSpPr>
          <p:sp>
            <p:nvSpPr>
              <p:cNvPr id="48138" name="Freeform 22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8139" name="Text Box 23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  <p:sp>
          <p:nvSpPr>
            <p:cNvPr id="48137" name="Freeform 26"/>
            <p:cNvSpPr>
              <a:spLocks/>
            </p:cNvSpPr>
            <p:nvPr/>
          </p:nvSpPr>
          <p:spPr bwMode="auto">
            <a:xfrm>
              <a:off x="1156" y="2023"/>
              <a:ext cx="1747" cy="340"/>
            </a:xfrm>
            <a:custGeom>
              <a:avLst/>
              <a:gdLst>
                <a:gd name="T0" fmla="*/ 0 w 1747"/>
                <a:gd name="T1" fmla="*/ 0 h 340"/>
                <a:gd name="T2" fmla="*/ 885 w 1747"/>
                <a:gd name="T3" fmla="*/ 340 h 340"/>
                <a:gd name="T4" fmla="*/ 1747 w 1747"/>
                <a:gd name="T5" fmla="*/ 340 h 340"/>
                <a:gd name="T6" fmla="*/ 0 60000 65536"/>
                <a:gd name="T7" fmla="*/ 0 60000 65536"/>
                <a:gd name="T8" fmla="*/ 0 60000 65536"/>
                <a:gd name="T9" fmla="*/ 0 w 1747"/>
                <a:gd name="T10" fmla="*/ 0 h 340"/>
                <a:gd name="T11" fmla="*/ 1747 w 1747"/>
                <a:gd name="T12" fmla="*/ 340 h 3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47" h="340">
                  <a:moveTo>
                    <a:pt x="0" y="0"/>
                  </a:moveTo>
                  <a:lnTo>
                    <a:pt x="885" y="340"/>
                  </a:lnTo>
                  <a:lnTo>
                    <a:pt x="1747" y="340"/>
                  </a:lnTo>
                </a:path>
              </a:pathLst>
            </a:custGeom>
            <a:noFill/>
            <a:ln w="38100" cap="flat" cmpd="sng">
              <a:solidFill>
                <a:schemeClr val="bg2"/>
              </a:solidFill>
              <a:prstDash val="dash"/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Now we have a 2-stage Java </a:t>
            </a:r>
            <a:r>
              <a:rPr lang="en-US" dirty="0" smtClean="0">
                <a:cs typeface="Times New Roman" pitchFamily="18" charset="0"/>
              </a:rPr>
              <a:t>→ </a:t>
            </a:r>
            <a:r>
              <a:rPr lang="en-US" i="1" dirty="0" smtClean="0">
                <a:cs typeface="Times New Roman" pitchFamily="18" charset="0"/>
              </a:rPr>
              <a:t>M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/>
              <a:t>compiler: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bootstrapping </a:t>
            </a:r>
            <a:r>
              <a:rPr lang="en-GB" i="1" smtClean="0"/>
              <a:t>(5)</a:t>
            </a:r>
            <a:endParaRPr lang="en-GB" smtClean="0"/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4932363" y="2708275"/>
            <a:ext cx="1439862" cy="1476375"/>
            <a:chOff x="3107" y="1706"/>
            <a:chExt cx="907" cy="930"/>
          </a:xfrm>
        </p:grpSpPr>
        <p:grpSp>
          <p:nvGrpSpPr>
            <p:cNvPr id="49184" name="Group 8"/>
            <p:cNvGrpSpPr>
              <a:grpSpLocks/>
            </p:cNvGrpSpPr>
            <p:nvPr/>
          </p:nvGrpSpPr>
          <p:grpSpPr bwMode="auto">
            <a:xfrm>
              <a:off x="3107" y="1706"/>
              <a:ext cx="907" cy="545"/>
              <a:chOff x="2200" y="2273"/>
              <a:chExt cx="907" cy="545"/>
            </a:xfrm>
          </p:grpSpPr>
          <p:sp>
            <p:nvSpPr>
              <p:cNvPr id="49188" name="Freeform 9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189" name="Text Box 10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  <p:sp>
            <p:nvSpPr>
              <p:cNvPr id="49190" name="Text Box 11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dirty="0"/>
                  <a:t>JVM </a:t>
                </a:r>
                <a:r>
                  <a:rPr lang="en-GB" sz="2000" dirty="0">
                    <a:cs typeface="Arial" charset="0"/>
                  </a:rPr>
                  <a:t>→</a:t>
                </a:r>
                <a:r>
                  <a:rPr lang="en-GB" sz="2000" dirty="0"/>
                  <a:t> </a:t>
                </a: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  <p:grpSp>
          <p:nvGrpSpPr>
            <p:cNvPr id="49185" name="Group 16"/>
            <p:cNvGrpSpPr>
              <a:grpSpLocks/>
            </p:cNvGrpSpPr>
            <p:nvPr/>
          </p:nvGrpSpPr>
          <p:grpSpPr bwMode="auto">
            <a:xfrm>
              <a:off x="3334" y="2228"/>
              <a:ext cx="454" cy="408"/>
              <a:chOff x="1429" y="2273"/>
              <a:chExt cx="454" cy="408"/>
            </a:xfrm>
          </p:grpSpPr>
          <p:sp>
            <p:nvSpPr>
              <p:cNvPr id="49186" name="Freeform 17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187" name="Text Box 18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</p:grpSp>
      <p:sp>
        <p:nvSpPr>
          <p:cNvPr id="298005" name="Rectangle 21"/>
          <p:cNvSpPr>
            <a:spLocks noChangeArrowheads="1"/>
          </p:cNvSpPr>
          <p:nvPr/>
        </p:nvSpPr>
        <p:spPr bwMode="auto">
          <a:xfrm>
            <a:off x="1550988" y="4508500"/>
            <a:ext cx="7197725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>
                <a:cs typeface="Times New Roman" pitchFamily="18" charset="0"/>
              </a:rPr>
              <a:t>This Java compiler is improved in two respects:</a:t>
            </a:r>
          </a:p>
          <a:p>
            <a:pPr marL="742950" lvl="1" indent="-285750">
              <a:spcBef>
                <a:spcPct val="50000"/>
              </a:spcBef>
              <a:buClr>
                <a:schemeClr val="bg2"/>
              </a:buClr>
              <a:buFontTx/>
              <a:buChar char="–"/>
            </a:pPr>
            <a:r>
              <a:rPr lang="en-GB" sz="2000">
                <a:cs typeface="Times New Roman" pitchFamily="18" charset="0"/>
              </a:rPr>
              <a:t>it compiles faster (being expressed in native machine code)</a:t>
            </a:r>
            <a:endParaRPr lang="en-US" sz="2000">
              <a:cs typeface="Times New Roman" pitchFamily="18" charset="0"/>
            </a:endParaRPr>
          </a:p>
          <a:p>
            <a:pPr marL="742950" lvl="1" indent="-285750">
              <a:spcBef>
                <a:spcPct val="50000"/>
              </a:spcBef>
              <a:buClr>
                <a:schemeClr val="bg2"/>
              </a:buClr>
              <a:buFontTx/>
              <a:buChar char="–"/>
            </a:pPr>
            <a:r>
              <a:rPr lang="en-GB" sz="2000">
                <a:cs typeface="Times New Roman" pitchFamily="18" charset="0"/>
              </a:rPr>
              <a:t>it generates faster object code (native machine code).</a:t>
            </a:r>
            <a:endParaRPr lang="en-US" sz="2000">
              <a:cs typeface="Times New Roman" pitchFamily="18" charset="0"/>
            </a:endParaRP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2771775" y="2708275"/>
            <a:ext cx="1439863" cy="1512888"/>
            <a:chOff x="1746" y="1706"/>
            <a:chExt cx="907" cy="953"/>
          </a:xfrm>
        </p:grpSpPr>
        <p:grpSp>
          <p:nvGrpSpPr>
            <p:cNvPr id="49177" name="Group 4"/>
            <p:cNvGrpSpPr>
              <a:grpSpLocks/>
            </p:cNvGrpSpPr>
            <p:nvPr/>
          </p:nvGrpSpPr>
          <p:grpSpPr bwMode="auto">
            <a:xfrm>
              <a:off x="1746" y="1706"/>
              <a:ext cx="907" cy="545"/>
              <a:chOff x="2200" y="2273"/>
              <a:chExt cx="907" cy="545"/>
            </a:xfrm>
          </p:grpSpPr>
          <p:sp>
            <p:nvSpPr>
              <p:cNvPr id="49181" name="Freeform 5"/>
              <p:cNvSpPr>
                <a:spLocks/>
              </p:cNvSpPr>
              <p:nvPr/>
            </p:nvSpPr>
            <p:spPr bwMode="auto">
              <a:xfrm>
                <a:off x="2200" y="2273"/>
                <a:ext cx="907" cy="545"/>
              </a:xfrm>
              <a:custGeom>
                <a:avLst/>
                <a:gdLst>
                  <a:gd name="T0" fmla="*/ 0 w 907"/>
                  <a:gd name="T1" fmla="*/ 0 h 545"/>
                  <a:gd name="T2" fmla="*/ 0 w 907"/>
                  <a:gd name="T3" fmla="*/ 273 h 545"/>
                  <a:gd name="T4" fmla="*/ 227 w 907"/>
                  <a:gd name="T5" fmla="*/ 273 h 545"/>
                  <a:gd name="T6" fmla="*/ 227 w 907"/>
                  <a:gd name="T7" fmla="*/ 545 h 545"/>
                  <a:gd name="T8" fmla="*/ 680 w 907"/>
                  <a:gd name="T9" fmla="*/ 545 h 545"/>
                  <a:gd name="T10" fmla="*/ 680 w 907"/>
                  <a:gd name="T11" fmla="*/ 273 h 545"/>
                  <a:gd name="T12" fmla="*/ 907 w 907"/>
                  <a:gd name="T13" fmla="*/ 273 h 545"/>
                  <a:gd name="T14" fmla="*/ 907 w 907"/>
                  <a:gd name="T15" fmla="*/ 0 h 545"/>
                  <a:gd name="T16" fmla="*/ 0 w 907"/>
                  <a:gd name="T17" fmla="*/ 0 h 5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7"/>
                  <a:gd name="T28" fmla="*/ 0 h 545"/>
                  <a:gd name="T29" fmla="*/ 907 w 907"/>
                  <a:gd name="T30" fmla="*/ 545 h 5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7" h="545">
                    <a:moveTo>
                      <a:pt x="0" y="0"/>
                    </a:moveTo>
                    <a:lnTo>
                      <a:pt x="0" y="273"/>
                    </a:lnTo>
                    <a:lnTo>
                      <a:pt x="227" y="273"/>
                    </a:lnTo>
                    <a:lnTo>
                      <a:pt x="227" y="545"/>
                    </a:lnTo>
                    <a:lnTo>
                      <a:pt x="680" y="545"/>
                    </a:lnTo>
                    <a:lnTo>
                      <a:pt x="680" y="273"/>
                    </a:lnTo>
                    <a:lnTo>
                      <a:pt x="907" y="273"/>
                    </a:lnTo>
                    <a:lnTo>
                      <a:pt x="9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182" name="Text Box 6"/>
              <p:cNvSpPr txBox="1">
                <a:spLocks noChangeArrowheads="1"/>
              </p:cNvSpPr>
              <p:nvPr/>
            </p:nvSpPr>
            <p:spPr bwMode="auto">
              <a:xfrm>
                <a:off x="2427" y="2580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  <p:sp>
            <p:nvSpPr>
              <p:cNvPr id="49183" name="Text Box 7"/>
              <p:cNvSpPr txBox="1">
                <a:spLocks noChangeArrowheads="1"/>
              </p:cNvSpPr>
              <p:nvPr/>
            </p:nvSpPr>
            <p:spPr bwMode="auto">
              <a:xfrm>
                <a:off x="2200" y="2308"/>
                <a:ext cx="9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/>
                  <a:t>Java </a:t>
                </a:r>
                <a:r>
                  <a:rPr lang="en-GB" sz="2000">
                    <a:cs typeface="Arial" charset="0"/>
                  </a:rPr>
                  <a:t>→</a:t>
                </a:r>
                <a:r>
                  <a:rPr lang="en-GB" sz="2000"/>
                  <a:t> JVM</a:t>
                </a:r>
                <a:endParaRPr lang="en-US" sz="2000"/>
              </a:p>
            </p:txBody>
          </p:sp>
        </p:grpSp>
        <p:grpSp>
          <p:nvGrpSpPr>
            <p:cNvPr id="49178" name="Group 22"/>
            <p:cNvGrpSpPr>
              <a:grpSpLocks/>
            </p:cNvGrpSpPr>
            <p:nvPr/>
          </p:nvGrpSpPr>
          <p:grpSpPr bwMode="auto">
            <a:xfrm>
              <a:off x="1973" y="2251"/>
              <a:ext cx="454" cy="408"/>
              <a:chOff x="1429" y="2273"/>
              <a:chExt cx="454" cy="408"/>
            </a:xfrm>
          </p:grpSpPr>
          <p:sp>
            <p:nvSpPr>
              <p:cNvPr id="49179" name="Freeform 23"/>
              <p:cNvSpPr>
                <a:spLocks/>
              </p:cNvSpPr>
              <p:nvPr/>
            </p:nvSpPr>
            <p:spPr bwMode="auto">
              <a:xfrm>
                <a:off x="1429" y="2273"/>
                <a:ext cx="454" cy="408"/>
              </a:xfrm>
              <a:custGeom>
                <a:avLst/>
                <a:gdLst>
                  <a:gd name="T0" fmla="*/ 0 w 454"/>
                  <a:gd name="T1" fmla="*/ 0 h 408"/>
                  <a:gd name="T2" fmla="*/ 0 w 454"/>
                  <a:gd name="T3" fmla="*/ 136 h 408"/>
                  <a:gd name="T4" fmla="*/ 227 w 454"/>
                  <a:gd name="T5" fmla="*/ 408 h 408"/>
                  <a:gd name="T6" fmla="*/ 454 w 454"/>
                  <a:gd name="T7" fmla="*/ 136 h 408"/>
                  <a:gd name="T8" fmla="*/ 454 w 454"/>
                  <a:gd name="T9" fmla="*/ 0 h 408"/>
                  <a:gd name="T10" fmla="*/ 0 w 454"/>
                  <a:gd name="T11" fmla="*/ 0 h 4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54"/>
                  <a:gd name="T19" fmla="*/ 0 h 408"/>
                  <a:gd name="T20" fmla="*/ 454 w 454"/>
                  <a:gd name="T21" fmla="*/ 408 h 4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54" h="408">
                    <a:moveTo>
                      <a:pt x="0" y="0"/>
                    </a:moveTo>
                    <a:lnTo>
                      <a:pt x="0" y="136"/>
                    </a:lnTo>
                    <a:lnTo>
                      <a:pt x="227" y="408"/>
                    </a:lnTo>
                    <a:lnTo>
                      <a:pt x="454" y="136"/>
                    </a:lnTo>
                    <a:lnTo>
                      <a:pt x="4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180" name="Text Box 24"/>
              <p:cNvSpPr txBox="1">
                <a:spLocks noChangeArrowheads="1"/>
              </p:cNvSpPr>
              <p:nvPr/>
            </p:nvSpPr>
            <p:spPr bwMode="auto">
              <a:xfrm>
                <a:off x="1429" y="2308"/>
                <a:ext cx="45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000" i="1" dirty="0"/>
                  <a:t>M</a:t>
                </a:r>
                <a:endParaRPr lang="en-US" sz="2000" i="1" dirty="0"/>
              </a:p>
            </p:txBody>
          </p:sp>
        </p:grpSp>
      </p:grpSp>
      <p:grpSp>
        <p:nvGrpSpPr>
          <p:cNvPr id="39" name="Group 38"/>
          <p:cNvGrpSpPr/>
          <p:nvPr/>
        </p:nvGrpSpPr>
        <p:grpSpPr>
          <a:xfrm>
            <a:off x="1868977" y="2262663"/>
            <a:ext cx="1082843" cy="878305"/>
            <a:chOff x="5433373" y="1578587"/>
            <a:chExt cx="1082843" cy="878305"/>
          </a:xfrm>
        </p:grpSpPr>
        <p:sp>
          <p:nvSpPr>
            <p:cNvPr id="40" name="Freeform 39"/>
            <p:cNvSpPr/>
            <p:nvPr/>
          </p:nvSpPr>
          <p:spPr>
            <a:xfrm>
              <a:off x="5433373" y="1578587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xt Box 86"/>
            <p:cNvSpPr txBox="1">
              <a:spLocks noChangeArrowheads="1"/>
            </p:cNvSpPr>
            <p:nvPr/>
          </p:nvSpPr>
          <p:spPr bwMode="auto">
            <a:xfrm>
              <a:off x="5484724" y="1640957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P</a:t>
              </a:r>
              <a:endParaRPr lang="en-US" sz="2000" i="1" dirty="0"/>
            </a:p>
          </p:txBody>
        </p:sp>
        <p:sp>
          <p:nvSpPr>
            <p:cNvPr id="42" name="Text Box 85"/>
            <p:cNvSpPr txBox="1">
              <a:spLocks noChangeArrowheads="1"/>
            </p:cNvSpPr>
            <p:nvPr/>
          </p:nvSpPr>
          <p:spPr bwMode="auto">
            <a:xfrm>
              <a:off x="5627103" y="2109009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Java</a:t>
              </a:r>
              <a:endParaRPr lang="en-US" sz="20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029217" y="2262663"/>
            <a:ext cx="1082843" cy="878305"/>
            <a:chOff x="4716463" y="2945315"/>
            <a:chExt cx="1082843" cy="878305"/>
          </a:xfrm>
        </p:grpSpPr>
        <p:sp>
          <p:nvSpPr>
            <p:cNvPr id="44" name="Freeform 43"/>
            <p:cNvSpPr/>
            <p:nvPr/>
          </p:nvSpPr>
          <p:spPr>
            <a:xfrm>
              <a:off x="4716463" y="2945315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xt Box 86"/>
            <p:cNvSpPr txBox="1">
              <a:spLocks noChangeArrowheads="1"/>
            </p:cNvSpPr>
            <p:nvPr/>
          </p:nvSpPr>
          <p:spPr bwMode="auto">
            <a:xfrm>
              <a:off x="4767814" y="3007685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P</a:t>
              </a:r>
              <a:endParaRPr lang="en-US" sz="2000" i="1" dirty="0"/>
            </a:p>
          </p:txBody>
        </p:sp>
        <p:sp>
          <p:nvSpPr>
            <p:cNvPr id="46" name="Text Box 85"/>
            <p:cNvSpPr txBox="1">
              <a:spLocks noChangeArrowheads="1"/>
            </p:cNvSpPr>
            <p:nvPr/>
          </p:nvSpPr>
          <p:spPr bwMode="auto">
            <a:xfrm>
              <a:off x="4910193" y="3475737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/>
                <a:t>JVM</a:t>
              </a:r>
              <a:endParaRPr lang="en-US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192180" y="2262663"/>
            <a:ext cx="1082843" cy="878305"/>
            <a:chOff x="4716463" y="2945315"/>
            <a:chExt cx="1082843" cy="878305"/>
          </a:xfrm>
        </p:grpSpPr>
        <p:sp>
          <p:nvSpPr>
            <p:cNvPr id="48" name="Freeform 47"/>
            <p:cNvSpPr/>
            <p:nvPr/>
          </p:nvSpPr>
          <p:spPr>
            <a:xfrm>
              <a:off x="4716463" y="2945315"/>
              <a:ext cx="1082843" cy="878305"/>
            </a:xfrm>
            <a:custGeom>
              <a:avLst/>
              <a:gdLst>
                <a:gd name="connsiteX0" fmla="*/ 192506 w 1082843"/>
                <a:gd name="connsiteY0" fmla="*/ 433136 h 878305"/>
                <a:gd name="connsiteX1" fmla="*/ 192506 w 1082843"/>
                <a:gd name="connsiteY1" fmla="*/ 878305 h 878305"/>
                <a:gd name="connsiteX2" fmla="*/ 902369 w 1082843"/>
                <a:gd name="connsiteY2" fmla="*/ 878305 h 878305"/>
                <a:gd name="connsiteX3" fmla="*/ 902369 w 1082843"/>
                <a:gd name="connsiteY3" fmla="*/ 445168 h 878305"/>
                <a:gd name="connsiteX4" fmla="*/ 1082843 w 1082843"/>
                <a:gd name="connsiteY4" fmla="*/ 336884 h 878305"/>
                <a:gd name="connsiteX5" fmla="*/ 1082843 w 1082843"/>
                <a:gd name="connsiteY5" fmla="*/ 120315 h 878305"/>
                <a:gd name="connsiteX6" fmla="*/ 902369 w 1082843"/>
                <a:gd name="connsiteY6" fmla="*/ 0 h 878305"/>
                <a:gd name="connsiteX7" fmla="*/ 192506 w 1082843"/>
                <a:gd name="connsiteY7" fmla="*/ 0 h 878305"/>
                <a:gd name="connsiteX8" fmla="*/ 0 w 1082843"/>
                <a:gd name="connsiteY8" fmla="*/ 120315 h 878305"/>
                <a:gd name="connsiteX9" fmla="*/ 0 w 1082843"/>
                <a:gd name="connsiteY9" fmla="*/ 324852 h 878305"/>
                <a:gd name="connsiteX10" fmla="*/ 192506 w 1082843"/>
                <a:gd name="connsiteY10" fmla="*/ 433136 h 87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2843" h="878305">
                  <a:moveTo>
                    <a:pt x="192506" y="433136"/>
                  </a:moveTo>
                  <a:lnTo>
                    <a:pt x="192506" y="878305"/>
                  </a:lnTo>
                  <a:lnTo>
                    <a:pt x="902369" y="878305"/>
                  </a:lnTo>
                  <a:lnTo>
                    <a:pt x="902369" y="445168"/>
                  </a:lnTo>
                  <a:lnTo>
                    <a:pt x="1082843" y="336884"/>
                  </a:lnTo>
                  <a:lnTo>
                    <a:pt x="1082843" y="120315"/>
                  </a:lnTo>
                  <a:lnTo>
                    <a:pt x="902369" y="0"/>
                  </a:lnTo>
                  <a:lnTo>
                    <a:pt x="192506" y="0"/>
                  </a:lnTo>
                  <a:lnTo>
                    <a:pt x="0" y="120315"/>
                  </a:lnTo>
                  <a:lnTo>
                    <a:pt x="0" y="324852"/>
                  </a:lnTo>
                  <a:lnTo>
                    <a:pt x="192506" y="433136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 Box 86"/>
            <p:cNvSpPr txBox="1">
              <a:spLocks noChangeArrowheads="1"/>
            </p:cNvSpPr>
            <p:nvPr/>
          </p:nvSpPr>
          <p:spPr bwMode="auto">
            <a:xfrm>
              <a:off x="4767814" y="3007685"/>
              <a:ext cx="1006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P</a:t>
              </a:r>
              <a:endParaRPr lang="en-US" sz="2000" i="1" dirty="0"/>
            </a:p>
          </p:txBody>
        </p:sp>
        <p:sp>
          <p:nvSpPr>
            <p:cNvPr id="50" name="Text Box 85"/>
            <p:cNvSpPr txBox="1">
              <a:spLocks noChangeArrowheads="1"/>
            </p:cNvSpPr>
            <p:nvPr/>
          </p:nvSpPr>
          <p:spPr bwMode="auto">
            <a:xfrm>
              <a:off x="4910193" y="3475737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M</a:t>
              </a:r>
              <a:endParaRPr lang="en-US" sz="2000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0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Interpreters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An </a:t>
            </a:r>
            <a:r>
              <a:rPr lang="en-GB" b="1" i="1" smtClean="0"/>
              <a:t>S</a:t>
            </a:r>
            <a:r>
              <a:rPr lang="en-GB" smtClean="0"/>
              <a:t> </a:t>
            </a:r>
            <a:r>
              <a:rPr lang="en-GB" b="1" smtClean="0"/>
              <a:t>interpreter</a:t>
            </a:r>
            <a:r>
              <a:rPr lang="en-GB" smtClean="0"/>
              <a:t> accepts code expressed in language </a:t>
            </a:r>
            <a:r>
              <a:rPr lang="en-GB" i="1" smtClean="0"/>
              <a:t>S</a:t>
            </a:r>
            <a:r>
              <a:rPr lang="en-GB" smtClean="0"/>
              <a:t>, and </a:t>
            </a:r>
            <a:r>
              <a:rPr lang="en-GB" i="1" smtClean="0"/>
              <a:t>immediately</a:t>
            </a:r>
            <a:r>
              <a:rPr lang="en-GB" smtClean="0"/>
              <a:t> executes that code.</a:t>
            </a:r>
          </a:p>
          <a:p>
            <a:pPr eaLnBrk="1" hangingPunct="1"/>
            <a:r>
              <a:rPr lang="en-GB" smtClean="0"/>
              <a:t>An interpreter works by </a:t>
            </a:r>
            <a:r>
              <a:rPr lang="en-GB" i="1" smtClean="0"/>
              <a:t>fetching</a:t>
            </a:r>
            <a:r>
              <a:rPr lang="en-GB" smtClean="0"/>
              <a:t>, </a:t>
            </a:r>
            <a:r>
              <a:rPr lang="en-GB" i="1" smtClean="0"/>
              <a:t>analysing</a:t>
            </a:r>
            <a:r>
              <a:rPr lang="en-GB" smtClean="0"/>
              <a:t>, and </a:t>
            </a:r>
            <a:r>
              <a:rPr lang="en-GB" i="1" smtClean="0"/>
              <a:t>executing</a:t>
            </a:r>
            <a:r>
              <a:rPr lang="en-GB" smtClean="0"/>
              <a:t> one instruction at a time.</a:t>
            </a:r>
          </a:p>
          <a:p>
            <a:pPr lvl="1" eaLnBrk="1" hangingPunct="1"/>
            <a:r>
              <a:rPr lang="en-GB" smtClean="0"/>
              <a:t>If an instruction is fetched repeatedly, it will be analysed repeatedly. This is time-consuming unless instructions have very simple formats.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Interpreters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Interpreting a program is slower than executing native machine code:</a:t>
            </a:r>
          </a:p>
          <a:p>
            <a:pPr lvl="1" eaLnBrk="1" hangingPunct="1"/>
            <a:r>
              <a:rPr lang="en-GB" smtClean="0"/>
              <a:t>Interpreting a high-level language is ~ 100 times slower.</a:t>
            </a:r>
          </a:p>
          <a:p>
            <a:pPr lvl="1" eaLnBrk="1" hangingPunct="1"/>
            <a:r>
              <a:rPr lang="en-GB" smtClean="0"/>
              <a:t>Interpreting an intermediate-level language (such as JVM code) is ~ 10 times slower.</a:t>
            </a:r>
          </a:p>
          <a:p>
            <a:pPr eaLnBrk="1" hangingPunct="1"/>
            <a:r>
              <a:rPr lang="en-GB" smtClean="0"/>
              <a:t>On the other hand, interpreting a program cuts out compile-time.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Interpreters </a:t>
            </a:r>
            <a:r>
              <a:rPr lang="en-GB" i="1" smtClean="0"/>
              <a:t>(3)</a:t>
            </a:r>
            <a:endParaRPr lang="en-GB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Interpretation is sensible when (e.g.):</a:t>
            </a:r>
          </a:p>
          <a:p>
            <a:pPr lvl="1" eaLnBrk="1" hangingPunct="1"/>
            <a:r>
              <a:rPr lang="en-GB" smtClean="0"/>
              <a:t>a user is entering instructions interactively, and wishes to see the results of each instruction before entering the next one</a:t>
            </a:r>
          </a:p>
          <a:p>
            <a:pPr lvl="1" eaLnBrk="1" hangingPunct="1"/>
            <a:r>
              <a:rPr lang="en-GB" smtClean="0"/>
              <a:t>the program is to be used once then discarded (so execution speed is unimportant)</a:t>
            </a:r>
          </a:p>
          <a:p>
            <a:pPr lvl="1" eaLnBrk="1" hangingPunct="1"/>
            <a:r>
              <a:rPr lang="en-GB" smtClean="0"/>
              <a:t>each instruction will be executed only once or a few times</a:t>
            </a:r>
          </a:p>
          <a:p>
            <a:pPr lvl="1" eaLnBrk="1" hangingPunct="1"/>
            <a:r>
              <a:rPr lang="en-GB" smtClean="0"/>
              <a:t>the instructions have very simple formats</a:t>
            </a:r>
          </a:p>
          <a:p>
            <a:pPr lvl="1" eaLnBrk="1" hangingPunct="1"/>
            <a:r>
              <a:rPr lang="en-GB" smtClean="0"/>
              <a:t>the program code is required to be highly portable.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 of interpreters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Basic interpreter:</a:t>
            </a:r>
          </a:p>
          <a:p>
            <a:pPr lvl="1" eaLnBrk="1" hangingPunct="1"/>
            <a:r>
              <a:rPr lang="en-GB" smtClean="0"/>
              <a:t>A Basic program is a sequence of simple commands linked by unconditional and conditional jumps.</a:t>
            </a:r>
          </a:p>
          <a:p>
            <a:pPr lvl="1" eaLnBrk="1" hangingPunct="1"/>
            <a:r>
              <a:rPr lang="en-GB" smtClean="0"/>
              <a:t>The Basic interpreter fetches, parses, and executes one simple command at a time.</a:t>
            </a:r>
            <a:endParaRPr lang="en-US" smtClean="0"/>
          </a:p>
          <a:p>
            <a:pPr eaLnBrk="1" hangingPunct="1"/>
            <a:r>
              <a:rPr lang="en-GB" smtClean="0"/>
              <a:t>JVM interpreter:</a:t>
            </a:r>
          </a:p>
          <a:p>
            <a:pPr lvl="1" eaLnBrk="1" hangingPunct="1"/>
            <a:r>
              <a:rPr lang="en-GB" smtClean="0"/>
              <a:t>A JVM program consists of “bytecodes”.</a:t>
            </a:r>
          </a:p>
          <a:p>
            <a:pPr lvl="1" eaLnBrk="1" hangingPunct="1"/>
            <a:r>
              <a:rPr lang="en-GB" smtClean="0"/>
              <a:t>The interpreter fetches, decodes, and executes one bytecode at a time.</a:t>
            </a:r>
          </a:p>
          <a:p>
            <a:pPr lvl="1" eaLnBrk="1" hangingPunct="1"/>
            <a:r>
              <a:rPr lang="en-GB" i="1" smtClean="0"/>
              <a:t>Note:</a:t>
            </a:r>
            <a:r>
              <a:rPr lang="en-GB" smtClean="0"/>
              <a:t> The JVM interpreter </a:t>
            </a:r>
            <a:r>
              <a:rPr lang="en-GB" smtClean="0">
                <a:cs typeface="Times New Roman" pitchFamily="18" charset="0"/>
              </a:rPr>
              <a:t>is</a:t>
            </a:r>
            <a:r>
              <a:rPr lang="en-GB" smtClean="0"/>
              <a:t> available stand-alone (</a:t>
            </a:r>
            <a:r>
              <a:rPr lang="en-GB" smtClean="0">
                <a:latin typeface="Courier New" pitchFamily="49" charset="0"/>
              </a:rPr>
              <a:t>java</a:t>
            </a:r>
            <a:r>
              <a:rPr lang="en-GB" smtClean="0"/>
              <a:t>) or as a component of a web browser.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 of interpreters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Unix command language interpreter (</a:t>
            </a:r>
            <a:r>
              <a:rPr lang="en-GB" i="1" dirty="0" smtClean="0"/>
              <a:t>shell</a:t>
            </a:r>
            <a:r>
              <a:rPr lang="en-GB" dirty="0" smtClean="0"/>
              <a:t>):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The user enters one command at a time.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The shell reads the command, parses it to determine the command name and argument(s), and executes it</a:t>
            </a:r>
            <a:r>
              <a:rPr lang="en-GB" dirty="0" smtClean="0"/>
              <a:t>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4845</TotalTime>
  <Words>2386</Words>
  <Application>Microsoft Office PowerPoint</Application>
  <PresentationFormat>On-screen Show (4:3)</PresentationFormat>
  <Paragraphs>490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University of Glasgow template - Sept 2007</vt:lpstr>
      <vt:lpstr>3  Compilers and interpreters</vt:lpstr>
      <vt:lpstr>Translators (1)</vt:lpstr>
      <vt:lpstr>Translators (2)</vt:lpstr>
      <vt:lpstr>Translators (3)</vt:lpstr>
      <vt:lpstr>Interpreters (1)</vt:lpstr>
      <vt:lpstr>Interpreters (2)</vt:lpstr>
      <vt:lpstr>Interpreters (3)</vt:lpstr>
      <vt:lpstr>Example of interpreters (1)</vt:lpstr>
      <vt:lpstr>Example of interpreters (2)</vt:lpstr>
      <vt:lpstr>Compilers vs interpreters</vt:lpstr>
      <vt:lpstr>Tombstone diagrams</vt:lpstr>
      <vt:lpstr>Examples: tombstones (1)</vt:lpstr>
      <vt:lpstr>Examples: tombstones (2)</vt:lpstr>
      <vt:lpstr>Tombstone diagrams: running programs</vt:lpstr>
      <vt:lpstr>Examples: running ordinary programs</vt:lpstr>
      <vt:lpstr>Tombstone diagrams: translation</vt:lpstr>
      <vt:lpstr>Example: compiling a program</vt:lpstr>
      <vt:lpstr>Example: compiling a program in stages</vt:lpstr>
      <vt:lpstr>Example: cross-compiling a program</vt:lpstr>
      <vt:lpstr>Example: compiling a compiler</vt:lpstr>
      <vt:lpstr>Examples: what can and can’t be done</vt:lpstr>
      <vt:lpstr>Tombstone diagrams: interpretation</vt:lpstr>
      <vt:lpstr>Examples: interpreting ordinary programs</vt:lpstr>
      <vt:lpstr>Real machines vs virtual machines</vt:lpstr>
      <vt:lpstr>Example: hardware emulation (1)</vt:lpstr>
      <vt:lpstr>Example: hardware emulation (2)</vt:lpstr>
      <vt:lpstr>Example: hardware emulation (3)</vt:lpstr>
      <vt:lpstr>Interpretive compilers (1)</vt:lpstr>
      <vt:lpstr>Interpretive compilers (2)</vt:lpstr>
      <vt:lpstr>Example: JDK (1)</vt:lpstr>
      <vt:lpstr>Example: JDK (2)</vt:lpstr>
      <vt:lpstr>Example: JDK (3)</vt:lpstr>
      <vt:lpstr>Example: JDK (4)</vt:lpstr>
      <vt:lpstr>Just-in-time compilers</vt:lpstr>
      <vt:lpstr>Example: a Java JIT compiler</vt:lpstr>
      <vt:lpstr>Selective JIT compilers</vt:lpstr>
      <vt:lpstr>Portable compilers</vt:lpstr>
      <vt:lpstr>Example: portable compiler kit (1)</vt:lpstr>
      <vt:lpstr>Example: portable compiler kit (2)</vt:lpstr>
      <vt:lpstr>Example: portable compiler kit (3)</vt:lpstr>
      <vt:lpstr>Bootstrapping</vt:lpstr>
      <vt:lpstr>Example: bootstrapping (1)</vt:lpstr>
      <vt:lpstr>Example: bootstrapping (2)</vt:lpstr>
      <vt:lpstr>Example: bootstrapping (3)</vt:lpstr>
      <vt:lpstr>Example: bootstrapping (4)</vt:lpstr>
      <vt:lpstr>Example: bootstrapping (5)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304</cp:revision>
  <dcterms:created xsi:type="dcterms:W3CDTF">2007-09-18T17:05:57Z</dcterms:created>
  <dcterms:modified xsi:type="dcterms:W3CDTF">2013-06-11T12:49:05Z</dcterms:modified>
</cp:coreProperties>
</file>