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26" r:id="rId2"/>
    <p:sldId id="328" r:id="rId3"/>
    <p:sldId id="329" r:id="rId4"/>
    <p:sldId id="330" r:id="rId5"/>
    <p:sldId id="349" r:id="rId6"/>
    <p:sldId id="331" r:id="rId7"/>
    <p:sldId id="345" r:id="rId8"/>
    <p:sldId id="346" r:id="rId9"/>
    <p:sldId id="332" r:id="rId10"/>
    <p:sldId id="333" r:id="rId11"/>
    <p:sldId id="334" r:id="rId12"/>
    <p:sldId id="335" r:id="rId13"/>
    <p:sldId id="348" r:id="rId14"/>
    <p:sldId id="338" r:id="rId15"/>
    <p:sldId id="344" r:id="rId16"/>
    <p:sldId id="340" r:id="rId17"/>
    <p:sldId id="341" r:id="rId18"/>
    <p:sldId id="342" r:id="rId19"/>
    <p:sldId id="343" r:id="rId20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66"/>
    <a:srgbClr val="FFFF99"/>
    <a:srgbClr val="FFFF00"/>
    <a:srgbClr val="FF0000"/>
    <a:srgbClr val="006600"/>
    <a:srgbClr val="66FF33"/>
    <a:srgbClr val="008000"/>
    <a:srgbClr val="33CC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1" autoAdjust="0"/>
    <p:restoredTop sz="95784" autoAdjust="0"/>
  </p:normalViewPr>
  <p:slideViewPr>
    <p:cSldViewPr>
      <p:cViewPr varScale="1">
        <p:scale>
          <a:sx n="93" d="100"/>
          <a:sy n="93" d="100"/>
        </p:scale>
        <p:origin x="-9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8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74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2F436F-88CF-4E50-BBED-EF1891EF8D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4-</a:t>
            </a:r>
            <a:fld id="{BA716286-7F7C-40FB-B7FB-AE03DA1A25B6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4  Interpretation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Overview</a:t>
            </a:r>
          </a:p>
          <a:p>
            <a:pPr eaLnBrk="1" hangingPunct="1"/>
            <a:r>
              <a:rPr lang="en-GB" smtClean="0"/>
              <a:t>Virtual machine interpretation</a:t>
            </a:r>
          </a:p>
          <a:p>
            <a:pPr eaLnBrk="1" hangingPunct="1"/>
            <a:r>
              <a:rPr lang="en-GB" smtClean="0"/>
              <a:t>Case study: SVM</a:t>
            </a:r>
          </a:p>
          <a:p>
            <a:pPr eaLnBrk="1" hangingPunct="1"/>
            <a:r>
              <a:rPr lang="en-GB" smtClean="0"/>
              <a:t>Case study: SVM interpreter in Java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SVM </a:t>
            </a:r>
            <a:r>
              <a:rPr lang="en-GB" i="1" dirty="0" smtClean="0"/>
              <a:t>(7)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665288"/>
            <a:ext cx="7237412" cy="4656137"/>
          </a:xfrm>
          <a:noFill/>
        </p:spPr>
        <p:txBody>
          <a:bodyPr/>
          <a:lstStyle/>
          <a:p>
            <a:pPr eaLnBrk="1" hangingPunct="1">
              <a:tabLst>
                <a:tab pos="1079500" algn="l"/>
                <a:tab pos="1612900" algn="l"/>
              </a:tabLst>
            </a:pPr>
            <a:r>
              <a:rPr lang="en-GB" smtClean="0"/>
              <a:t>SVM instruction set </a:t>
            </a:r>
            <a:r>
              <a:rPr lang="en-GB" i="1" smtClean="0"/>
              <a:t>(continued)</a:t>
            </a:r>
            <a:r>
              <a:rPr lang="en-GB" smtClean="0"/>
              <a:t>:</a:t>
            </a:r>
          </a:p>
          <a:p>
            <a:pPr eaLnBrk="1" hangingPunct="1">
              <a:tabLst>
                <a:tab pos="1079500" algn="l"/>
                <a:tab pos="1612900" algn="l"/>
              </a:tabLst>
            </a:pPr>
            <a:endParaRPr lang="en-GB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34426"/>
              </p:ext>
            </p:extLst>
          </p:nvPr>
        </p:nvGraphicFramePr>
        <p:xfrm>
          <a:off x="1943100" y="2274888"/>
          <a:ext cx="6696743" cy="381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4684"/>
                <a:gridCol w="1512168"/>
                <a:gridCol w="449989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Op-code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Mnemonic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Behaviour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LOADG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word at address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push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STOREG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word at address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LOADC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push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HALT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halted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JUMP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JUMPF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if w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=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then pc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JUMPT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if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≠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then pc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←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SVM </a:t>
            </a:r>
            <a:r>
              <a:rPr lang="en-GB" i="1" dirty="0" smtClean="0"/>
              <a:t>(8)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079500" algn="l"/>
                <a:tab pos="1612900" algn="l"/>
              </a:tabLst>
            </a:pPr>
            <a:r>
              <a:rPr lang="en-GB" dirty="0" smtClean="0"/>
              <a:t>The top of the stack is used for evaluating expressions.</a:t>
            </a:r>
          </a:p>
          <a:p>
            <a:pPr eaLnBrk="1" hangingPunct="1">
              <a:tabLst>
                <a:tab pos="1079500" algn="l"/>
                <a:tab pos="1612900" algn="l"/>
              </a:tabLst>
            </a:pPr>
            <a:r>
              <a:rPr lang="en-GB" dirty="0" smtClean="0"/>
              <a:t>E.g., evaluating </a:t>
            </a:r>
            <a:r>
              <a:rPr lang="en-GB" dirty="0" smtClean="0">
                <a:solidFill>
                  <a:srgbClr val="9900CC"/>
                </a:solidFill>
                <a:latin typeface="Courier New" pitchFamily="49" charset="0"/>
              </a:rPr>
              <a:t>(7+3)*(5-2)</a:t>
            </a:r>
            <a:r>
              <a:rPr lang="en-GB" dirty="0" smtClean="0"/>
              <a:t>:</a:t>
            </a:r>
          </a:p>
        </p:txBody>
      </p:sp>
      <p:grpSp>
        <p:nvGrpSpPr>
          <p:cNvPr id="106" name="Group 105"/>
          <p:cNvGrpSpPr/>
          <p:nvPr/>
        </p:nvGrpSpPr>
        <p:grpSpPr>
          <a:xfrm>
            <a:off x="1547813" y="3752850"/>
            <a:ext cx="973137" cy="2545830"/>
            <a:chOff x="1547813" y="3752850"/>
            <a:chExt cx="973137" cy="2545830"/>
          </a:xfrm>
        </p:grpSpPr>
        <p:sp>
          <p:nvSpPr>
            <p:cNvPr id="12298" name="Rectangle 67"/>
            <p:cNvSpPr>
              <a:spLocks noChangeArrowheads="1"/>
            </p:cNvSpPr>
            <p:nvPr/>
          </p:nvSpPr>
          <p:spPr bwMode="auto">
            <a:xfrm>
              <a:off x="1800225" y="3752850"/>
              <a:ext cx="719138" cy="2519363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299" name="Line 68"/>
            <p:cNvSpPr>
              <a:spLocks noChangeShapeType="1"/>
            </p:cNvSpPr>
            <p:nvPr/>
          </p:nvSpPr>
          <p:spPr bwMode="auto">
            <a:xfrm>
              <a:off x="1800225" y="555307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0" name="Line 69"/>
            <p:cNvSpPr>
              <a:spLocks noChangeShapeType="1"/>
            </p:cNvSpPr>
            <p:nvPr/>
          </p:nvSpPr>
          <p:spPr bwMode="auto">
            <a:xfrm>
              <a:off x="1800225" y="5192713"/>
              <a:ext cx="7207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1" name="Line 70"/>
            <p:cNvSpPr>
              <a:spLocks noChangeShapeType="1"/>
            </p:cNvSpPr>
            <p:nvPr/>
          </p:nvSpPr>
          <p:spPr bwMode="auto">
            <a:xfrm>
              <a:off x="1800225" y="483235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2" name="Line 71"/>
            <p:cNvSpPr>
              <a:spLocks noChangeShapeType="1"/>
            </p:cNvSpPr>
            <p:nvPr/>
          </p:nvSpPr>
          <p:spPr bwMode="auto">
            <a:xfrm>
              <a:off x="1800225" y="447198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3" name="Line 72"/>
            <p:cNvSpPr>
              <a:spLocks noChangeShapeType="1"/>
            </p:cNvSpPr>
            <p:nvPr/>
          </p:nvSpPr>
          <p:spPr bwMode="auto">
            <a:xfrm>
              <a:off x="1800225" y="411162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40" name="Text Box 73"/>
            <p:cNvSpPr txBox="1">
              <a:spLocks noChangeArrowheads="1"/>
            </p:cNvSpPr>
            <p:nvPr/>
          </p:nvSpPr>
          <p:spPr bwMode="auto">
            <a:xfrm>
              <a:off x="1800225" y="5200650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 dirty="0"/>
                <a:t>7</a:t>
              </a:r>
              <a:endParaRPr lang="en-US" sz="2000" dirty="0"/>
            </a:p>
          </p:txBody>
        </p:sp>
        <p:sp>
          <p:nvSpPr>
            <p:cNvPr id="12361" name="Line 68"/>
            <p:cNvSpPr>
              <a:spLocks noChangeShapeType="1"/>
            </p:cNvSpPr>
            <p:nvPr/>
          </p:nvSpPr>
          <p:spPr bwMode="auto">
            <a:xfrm>
              <a:off x="1798638" y="591185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70" name="Text Box 73"/>
            <p:cNvSpPr txBox="1">
              <a:spLocks noChangeArrowheads="1"/>
            </p:cNvSpPr>
            <p:nvPr/>
          </p:nvSpPr>
          <p:spPr bwMode="auto">
            <a:xfrm>
              <a:off x="1800225" y="5553075"/>
              <a:ext cx="719138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sp>
          <p:nvSpPr>
            <p:cNvPr id="12371" name="Text Box 73"/>
            <p:cNvSpPr txBox="1">
              <a:spLocks noChangeArrowheads="1"/>
            </p:cNvSpPr>
            <p:nvPr/>
          </p:nvSpPr>
          <p:spPr bwMode="auto">
            <a:xfrm>
              <a:off x="1800225" y="5918200"/>
              <a:ext cx="719138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 dirty="0"/>
                <a:t>data</a:t>
              </a:r>
              <a:endParaRPr lang="en-US" sz="2000" dirty="0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1547813" y="5013325"/>
              <a:ext cx="215900" cy="0"/>
            </a:xfrm>
            <a:prstGeom prst="line">
              <a:avLst/>
            </a:prstGeom>
            <a:ln w="19050"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287201" y="3754438"/>
            <a:ext cx="1154249" cy="2556942"/>
            <a:chOff x="287201" y="3754438"/>
            <a:chExt cx="1154249" cy="2556942"/>
          </a:xfrm>
        </p:grpSpPr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720725" y="3754438"/>
              <a:ext cx="719138" cy="251936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>
              <a:off x="720725" y="5554663"/>
              <a:ext cx="7207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720725" y="519430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720725" y="483393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>
              <a:off x="720725" y="447357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>
              <a:off x="720725" y="411321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60" name="Line 5"/>
            <p:cNvSpPr>
              <a:spLocks noChangeShapeType="1"/>
            </p:cNvSpPr>
            <p:nvPr/>
          </p:nvSpPr>
          <p:spPr bwMode="auto">
            <a:xfrm>
              <a:off x="719138" y="591343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68" name="Text Box 73"/>
            <p:cNvSpPr txBox="1">
              <a:spLocks noChangeArrowheads="1"/>
            </p:cNvSpPr>
            <p:nvPr/>
          </p:nvSpPr>
          <p:spPr bwMode="auto">
            <a:xfrm>
              <a:off x="719138" y="5565775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 dirty="0"/>
                <a:t>data</a:t>
              </a:r>
              <a:endParaRPr lang="en-US" sz="2000" dirty="0"/>
            </a:p>
          </p:txBody>
        </p:sp>
        <p:sp>
          <p:nvSpPr>
            <p:cNvPr id="12369" name="Text Box 73"/>
            <p:cNvSpPr txBox="1">
              <a:spLocks noChangeArrowheads="1"/>
            </p:cNvSpPr>
            <p:nvPr/>
          </p:nvSpPr>
          <p:spPr bwMode="auto">
            <a:xfrm>
              <a:off x="719138" y="5930900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468313" y="5373688"/>
              <a:ext cx="215900" cy="0"/>
            </a:xfrm>
            <a:prstGeom prst="line">
              <a:avLst/>
            </a:prstGeom>
            <a:ln w="19050"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86" name="TextBox 108"/>
            <p:cNvSpPr txBox="1">
              <a:spLocks noChangeArrowheads="1"/>
            </p:cNvSpPr>
            <p:nvPr/>
          </p:nvSpPr>
          <p:spPr bwMode="auto">
            <a:xfrm>
              <a:off x="287201" y="5049838"/>
              <a:ext cx="360363" cy="358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 b="1" dirty="0"/>
                <a:t>sp</a:t>
              </a:r>
              <a:endParaRPr lang="en-GB" b="1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627313" y="3751263"/>
            <a:ext cx="973137" cy="2534717"/>
            <a:chOff x="2627313" y="3751263"/>
            <a:chExt cx="973137" cy="2534717"/>
          </a:xfrm>
        </p:grpSpPr>
        <p:sp>
          <p:nvSpPr>
            <p:cNvPr id="12304" name="Rectangle 77"/>
            <p:cNvSpPr>
              <a:spLocks noChangeArrowheads="1"/>
            </p:cNvSpPr>
            <p:nvPr/>
          </p:nvSpPr>
          <p:spPr bwMode="auto">
            <a:xfrm>
              <a:off x="2879725" y="3751263"/>
              <a:ext cx="719138" cy="251936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305" name="Line 78"/>
            <p:cNvSpPr>
              <a:spLocks noChangeShapeType="1"/>
            </p:cNvSpPr>
            <p:nvPr/>
          </p:nvSpPr>
          <p:spPr bwMode="auto">
            <a:xfrm>
              <a:off x="2879725" y="555148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6" name="Line 79"/>
            <p:cNvSpPr>
              <a:spLocks noChangeShapeType="1"/>
            </p:cNvSpPr>
            <p:nvPr/>
          </p:nvSpPr>
          <p:spPr bwMode="auto">
            <a:xfrm>
              <a:off x="2879725" y="519112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7" name="Line 80"/>
            <p:cNvSpPr>
              <a:spLocks noChangeShapeType="1"/>
            </p:cNvSpPr>
            <p:nvPr/>
          </p:nvSpPr>
          <p:spPr bwMode="auto">
            <a:xfrm>
              <a:off x="2879725" y="4830763"/>
              <a:ext cx="7207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8" name="Line 81"/>
            <p:cNvSpPr>
              <a:spLocks noChangeShapeType="1"/>
            </p:cNvSpPr>
            <p:nvPr/>
          </p:nvSpPr>
          <p:spPr bwMode="auto">
            <a:xfrm>
              <a:off x="2879725" y="447040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9" name="Line 82"/>
            <p:cNvSpPr>
              <a:spLocks noChangeShapeType="1"/>
            </p:cNvSpPr>
            <p:nvPr/>
          </p:nvSpPr>
          <p:spPr bwMode="auto">
            <a:xfrm>
              <a:off x="2879725" y="411003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41" name="Text Box 83"/>
            <p:cNvSpPr txBox="1">
              <a:spLocks noChangeArrowheads="1"/>
            </p:cNvSpPr>
            <p:nvPr/>
          </p:nvSpPr>
          <p:spPr bwMode="auto">
            <a:xfrm>
              <a:off x="2879725" y="5199063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7</a:t>
              </a:r>
              <a:endParaRPr lang="en-US" sz="2000"/>
            </a:p>
          </p:txBody>
        </p:sp>
        <p:sp>
          <p:nvSpPr>
            <p:cNvPr id="12342" name="Text Box 84"/>
            <p:cNvSpPr txBox="1">
              <a:spLocks noChangeArrowheads="1"/>
            </p:cNvSpPr>
            <p:nvPr/>
          </p:nvSpPr>
          <p:spPr bwMode="auto">
            <a:xfrm>
              <a:off x="2879725" y="4838700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3</a:t>
              </a:r>
              <a:endParaRPr lang="en-US" sz="2000"/>
            </a:p>
          </p:txBody>
        </p:sp>
        <p:sp>
          <p:nvSpPr>
            <p:cNvPr id="12362" name="Line 78"/>
            <p:cNvSpPr>
              <a:spLocks noChangeShapeType="1"/>
            </p:cNvSpPr>
            <p:nvPr/>
          </p:nvSpPr>
          <p:spPr bwMode="auto">
            <a:xfrm>
              <a:off x="2878138" y="591026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72" name="Text Box 73"/>
            <p:cNvSpPr txBox="1">
              <a:spLocks noChangeArrowheads="1"/>
            </p:cNvSpPr>
            <p:nvPr/>
          </p:nvSpPr>
          <p:spPr bwMode="auto">
            <a:xfrm>
              <a:off x="2879725" y="5540375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 dirty="0"/>
                <a:t>data</a:t>
              </a:r>
              <a:endParaRPr lang="en-US" sz="2000" dirty="0"/>
            </a:p>
          </p:txBody>
        </p:sp>
        <p:sp>
          <p:nvSpPr>
            <p:cNvPr id="12373" name="Text Box 73"/>
            <p:cNvSpPr txBox="1">
              <a:spLocks noChangeArrowheads="1"/>
            </p:cNvSpPr>
            <p:nvPr/>
          </p:nvSpPr>
          <p:spPr bwMode="auto">
            <a:xfrm>
              <a:off x="2879725" y="5905500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2627313" y="4652963"/>
              <a:ext cx="215900" cy="0"/>
            </a:xfrm>
            <a:prstGeom prst="line">
              <a:avLst/>
            </a:prstGeom>
            <a:ln w="19050"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3708400" y="3749675"/>
            <a:ext cx="971550" cy="2544243"/>
            <a:chOff x="3708400" y="3749675"/>
            <a:chExt cx="971550" cy="2544243"/>
          </a:xfrm>
        </p:grpSpPr>
        <p:sp>
          <p:nvSpPr>
            <p:cNvPr id="12310" name="Rectangle 87"/>
            <p:cNvSpPr>
              <a:spLocks noChangeArrowheads="1"/>
            </p:cNvSpPr>
            <p:nvPr/>
          </p:nvSpPr>
          <p:spPr bwMode="auto">
            <a:xfrm>
              <a:off x="3959225" y="3749675"/>
              <a:ext cx="719138" cy="2519363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311" name="Line 88"/>
            <p:cNvSpPr>
              <a:spLocks noChangeShapeType="1"/>
            </p:cNvSpPr>
            <p:nvPr/>
          </p:nvSpPr>
          <p:spPr bwMode="auto">
            <a:xfrm>
              <a:off x="3959225" y="554990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2" name="Line 89"/>
            <p:cNvSpPr>
              <a:spLocks noChangeShapeType="1"/>
            </p:cNvSpPr>
            <p:nvPr/>
          </p:nvSpPr>
          <p:spPr bwMode="auto">
            <a:xfrm>
              <a:off x="3959225" y="5189538"/>
              <a:ext cx="7207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3" name="Line 90"/>
            <p:cNvSpPr>
              <a:spLocks noChangeShapeType="1"/>
            </p:cNvSpPr>
            <p:nvPr/>
          </p:nvSpPr>
          <p:spPr bwMode="auto">
            <a:xfrm>
              <a:off x="3959225" y="482917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4" name="Line 91"/>
            <p:cNvSpPr>
              <a:spLocks noChangeShapeType="1"/>
            </p:cNvSpPr>
            <p:nvPr/>
          </p:nvSpPr>
          <p:spPr bwMode="auto">
            <a:xfrm>
              <a:off x="3959225" y="446881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5" name="Line 92"/>
            <p:cNvSpPr>
              <a:spLocks noChangeShapeType="1"/>
            </p:cNvSpPr>
            <p:nvPr/>
          </p:nvSpPr>
          <p:spPr bwMode="auto">
            <a:xfrm>
              <a:off x="3959225" y="410845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43" name="Text Box 93"/>
            <p:cNvSpPr txBox="1">
              <a:spLocks noChangeArrowheads="1"/>
            </p:cNvSpPr>
            <p:nvPr/>
          </p:nvSpPr>
          <p:spPr bwMode="auto">
            <a:xfrm>
              <a:off x="3959225" y="5197475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 dirty="0"/>
                <a:t>10</a:t>
              </a:r>
              <a:endParaRPr lang="en-US" sz="2000" dirty="0"/>
            </a:p>
          </p:txBody>
        </p:sp>
        <p:sp>
          <p:nvSpPr>
            <p:cNvPr id="12363" name="Line 88"/>
            <p:cNvSpPr>
              <a:spLocks noChangeShapeType="1"/>
            </p:cNvSpPr>
            <p:nvPr/>
          </p:nvSpPr>
          <p:spPr bwMode="auto">
            <a:xfrm>
              <a:off x="3957638" y="590867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74" name="Text Box 73"/>
            <p:cNvSpPr txBox="1">
              <a:spLocks noChangeArrowheads="1"/>
            </p:cNvSpPr>
            <p:nvPr/>
          </p:nvSpPr>
          <p:spPr bwMode="auto">
            <a:xfrm>
              <a:off x="3959225" y="5548313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sp>
          <p:nvSpPr>
            <p:cNvPr id="12375" name="Text Box 73"/>
            <p:cNvSpPr txBox="1">
              <a:spLocks noChangeArrowheads="1"/>
            </p:cNvSpPr>
            <p:nvPr/>
          </p:nvSpPr>
          <p:spPr bwMode="auto">
            <a:xfrm>
              <a:off x="3959225" y="5913438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3708400" y="5013325"/>
              <a:ext cx="215900" cy="0"/>
            </a:xfrm>
            <a:prstGeom prst="line">
              <a:avLst/>
            </a:prstGeom>
            <a:ln w="19050"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4787900" y="3748088"/>
            <a:ext cx="971550" cy="2545830"/>
            <a:chOff x="4787900" y="3748088"/>
            <a:chExt cx="971550" cy="2545830"/>
          </a:xfrm>
        </p:grpSpPr>
        <p:sp>
          <p:nvSpPr>
            <p:cNvPr id="12316" name="Rectangle 97"/>
            <p:cNvSpPr>
              <a:spLocks noChangeArrowheads="1"/>
            </p:cNvSpPr>
            <p:nvPr/>
          </p:nvSpPr>
          <p:spPr bwMode="auto">
            <a:xfrm>
              <a:off x="5038725" y="3748088"/>
              <a:ext cx="719138" cy="251936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317" name="Line 98"/>
            <p:cNvSpPr>
              <a:spLocks noChangeShapeType="1"/>
            </p:cNvSpPr>
            <p:nvPr/>
          </p:nvSpPr>
          <p:spPr bwMode="auto">
            <a:xfrm>
              <a:off x="5038725" y="554831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8" name="Line 99"/>
            <p:cNvSpPr>
              <a:spLocks noChangeShapeType="1"/>
            </p:cNvSpPr>
            <p:nvPr/>
          </p:nvSpPr>
          <p:spPr bwMode="auto">
            <a:xfrm>
              <a:off x="5038725" y="518795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19" name="Line 100"/>
            <p:cNvSpPr>
              <a:spLocks noChangeShapeType="1"/>
            </p:cNvSpPr>
            <p:nvPr/>
          </p:nvSpPr>
          <p:spPr bwMode="auto">
            <a:xfrm>
              <a:off x="5038725" y="4827588"/>
              <a:ext cx="7207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20" name="Line 101"/>
            <p:cNvSpPr>
              <a:spLocks noChangeShapeType="1"/>
            </p:cNvSpPr>
            <p:nvPr/>
          </p:nvSpPr>
          <p:spPr bwMode="auto">
            <a:xfrm>
              <a:off x="5038725" y="446722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21" name="Line 102"/>
            <p:cNvSpPr>
              <a:spLocks noChangeShapeType="1"/>
            </p:cNvSpPr>
            <p:nvPr/>
          </p:nvSpPr>
          <p:spPr bwMode="auto">
            <a:xfrm>
              <a:off x="5038725" y="410686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44" name="Text Box 103"/>
            <p:cNvSpPr txBox="1">
              <a:spLocks noChangeArrowheads="1"/>
            </p:cNvSpPr>
            <p:nvPr/>
          </p:nvSpPr>
          <p:spPr bwMode="auto">
            <a:xfrm>
              <a:off x="5038725" y="5195888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10</a:t>
              </a:r>
              <a:endParaRPr lang="en-US" sz="2000"/>
            </a:p>
          </p:txBody>
        </p:sp>
        <p:sp>
          <p:nvSpPr>
            <p:cNvPr id="12345" name="Text Box 104"/>
            <p:cNvSpPr txBox="1">
              <a:spLocks noChangeArrowheads="1"/>
            </p:cNvSpPr>
            <p:nvPr/>
          </p:nvSpPr>
          <p:spPr bwMode="auto">
            <a:xfrm>
              <a:off x="5038725" y="4835525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 dirty="0"/>
                <a:t>5</a:t>
              </a:r>
              <a:endParaRPr lang="en-US" sz="2000" dirty="0"/>
            </a:p>
          </p:txBody>
        </p:sp>
        <p:sp>
          <p:nvSpPr>
            <p:cNvPr id="12364" name="Line 98"/>
            <p:cNvSpPr>
              <a:spLocks noChangeShapeType="1"/>
            </p:cNvSpPr>
            <p:nvPr/>
          </p:nvSpPr>
          <p:spPr bwMode="auto">
            <a:xfrm>
              <a:off x="5037138" y="590708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76" name="Text Box 73"/>
            <p:cNvSpPr txBox="1">
              <a:spLocks noChangeArrowheads="1"/>
            </p:cNvSpPr>
            <p:nvPr/>
          </p:nvSpPr>
          <p:spPr bwMode="auto">
            <a:xfrm>
              <a:off x="5040313" y="5548313"/>
              <a:ext cx="719137" cy="3603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/>
                <a:t>data</a:t>
              </a:r>
              <a:endParaRPr lang="en-US"/>
            </a:p>
          </p:txBody>
        </p:sp>
        <p:sp>
          <p:nvSpPr>
            <p:cNvPr id="12377" name="Text Box 73"/>
            <p:cNvSpPr txBox="1">
              <a:spLocks noChangeArrowheads="1"/>
            </p:cNvSpPr>
            <p:nvPr/>
          </p:nvSpPr>
          <p:spPr bwMode="auto">
            <a:xfrm>
              <a:off x="5040313" y="5913438"/>
              <a:ext cx="719137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4787900" y="4652963"/>
              <a:ext cx="215900" cy="0"/>
            </a:xfrm>
            <a:prstGeom prst="line">
              <a:avLst/>
            </a:prstGeom>
            <a:ln w="19050"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5867400" y="3746500"/>
            <a:ext cx="973138" cy="2547418"/>
            <a:chOff x="5867400" y="3746500"/>
            <a:chExt cx="973138" cy="2547418"/>
          </a:xfrm>
        </p:grpSpPr>
        <p:sp>
          <p:nvSpPr>
            <p:cNvPr id="12322" name="Rectangle 107"/>
            <p:cNvSpPr>
              <a:spLocks noChangeArrowheads="1"/>
            </p:cNvSpPr>
            <p:nvPr/>
          </p:nvSpPr>
          <p:spPr bwMode="auto">
            <a:xfrm>
              <a:off x="6118225" y="3746500"/>
              <a:ext cx="719138" cy="2519363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323" name="Line 108"/>
            <p:cNvSpPr>
              <a:spLocks noChangeShapeType="1"/>
            </p:cNvSpPr>
            <p:nvPr/>
          </p:nvSpPr>
          <p:spPr bwMode="auto">
            <a:xfrm>
              <a:off x="6118225" y="554672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24" name="Line 109"/>
            <p:cNvSpPr>
              <a:spLocks noChangeShapeType="1"/>
            </p:cNvSpPr>
            <p:nvPr/>
          </p:nvSpPr>
          <p:spPr bwMode="auto">
            <a:xfrm>
              <a:off x="6118225" y="518636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25" name="Line 110"/>
            <p:cNvSpPr>
              <a:spLocks noChangeShapeType="1"/>
            </p:cNvSpPr>
            <p:nvPr/>
          </p:nvSpPr>
          <p:spPr bwMode="auto">
            <a:xfrm>
              <a:off x="6118225" y="482600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26" name="Line 111"/>
            <p:cNvSpPr>
              <a:spLocks noChangeShapeType="1"/>
            </p:cNvSpPr>
            <p:nvPr/>
          </p:nvSpPr>
          <p:spPr bwMode="auto">
            <a:xfrm>
              <a:off x="6118225" y="4465638"/>
              <a:ext cx="7207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27" name="Line 112"/>
            <p:cNvSpPr>
              <a:spLocks noChangeShapeType="1"/>
            </p:cNvSpPr>
            <p:nvPr/>
          </p:nvSpPr>
          <p:spPr bwMode="auto">
            <a:xfrm>
              <a:off x="6118225" y="410527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46" name="Text Box 113"/>
            <p:cNvSpPr txBox="1">
              <a:spLocks noChangeArrowheads="1"/>
            </p:cNvSpPr>
            <p:nvPr/>
          </p:nvSpPr>
          <p:spPr bwMode="auto">
            <a:xfrm>
              <a:off x="6118225" y="5194300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 dirty="0"/>
                <a:t>10</a:t>
              </a:r>
              <a:endParaRPr lang="en-US" sz="2000" dirty="0"/>
            </a:p>
          </p:txBody>
        </p:sp>
        <p:sp>
          <p:nvSpPr>
            <p:cNvPr id="12347" name="Text Box 114"/>
            <p:cNvSpPr txBox="1">
              <a:spLocks noChangeArrowheads="1"/>
            </p:cNvSpPr>
            <p:nvPr/>
          </p:nvSpPr>
          <p:spPr bwMode="auto">
            <a:xfrm>
              <a:off x="6118225" y="4833938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 dirty="0"/>
                <a:t>5</a:t>
              </a:r>
              <a:endParaRPr lang="en-US" sz="2000" dirty="0"/>
            </a:p>
          </p:txBody>
        </p:sp>
        <p:sp>
          <p:nvSpPr>
            <p:cNvPr id="12348" name="Text Box 115"/>
            <p:cNvSpPr txBox="1">
              <a:spLocks noChangeArrowheads="1"/>
            </p:cNvSpPr>
            <p:nvPr/>
          </p:nvSpPr>
          <p:spPr bwMode="auto">
            <a:xfrm>
              <a:off x="6118225" y="4473575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2</a:t>
              </a:r>
              <a:endParaRPr lang="en-US" sz="2000"/>
            </a:p>
          </p:txBody>
        </p:sp>
        <p:sp>
          <p:nvSpPr>
            <p:cNvPr id="12365" name="Line 108"/>
            <p:cNvSpPr>
              <a:spLocks noChangeShapeType="1"/>
            </p:cNvSpPr>
            <p:nvPr/>
          </p:nvSpPr>
          <p:spPr bwMode="auto">
            <a:xfrm>
              <a:off x="6116638" y="590550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78" name="Text Box 73"/>
            <p:cNvSpPr txBox="1">
              <a:spLocks noChangeArrowheads="1"/>
            </p:cNvSpPr>
            <p:nvPr/>
          </p:nvSpPr>
          <p:spPr bwMode="auto">
            <a:xfrm>
              <a:off x="6119813" y="5548313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sp>
          <p:nvSpPr>
            <p:cNvPr id="12379" name="Text Box 73"/>
            <p:cNvSpPr txBox="1">
              <a:spLocks noChangeArrowheads="1"/>
            </p:cNvSpPr>
            <p:nvPr/>
          </p:nvSpPr>
          <p:spPr bwMode="auto">
            <a:xfrm>
              <a:off x="6119813" y="5913438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cxnSp>
          <p:nvCxnSpPr>
            <p:cNvPr id="113" name="Straight Connector 112"/>
            <p:cNvCxnSpPr/>
            <p:nvPr/>
          </p:nvCxnSpPr>
          <p:spPr>
            <a:xfrm>
              <a:off x="5867400" y="4292600"/>
              <a:ext cx="215900" cy="0"/>
            </a:xfrm>
            <a:prstGeom prst="line">
              <a:avLst/>
            </a:prstGeom>
            <a:ln w="19050"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6948488" y="3744913"/>
            <a:ext cx="971550" cy="2549005"/>
            <a:chOff x="6948488" y="3744913"/>
            <a:chExt cx="971550" cy="2549005"/>
          </a:xfrm>
        </p:grpSpPr>
        <p:sp>
          <p:nvSpPr>
            <p:cNvPr id="12328" name="Rectangle 117"/>
            <p:cNvSpPr>
              <a:spLocks noChangeArrowheads="1"/>
            </p:cNvSpPr>
            <p:nvPr/>
          </p:nvSpPr>
          <p:spPr bwMode="auto">
            <a:xfrm>
              <a:off x="7197725" y="3744913"/>
              <a:ext cx="719138" cy="251936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329" name="Line 118"/>
            <p:cNvSpPr>
              <a:spLocks noChangeShapeType="1"/>
            </p:cNvSpPr>
            <p:nvPr/>
          </p:nvSpPr>
          <p:spPr bwMode="auto">
            <a:xfrm>
              <a:off x="7197725" y="554513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30" name="Line 119"/>
            <p:cNvSpPr>
              <a:spLocks noChangeShapeType="1"/>
            </p:cNvSpPr>
            <p:nvPr/>
          </p:nvSpPr>
          <p:spPr bwMode="auto">
            <a:xfrm>
              <a:off x="7197725" y="5184775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31" name="Line 120"/>
            <p:cNvSpPr>
              <a:spLocks noChangeShapeType="1"/>
            </p:cNvSpPr>
            <p:nvPr/>
          </p:nvSpPr>
          <p:spPr bwMode="auto">
            <a:xfrm>
              <a:off x="7197725" y="4824413"/>
              <a:ext cx="7207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32" name="Line 121"/>
            <p:cNvSpPr>
              <a:spLocks noChangeShapeType="1"/>
            </p:cNvSpPr>
            <p:nvPr/>
          </p:nvSpPr>
          <p:spPr bwMode="auto">
            <a:xfrm>
              <a:off x="7197725" y="446405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33" name="Line 122"/>
            <p:cNvSpPr>
              <a:spLocks noChangeShapeType="1"/>
            </p:cNvSpPr>
            <p:nvPr/>
          </p:nvSpPr>
          <p:spPr bwMode="auto">
            <a:xfrm>
              <a:off x="7197725" y="410368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49" name="Text Box 123"/>
            <p:cNvSpPr txBox="1">
              <a:spLocks noChangeArrowheads="1"/>
            </p:cNvSpPr>
            <p:nvPr/>
          </p:nvSpPr>
          <p:spPr bwMode="auto">
            <a:xfrm>
              <a:off x="7197725" y="5192713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10</a:t>
              </a:r>
              <a:endParaRPr lang="en-US" sz="2000"/>
            </a:p>
          </p:txBody>
        </p:sp>
        <p:sp>
          <p:nvSpPr>
            <p:cNvPr id="12350" name="Text Box 124"/>
            <p:cNvSpPr txBox="1">
              <a:spLocks noChangeArrowheads="1"/>
            </p:cNvSpPr>
            <p:nvPr/>
          </p:nvSpPr>
          <p:spPr bwMode="auto">
            <a:xfrm>
              <a:off x="7197725" y="4832350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 dirty="0"/>
                <a:t>3</a:t>
              </a:r>
              <a:endParaRPr lang="en-US" sz="2000" dirty="0"/>
            </a:p>
          </p:txBody>
        </p:sp>
        <p:sp>
          <p:nvSpPr>
            <p:cNvPr id="12366" name="Line 118"/>
            <p:cNvSpPr>
              <a:spLocks noChangeShapeType="1"/>
            </p:cNvSpPr>
            <p:nvPr/>
          </p:nvSpPr>
          <p:spPr bwMode="auto">
            <a:xfrm>
              <a:off x="7196138" y="590391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80" name="Text Box 73"/>
            <p:cNvSpPr txBox="1">
              <a:spLocks noChangeArrowheads="1"/>
            </p:cNvSpPr>
            <p:nvPr/>
          </p:nvSpPr>
          <p:spPr bwMode="auto">
            <a:xfrm>
              <a:off x="7200900" y="5548313"/>
              <a:ext cx="719138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sp>
          <p:nvSpPr>
            <p:cNvPr id="12381" name="Text Box 73"/>
            <p:cNvSpPr txBox="1">
              <a:spLocks noChangeArrowheads="1"/>
            </p:cNvSpPr>
            <p:nvPr/>
          </p:nvSpPr>
          <p:spPr bwMode="auto">
            <a:xfrm>
              <a:off x="7200900" y="5913438"/>
              <a:ext cx="719138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6948488" y="4652963"/>
              <a:ext cx="215900" cy="0"/>
            </a:xfrm>
            <a:prstGeom prst="line">
              <a:avLst/>
            </a:prstGeom>
            <a:ln w="19050"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8027988" y="3744913"/>
            <a:ext cx="973137" cy="2549005"/>
            <a:chOff x="8027988" y="3744913"/>
            <a:chExt cx="973137" cy="2549005"/>
          </a:xfrm>
        </p:grpSpPr>
        <p:sp>
          <p:nvSpPr>
            <p:cNvPr id="12334" name="Rectangle 132"/>
            <p:cNvSpPr>
              <a:spLocks noChangeArrowheads="1"/>
            </p:cNvSpPr>
            <p:nvPr/>
          </p:nvSpPr>
          <p:spPr bwMode="auto">
            <a:xfrm>
              <a:off x="8280400" y="3744913"/>
              <a:ext cx="719138" cy="251936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335" name="Line 133"/>
            <p:cNvSpPr>
              <a:spLocks noChangeShapeType="1"/>
            </p:cNvSpPr>
            <p:nvPr/>
          </p:nvSpPr>
          <p:spPr bwMode="auto">
            <a:xfrm>
              <a:off x="8280400" y="554513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36" name="Line 134"/>
            <p:cNvSpPr>
              <a:spLocks noChangeShapeType="1"/>
            </p:cNvSpPr>
            <p:nvPr/>
          </p:nvSpPr>
          <p:spPr bwMode="auto">
            <a:xfrm>
              <a:off x="8280400" y="5184775"/>
              <a:ext cx="7207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37" name="Line 135"/>
            <p:cNvSpPr>
              <a:spLocks noChangeShapeType="1"/>
            </p:cNvSpPr>
            <p:nvPr/>
          </p:nvSpPr>
          <p:spPr bwMode="auto">
            <a:xfrm>
              <a:off x="8280400" y="482441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38" name="Line 136"/>
            <p:cNvSpPr>
              <a:spLocks noChangeShapeType="1"/>
            </p:cNvSpPr>
            <p:nvPr/>
          </p:nvSpPr>
          <p:spPr bwMode="auto">
            <a:xfrm>
              <a:off x="8280400" y="4464050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39" name="Line 137"/>
            <p:cNvSpPr>
              <a:spLocks noChangeShapeType="1"/>
            </p:cNvSpPr>
            <p:nvPr/>
          </p:nvSpPr>
          <p:spPr bwMode="auto">
            <a:xfrm>
              <a:off x="8280400" y="4103688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51" name="Text Box 138"/>
            <p:cNvSpPr txBox="1">
              <a:spLocks noChangeArrowheads="1"/>
            </p:cNvSpPr>
            <p:nvPr/>
          </p:nvSpPr>
          <p:spPr bwMode="auto">
            <a:xfrm>
              <a:off x="8280400" y="5192713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30</a:t>
              </a:r>
              <a:endParaRPr lang="en-US" sz="2000"/>
            </a:p>
          </p:txBody>
        </p:sp>
        <p:sp>
          <p:nvSpPr>
            <p:cNvPr id="12367" name="Line 133"/>
            <p:cNvSpPr>
              <a:spLocks noChangeShapeType="1"/>
            </p:cNvSpPr>
            <p:nvPr/>
          </p:nvSpPr>
          <p:spPr bwMode="auto">
            <a:xfrm>
              <a:off x="8278813" y="5903913"/>
              <a:ext cx="720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82" name="Text Box 73"/>
            <p:cNvSpPr txBox="1">
              <a:spLocks noChangeArrowheads="1"/>
            </p:cNvSpPr>
            <p:nvPr/>
          </p:nvSpPr>
          <p:spPr bwMode="auto">
            <a:xfrm>
              <a:off x="8280400" y="5548313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sp>
          <p:nvSpPr>
            <p:cNvPr id="12383" name="Text Box 73"/>
            <p:cNvSpPr txBox="1">
              <a:spLocks noChangeArrowheads="1"/>
            </p:cNvSpPr>
            <p:nvPr/>
          </p:nvSpPr>
          <p:spPr bwMode="auto">
            <a:xfrm>
              <a:off x="8280400" y="5913438"/>
              <a:ext cx="720725" cy="380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000"/>
                <a:t>data</a:t>
              </a:r>
              <a:endParaRPr lang="en-US" sz="2000"/>
            </a:p>
          </p:txBody>
        </p:sp>
        <p:cxnSp>
          <p:nvCxnSpPr>
            <p:cNvPr id="115" name="Straight Connector 114"/>
            <p:cNvCxnSpPr/>
            <p:nvPr/>
          </p:nvCxnSpPr>
          <p:spPr>
            <a:xfrm>
              <a:off x="8027988" y="5013325"/>
              <a:ext cx="215900" cy="0"/>
            </a:xfrm>
            <a:prstGeom prst="line">
              <a:avLst/>
            </a:prstGeom>
            <a:ln w="19050"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719572" y="3257550"/>
            <a:ext cx="8280888" cy="249238"/>
            <a:chOff x="719572" y="3257550"/>
            <a:chExt cx="8280888" cy="249238"/>
          </a:xfrm>
        </p:grpSpPr>
        <p:cxnSp>
          <p:nvCxnSpPr>
            <p:cNvPr id="80" name="Straight Connector 79"/>
            <p:cNvCxnSpPr/>
            <p:nvPr/>
          </p:nvCxnSpPr>
          <p:spPr>
            <a:xfrm>
              <a:off x="8352460" y="3392488"/>
              <a:ext cx="648000" cy="0"/>
            </a:xfrm>
            <a:prstGeom prst="line">
              <a:avLst/>
            </a:prstGeom>
            <a:ln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350" name="Text Box 126"/>
            <p:cNvSpPr txBox="1">
              <a:spLocks noChangeArrowheads="1"/>
            </p:cNvSpPr>
            <p:nvPr/>
          </p:nvSpPr>
          <p:spPr bwMode="auto">
            <a:xfrm>
              <a:off x="1273216" y="3257550"/>
              <a:ext cx="828000" cy="2492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LOADC</a:t>
              </a: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7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308351" name="Text Box 127"/>
            <p:cNvSpPr txBox="1">
              <a:spLocks noChangeArrowheads="1"/>
            </p:cNvSpPr>
            <p:nvPr/>
          </p:nvSpPr>
          <p:spPr bwMode="auto">
            <a:xfrm>
              <a:off x="2376120" y="3257550"/>
              <a:ext cx="828000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LOADC</a:t>
              </a: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3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308352" name="Text Box 128"/>
            <p:cNvSpPr txBox="1">
              <a:spLocks noChangeArrowheads="1"/>
            </p:cNvSpPr>
            <p:nvPr/>
          </p:nvSpPr>
          <p:spPr bwMode="auto">
            <a:xfrm>
              <a:off x="3563938" y="3259138"/>
              <a:ext cx="468000" cy="2460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ADD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308353" name="Text Box 129"/>
            <p:cNvSpPr txBox="1">
              <a:spLocks noChangeArrowheads="1"/>
            </p:cNvSpPr>
            <p:nvPr/>
          </p:nvSpPr>
          <p:spPr bwMode="auto">
            <a:xfrm>
              <a:off x="4454158" y="3257550"/>
              <a:ext cx="828000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LOADC</a:t>
              </a: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5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308354" name="Text Box 130"/>
            <p:cNvSpPr txBox="1">
              <a:spLocks noChangeArrowheads="1"/>
            </p:cNvSpPr>
            <p:nvPr/>
          </p:nvSpPr>
          <p:spPr bwMode="auto">
            <a:xfrm>
              <a:off x="5616208" y="3257550"/>
              <a:ext cx="828000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LOADC</a:t>
              </a: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2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308355" name="Text Box 131"/>
            <p:cNvSpPr txBox="1">
              <a:spLocks noChangeArrowheads="1"/>
            </p:cNvSpPr>
            <p:nvPr/>
          </p:nvSpPr>
          <p:spPr bwMode="auto">
            <a:xfrm>
              <a:off x="6840538" y="3259138"/>
              <a:ext cx="468000" cy="2476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SUB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308365" name="Text Box 141"/>
            <p:cNvSpPr txBox="1">
              <a:spLocks noChangeArrowheads="1"/>
            </p:cNvSpPr>
            <p:nvPr/>
          </p:nvSpPr>
          <p:spPr bwMode="auto">
            <a:xfrm>
              <a:off x="7885113" y="3259138"/>
              <a:ext cx="468000" cy="2476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MUL</a:t>
              </a:r>
              <a:endParaRPr lang="en-US" sz="160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cxnSp>
          <p:nvCxnSpPr>
            <p:cNvPr id="121" name="Straight Connector 120"/>
            <p:cNvCxnSpPr/>
            <p:nvPr/>
          </p:nvCxnSpPr>
          <p:spPr>
            <a:xfrm>
              <a:off x="719572" y="3392996"/>
              <a:ext cx="504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2123728" y="3392996"/>
              <a:ext cx="216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3203848" y="3392996"/>
              <a:ext cx="360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4067980" y="3392996"/>
              <a:ext cx="360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292080" y="3392996"/>
              <a:ext cx="288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6480212" y="3392996"/>
              <a:ext cx="360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7308380" y="3392996"/>
              <a:ext cx="576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Writing an interpreter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901700" algn="l"/>
                <a:tab pos="1435100" algn="l"/>
              </a:tabLst>
            </a:pPr>
            <a:r>
              <a:rPr lang="en-GB" dirty="0" smtClean="0"/>
              <a:t>Interpreters are commonly written in C or Java.</a:t>
            </a:r>
          </a:p>
          <a:p>
            <a:pPr eaLnBrk="1" hangingPunct="1">
              <a:tabLst>
                <a:tab pos="901700" algn="l"/>
                <a:tab pos="1435100" algn="l"/>
              </a:tabLst>
            </a:pPr>
            <a:r>
              <a:rPr lang="en-GB" dirty="0" smtClean="0"/>
              <a:t>In such an interpreter:</a:t>
            </a:r>
          </a:p>
          <a:p>
            <a:pPr lvl="1" eaLnBrk="1" hangingPunct="1">
              <a:tabLst>
                <a:tab pos="901700" algn="l"/>
                <a:tab pos="1435100" algn="l"/>
              </a:tabLst>
            </a:pPr>
            <a:r>
              <a:rPr lang="en-GB" dirty="0" smtClean="0"/>
              <a:t>the virtual machine state is represented by a group of variables</a:t>
            </a:r>
          </a:p>
          <a:p>
            <a:pPr lvl="1" eaLnBrk="1" hangingPunct="1">
              <a:tabLst>
                <a:tab pos="901700" algn="l"/>
                <a:tab pos="1435100" algn="l"/>
              </a:tabLst>
            </a:pPr>
            <a:r>
              <a:rPr lang="en-GB" dirty="0" smtClean="0"/>
              <a:t>each instruction is executed by inspecting and/or updating the </a:t>
            </a:r>
            <a:r>
              <a:rPr lang="en-GB" dirty="0"/>
              <a:t>virtual machine </a:t>
            </a:r>
            <a:r>
              <a:rPr lang="en-GB" dirty="0" smtClean="0"/>
              <a:t>state.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Case study: SVM interpreter in Java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901700" algn="l"/>
                <a:tab pos="1435100" algn="l"/>
              </a:tabLst>
            </a:pPr>
            <a:r>
              <a:rPr lang="en-GB" dirty="0" smtClean="0"/>
              <a:t>Representation of instructions:</a:t>
            </a:r>
          </a:p>
          <a:p>
            <a:pPr eaLnBrk="1" hangingPunct="1">
              <a:buNone/>
              <a:tabLst>
                <a:tab pos="901700" algn="l"/>
                <a:tab pos="1435100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final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byte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LOADG  =  0,  STOREG =  1,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LOADL  =  2,  STOREL =  3,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LOADC  =  4,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ADD    =  6,  SUB    =  7,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MUL    =  8,  DIV    =  9, 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CMPEQ  = 10,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CMPLT  = 12,  CMPGT  = 13,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INV    = 14,  INC    = 14, 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HALT   = 16,  JUMP   = 17,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JUMPF  = 18,  JUMPT  = 19,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…;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Case study: SVM interpreter in Java </a:t>
            </a:r>
            <a:r>
              <a:rPr lang="en-GB" i="1" smtClean="0"/>
              <a:t>(2)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901700" algn="l"/>
                <a:tab pos="1435100" algn="l"/>
              </a:tabLst>
            </a:pPr>
            <a:r>
              <a:rPr lang="en-GB" dirty="0" smtClean="0"/>
              <a:t>Representation of the </a:t>
            </a:r>
            <a:r>
              <a:rPr lang="en-GB" dirty="0"/>
              <a:t>virtual machine </a:t>
            </a:r>
            <a:r>
              <a:rPr lang="en-GB" dirty="0" smtClean="0"/>
              <a:t>state:</a:t>
            </a:r>
          </a:p>
          <a:p>
            <a:pPr eaLnBrk="1" hangingPunct="1">
              <a:buFont typeface="Wingdings" pitchFamily="2" charset="2"/>
              <a:buNone/>
              <a:tabLst>
                <a:tab pos="901700" algn="l"/>
                <a:tab pos="1435100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byte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[] code;          // </a:t>
            </a:r>
            <a:r>
              <a:rPr lang="en-GB" sz="2000" dirty="0" smtClean="0">
                <a:solidFill>
                  <a:srgbClr val="006600"/>
                </a:solidFill>
              </a:rPr>
              <a:t>code store</a:t>
            </a:r>
            <a:endParaRPr lang="en-GB" sz="2000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buNone/>
              <a:tabLst>
                <a:tab pos="901700" algn="l"/>
                <a:tab pos="1435100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[]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data;           // </a:t>
            </a:r>
            <a:r>
              <a:rPr lang="en-GB" sz="2000" dirty="0" smtClean="0">
                <a:solidFill>
                  <a:srgbClr val="006600"/>
                </a:solidFill>
              </a:rPr>
              <a:t>data store</a:t>
            </a:r>
            <a:endParaRPr lang="en-GB" sz="2000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tabLst>
                <a:tab pos="901700" algn="l"/>
                <a:tab pos="1435100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 pc,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</a:rPr>
              <a:t>cl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,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sp,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</a:rPr>
              <a:t>fp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,   // </a:t>
            </a:r>
            <a:r>
              <a:rPr lang="en-GB" sz="2000" dirty="0" smtClean="0">
                <a:solidFill>
                  <a:srgbClr val="006600"/>
                </a:solidFill>
              </a:rPr>
              <a:t>registers</a:t>
            </a:r>
            <a:br>
              <a:rPr lang="en-GB" sz="2000" dirty="0" smtClean="0">
                <a:solidFill>
                  <a:srgbClr val="006600"/>
                </a:solidFill>
              </a:rPr>
            </a:br>
            <a:r>
              <a:rPr lang="en-GB" sz="2000" dirty="0" smtClean="0">
                <a:solidFill>
                  <a:srgbClr val="006600"/>
                </a:solidFill>
              </a:rPr>
              <a:t>		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status;</a:t>
            </a:r>
          </a:p>
          <a:p>
            <a:pPr eaLnBrk="1" hangingPunct="1">
              <a:buFont typeface="Wingdings" pitchFamily="2" charset="2"/>
              <a:buNone/>
              <a:tabLst>
                <a:tab pos="901700" algn="l"/>
                <a:tab pos="14351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	final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byte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RUNNING = 0,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FAILED  = 1,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HALTED  = 2;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Case study: SVM interpreter in Java </a:t>
            </a:r>
            <a:r>
              <a:rPr lang="en-GB" i="1" smtClean="0"/>
              <a:t>(3)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901700" algn="l"/>
                <a:tab pos="1435100" algn="l"/>
              </a:tabLst>
            </a:pPr>
            <a:r>
              <a:rPr lang="en-GB" dirty="0" smtClean="0"/>
              <a:t>The interpreter initializes the state, then repeatedly fetches and executes instructions:</a:t>
            </a:r>
          </a:p>
          <a:p>
            <a:pPr eaLnBrk="1" hangingPunct="1">
              <a:buNone/>
              <a:tabLst>
                <a:tab pos="901700" algn="l"/>
                <a:tab pos="1435100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interpret () </a:t>
            </a:r>
            <a:r>
              <a:rPr lang="en-US" sz="2000" dirty="0">
                <a:solidFill>
                  <a:srgbClr val="006600"/>
                </a:solidFill>
                <a:latin typeface="Courier New" pitchFamily="49" charset="0"/>
              </a:rPr>
              <a:t>{</a:t>
            </a:r>
            <a:br>
              <a:rPr lang="en-US" sz="200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// </a:t>
            </a:r>
            <a:r>
              <a:rPr lang="en-US" sz="2000" dirty="0" smtClean="0">
                <a:solidFill>
                  <a:srgbClr val="006600"/>
                </a:solidFill>
              </a:rPr>
              <a:t>Initialize the state: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status = RUNNING;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sp = 0; 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fp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= 0;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pc = 0;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do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// </a:t>
            </a:r>
            <a:r>
              <a:rPr lang="en-US" sz="2000" smtClean="0">
                <a:solidFill>
                  <a:srgbClr val="006600"/>
                </a:solidFill>
              </a:rPr>
              <a:t>Fetch the next </a:t>
            </a:r>
            <a:r>
              <a:rPr lang="en-US" sz="2000" dirty="0" smtClean="0">
                <a:solidFill>
                  <a:srgbClr val="006600"/>
                </a:solidFill>
              </a:rPr>
              <a:t>instruction: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byte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opcode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= code[pc++];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// </a:t>
            </a:r>
            <a:r>
              <a:rPr lang="en-US" sz="2000" dirty="0" smtClean="0">
                <a:solidFill>
                  <a:srgbClr val="006600"/>
                </a:solidFill>
              </a:rPr>
              <a:t>Execute this instruction: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while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(status == RUNNING);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GB" sz="2000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Case study: SVM interpreter in Java </a:t>
            </a:r>
            <a:r>
              <a:rPr lang="en-GB" i="1" smtClean="0"/>
              <a:t>(4)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901700" algn="l"/>
                <a:tab pos="1435100" algn="l"/>
              </a:tabLst>
            </a:pPr>
            <a:r>
              <a:rPr lang="en-GB" dirty="0" smtClean="0"/>
              <a:t>To execute an instruction, first inspect its </a:t>
            </a:r>
            <a:r>
              <a:rPr lang="en-GB" dirty="0" err="1" smtClean="0"/>
              <a:t>opcode</a:t>
            </a:r>
            <a:r>
              <a:rPr lang="en-GB" dirty="0" smtClean="0"/>
              <a:t>:</a:t>
            </a:r>
          </a:p>
          <a:p>
            <a:pPr eaLnBrk="1" hangingPunct="1">
              <a:lnSpc>
                <a:spcPct val="90000"/>
              </a:lnSpc>
              <a:buNone/>
              <a:tabLst>
                <a:tab pos="901700" algn="l"/>
                <a:tab pos="1435100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// </a:t>
            </a:r>
            <a:r>
              <a:rPr lang="en-US" sz="2000" dirty="0" smtClean="0">
                <a:solidFill>
                  <a:srgbClr val="006600"/>
                </a:solidFill>
              </a:rPr>
              <a:t>Execute this instruction: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switch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opcode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LOADG: 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STOREG: 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ADD: 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CMPLT: 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HALT: 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JUMP: 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JUMPT: 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  <a:endParaRPr lang="en-GB" sz="2000" dirty="0" smtClean="0">
              <a:solidFill>
                <a:srgbClr val="008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SVM interpreter in Java </a:t>
            </a:r>
            <a:r>
              <a:rPr lang="en-GB" i="1" dirty="0" smtClean="0"/>
              <a:t>(5)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901700" algn="l"/>
                <a:tab pos="1435100" algn="l"/>
              </a:tabLst>
            </a:pPr>
            <a:r>
              <a:rPr lang="en-GB" dirty="0" smtClean="0"/>
              <a:t>Executing arithmetic/logical instructions:</a:t>
            </a:r>
          </a:p>
          <a:p>
            <a:pPr eaLnBrk="1" hangingPunct="1">
              <a:buFont typeface="Wingdings" pitchFamily="2" charset="2"/>
              <a:buNone/>
              <a:tabLst>
                <a:tab pos="901700" algn="l"/>
                <a:tab pos="14351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ADD: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w2 = data[--sp];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w1 = data[--sp];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data[sp++] = w1 + w2;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break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; }</a:t>
            </a:r>
          </a:p>
          <a:p>
            <a:pPr eaLnBrk="1" hangingPunct="1">
              <a:buFont typeface="Wingdings" pitchFamily="2" charset="2"/>
              <a:buNone/>
              <a:tabLst>
                <a:tab pos="901700" algn="l"/>
                <a:tab pos="14351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CMPLT: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w2 = data[--sp];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w1 = data[--sp];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data[sp++] =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w1 &lt; w2 ? 1 : 0);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break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;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Case study: SVM interpreter in Java </a:t>
            </a:r>
            <a:r>
              <a:rPr lang="en-GB" i="1" smtClean="0"/>
              <a:t>(6)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901700" algn="l"/>
                <a:tab pos="1435100" algn="l"/>
              </a:tabLst>
            </a:pPr>
            <a:r>
              <a:rPr lang="en-GB" dirty="0" smtClean="0"/>
              <a:t>Executing load/store instructions:</a:t>
            </a:r>
          </a:p>
          <a:p>
            <a:pPr eaLnBrk="1" hangingPunct="1">
              <a:buFont typeface="Wingdings" pitchFamily="2" charset="2"/>
              <a:buNone/>
              <a:tabLst>
                <a:tab pos="901700" algn="l"/>
                <a:tab pos="14351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LOADG: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d = code[pc++]&lt;&lt;8 | code[pc++];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data[sp++] = data[d];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break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; }</a:t>
            </a:r>
          </a:p>
          <a:p>
            <a:pPr eaLnBrk="1" hangingPunct="1">
              <a:buNone/>
              <a:tabLst>
                <a:tab pos="901700" algn="l"/>
                <a:tab pos="14351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STOREG: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d = code[pc++]&lt;&lt;8 | code[pc++];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data[d] = data[--sp];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break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; }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48164" y="3068638"/>
            <a:ext cx="2844316" cy="828414"/>
            <a:chOff x="6048164" y="3068638"/>
            <a:chExt cx="2844316" cy="828414"/>
          </a:xfrm>
        </p:grpSpPr>
        <p:sp>
          <p:nvSpPr>
            <p:cNvPr id="4" name="AutoShape 28"/>
            <p:cNvSpPr>
              <a:spLocks/>
            </p:cNvSpPr>
            <p:nvPr/>
          </p:nvSpPr>
          <p:spPr bwMode="auto">
            <a:xfrm>
              <a:off x="7488238" y="3068638"/>
              <a:ext cx="1404242" cy="468312"/>
            </a:xfrm>
            <a:prstGeom prst="callout1">
              <a:avLst>
                <a:gd name="adj1" fmla="val 24491"/>
                <a:gd name="adj2" fmla="val -3588"/>
                <a:gd name="adj3" fmla="val -37074"/>
                <a:gd name="adj4" fmla="val -6406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18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fetch 2-byte operand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>
              <a:off x="6048164" y="3176588"/>
              <a:ext cx="1368636" cy="72046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Case study: SVM interpreter in Java </a:t>
            </a:r>
            <a:r>
              <a:rPr lang="en-GB" i="1" smtClean="0"/>
              <a:t>(7)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901700" algn="l"/>
                <a:tab pos="1435100" algn="l"/>
              </a:tabLst>
            </a:pPr>
            <a:r>
              <a:rPr lang="en-GB" dirty="0" smtClean="0"/>
              <a:t>Executing jump/halt instructions: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01700" algn="l"/>
                <a:tab pos="14351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HALT: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status = HALTED;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break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01700" algn="l"/>
                <a:tab pos="14351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JUMP: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c = …;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pc = c;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break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901700" algn="l"/>
                <a:tab pos="1435100" algn="l"/>
              </a:tabLst>
            </a:pP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JUMPT: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c = …;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w = data[--sp];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(w != 0) pc = c;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break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; }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211638" y="3681412"/>
            <a:ext cx="4573587" cy="863712"/>
            <a:chOff x="4211638" y="3681412"/>
            <a:chExt cx="4573587" cy="863712"/>
          </a:xfrm>
        </p:grpSpPr>
        <p:cxnSp>
          <p:nvCxnSpPr>
            <p:cNvPr id="5" name="Straight Connector 4"/>
            <p:cNvCxnSpPr/>
            <p:nvPr/>
          </p:nvCxnSpPr>
          <p:spPr>
            <a:xfrm flipH="1">
              <a:off x="4211638" y="3825987"/>
              <a:ext cx="3205162" cy="71913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AutoShape 28"/>
            <p:cNvSpPr>
              <a:spLocks/>
            </p:cNvSpPr>
            <p:nvPr/>
          </p:nvSpPr>
          <p:spPr bwMode="auto">
            <a:xfrm>
              <a:off x="7488238" y="3681412"/>
              <a:ext cx="1296987" cy="539675"/>
            </a:xfrm>
            <a:prstGeom prst="callout1">
              <a:avLst>
                <a:gd name="adj1" fmla="val 24491"/>
                <a:gd name="adj2" fmla="val -3588"/>
                <a:gd name="adj3" fmla="val -44880"/>
                <a:gd name="adj4" fmla="val -254069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fetch</a:t>
              </a:r>
              <a:r>
                <a:rPr lang="en-GB" dirty="0">
                  <a:solidFill>
                    <a:schemeClr val="bg2"/>
                  </a:solidFill>
                </a:rPr>
                <a:t> 2-byte operand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Recall: An </a:t>
            </a:r>
            <a:r>
              <a:rPr lang="en-GB" b="1" i="1" dirty="0" smtClean="0"/>
              <a:t>S</a:t>
            </a:r>
            <a:r>
              <a:rPr lang="en-GB" dirty="0" smtClean="0"/>
              <a:t> </a:t>
            </a:r>
            <a:r>
              <a:rPr lang="en-GB" b="1" dirty="0" smtClean="0"/>
              <a:t>interpreter</a:t>
            </a:r>
            <a:r>
              <a:rPr lang="en-GB" dirty="0" smtClean="0"/>
              <a:t> accepts code expressed in language </a:t>
            </a:r>
            <a:r>
              <a:rPr lang="en-GB" i="1" dirty="0" smtClean="0"/>
              <a:t>S</a:t>
            </a:r>
            <a:r>
              <a:rPr lang="en-GB" dirty="0" smtClean="0"/>
              <a:t>, and </a:t>
            </a:r>
            <a:r>
              <a:rPr lang="en-GB" i="1" dirty="0" smtClean="0"/>
              <a:t>immediately</a:t>
            </a:r>
            <a:r>
              <a:rPr lang="en-GB" dirty="0" smtClean="0"/>
              <a:t> executes that code.</a:t>
            </a:r>
          </a:p>
          <a:p>
            <a:pPr eaLnBrk="1" hangingPunct="1"/>
            <a:r>
              <a:rPr lang="en-GB" dirty="0" smtClean="0"/>
              <a:t>Assume that the </a:t>
            </a:r>
            <a:r>
              <a:rPr lang="en-US" dirty="0" smtClean="0"/>
              <a:t>code to be interpreted is just a sequence of simple instructions (including conditional/unconditional jumps).</a:t>
            </a:r>
          </a:p>
          <a:p>
            <a:pPr eaLnBrk="1" hangingPunct="1">
              <a:tabLst>
                <a:tab pos="1079500" algn="l"/>
                <a:tab pos="1612900" algn="l"/>
              </a:tabLst>
            </a:pPr>
            <a:r>
              <a:rPr lang="en-US" dirty="0" smtClean="0"/>
              <a:t>The interpreter works as follows:</a:t>
            </a:r>
          </a:p>
          <a:p>
            <a:pPr lvl="1" eaLnBrk="1" hangingPunct="1">
              <a:tabLst>
                <a:tab pos="1079500" algn="l"/>
                <a:tab pos="1612900" algn="l"/>
              </a:tabLst>
            </a:pPr>
            <a:r>
              <a:rPr lang="en-US" dirty="0" smtClean="0"/>
              <a:t>First it </a:t>
            </a:r>
            <a:r>
              <a:rPr lang="en-GB" dirty="0" smtClean="0"/>
              <a:t>initializes the state.</a:t>
            </a:r>
          </a:p>
          <a:p>
            <a:pPr lvl="1" eaLnBrk="1" hangingPunct="1">
              <a:tabLst>
                <a:tab pos="1079500" algn="l"/>
                <a:tab pos="1612900" algn="l"/>
              </a:tabLst>
            </a:pPr>
            <a:r>
              <a:rPr lang="en-GB" dirty="0" smtClean="0"/>
              <a:t>Then it repeatedly fetches, analyses, and executes the next instruction.</a:t>
            </a:r>
          </a:p>
          <a:p>
            <a:pPr lvl="1" eaLnBrk="1" hangingPunct="1">
              <a:tabLst>
                <a:tab pos="1079500" algn="l"/>
                <a:tab pos="1612900" algn="l"/>
              </a:tabLst>
            </a:pPr>
            <a:r>
              <a:rPr lang="en-GB" dirty="0" smtClean="0"/>
              <a:t>Executing an instruction updates the state as required.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Virtual machine interpretation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GB" dirty="0" smtClean="0"/>
              <a:t>Virtual machine </a:t>
            </a:r>
            <a:r>
              <a:rPr lang="en-US" dirty="0" smtClean="0"/>
              <a:t>code typically consists of:</a:t>
            </a:r>
          </a:p>
          <a:p>
            <a:pPr lvl="1"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US" dirty="0" smtClean="0"/>
              <a:t>load/store instructions</a:t>
            </a:r>
          </a:p>
          <a:p>
            <a:pPr lvl="1"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US" dirty="0" smtClean="0"/>
              <a:t>arithmetic/logical instructions</a:t>
            </a:r>
          </a:p>
          <a:p>
            <a:pPr lvl="1"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US" dirty="0" smtClean="0"/>
              <a:t>conditional/unconditional jumps</a:t>
            </a:r>
          </a:p>
          <a:p>
            <a:pPr lvl="1"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US" dirty="0" smtClean="0"/>
              <a:t>call/return instructions</a:t>
            </a:r>
          </a:p>
          <a:p>
            <a:pPr lvl="1"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US" dirty="0" smtClean="0"/>
              <a:t>etc.</a:t>
            </a:r>
          </a:p>
          <a:p>
            <a:pPr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GB" dirty="0" smtClean="0"/>
              <a:t>The virtual machine state typically consists of:</a:t>
            </a:r>
          </a:p>
          <a:p>
            <a:pPr lvl="1"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GB" dirty="0" smtClean="0"/>
              <a:t>storage (code, data)</a:t>
            </a:r>
          </a:p>
          <a:p>
            <a:pPr lvl="1"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GB" dirty="0" smtClean="0"/>
              <a:t>registers (status, program counter, stack pointer, etc.).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Case study: SVM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079500" algn="l"/>
                <a:tab pos="1612900" algn="l"/>
              </a:tabLst>
            </a:pPr>
            <a:r>
              <a:rPr lang="en-GB" b="1" dirty="0" smtClean="0"/>
              <a:t>SVM</a:t>
            </a:r>
            <a:r>
              <a:rPr lang="en-GB" dirty="0" smtClean="0"/>
              <a:t> (Simple Virtual Machine) will be used as a case study in this course.</a:t>
            </a:r>
          </a:p>
          <a:p>
            <a:pPr eaLnBrk="1" hangingPunct="1">
              <a:tabLst>
                <a:tab pos="1079500" algn="l"/>
                <a:tab pos="1612900" algn="l"/>
              </a:tabLst>
            </a:pPr>
            <a:r>
              <a:rPr lang="en-GB" dirty="0" smtClean="0"/>
              <a:t>SVM is suitable for executing programs in simple imperative </a:t>
            </a:r>
            <a:r>
              <a:rPr lang="en-GB" dirty="0" err="1" smtClean="0"/>
              <a:t>PLs.</a:t>
            </a:r>
            <a:endParaRPr lang="en-GB" dirty="0" smtClean="0"/>
          </a:p>
          <a:p>
            <a:pPr eaLnBrk="1" hangingPunct="1">
              <a:tabLst>
                <a:tab pos="1079500" algn="l"/>
                <a:tab pos="1612900" algn="l"/>
              </a:tabLst>
            </a:pPr>
            <a:r>
              <a:rPr lang="en-GB" dirty="0" smtClean="0"/>
              <a:t>For a full description, see </a:t>
            </a:r>
            <a:r>
              <a:rPr lang="en-GB" i="1" dirty="0" smtClean="0"/>
              <a:t>SVM Specification</a:t>
            </a:r>
            <a:r>
              <a:rPr lang="en-GB" dirty="0" smtClean="0"/>
              <a:t> (available from the PL3 </a:t>
            </a:r>
            <a:r>
              <a:rPr lang="en-GB" dirty="0" err="1" smtClean="0"/>
              <a:t>Moodle</a:t>
            </a:r>
            <a:r>
              <a:rPr lang="en-GB" dirty="0" smtClean="0"/>
              <a:t> page).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SVM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079500" algn="l"/>
                <a:tab pos="1612900" algn="l"/>
              </a:tabLst>
            </a:pPr>
            <a:r>
              <a:rPr lang="en-GB" dirty="0" smtClean="0"/>
              <a:t>Source code and corresponding SVM code:</a:t>
            </a:r>
            <a:endParaRPr lang="en-US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5957379" y="4431816"/>
            <a:ext cx="2215021" cy="1042987"/>
            <a:chOff x="5921375" y="4257564"/>
            <a:chExt cx="2215021" cy="1042987"/>
          </a:xfrm>
        </p:grpSpPr>
        <p:sp>
          <p:nvSpPr>
            <p:cNvPr id="6148" name="AutoShape 11"/>
            <p:cNvSpPr>
              <a:spLocks/>
            </p:cNvSpPr>
            <p:nvPr/>
          </p:nvSpPr>
          <p:spPr bwMode="auto">
            <a:xfrm>
              <a:off x="5921375" y="4257564"/>
              <a:ext cx="180975" cy="1042987"/>
            </a:xfrm>
            <a:prstGeom prst="rightBrace">
              <a:avLst>
                <a:gd name="adj1" fmla="val 54190"/>
                <a:gd name="adj2" fmla="val 50000"/>
              </a:avLst>
            </a:prstGeom>
            <a:noFill/>
            <a:ln w="9525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Text Box 12"/>
            <p:cNvSpPr txBox="1">
              <a:spLocks noChangeArrowheads="1"/>
            </p:cNvSpPr>
            <p:nvPr/>
          </p:nvSpPr>
          <p:spPr bwMode="auto">
            <a:xfrm>
              <a:off x="6191250" y="4576651"/>
              <a:ext cx="1945146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code to execute 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>
                  <a:solidFill>
                    <a:schemeClr val="bg2"/>
                  </a:solidFill>
                </a:rPr>
                <a:t>‘</a:t>
              </a:r>
              <a:r>
                <a:rPr lang="en-GB" sz="2000" dirty="0">
                  <a:solidFill>
                    <a:srgbClr val="9900CC"/>
                  </a:solidFill>
                  <a:latin typeface="Courier New" pitchFamily="49" charset="0"/>
                </a:rPr>
                <a:t>p</a:t>
              </a:r>
              <a:r>
                <a:rPr lang="en-GB" sz="2000" dirty="0">
                  <a:solidFill>
                    <a:srgbClr val="9900CC"/>
                  </a:solidFill>
                </a:rPr>
                <a:t> </a:t>
              </a:r>
              <a:r>
                <a:rPr lang="en-GB" sz="2000" dirty="0">
                  <a:solidFill>
                    <a:srgbClr val="9900CC"/>
                  </a:solidFill>
                  <a:latin typeface="Courier New" pitchFamily="49" charset="0"/>
                </a:rPr>
                <a:t>=</a:t>
              </a:r>
              <a:r>
                <a:rPr lang="en-GB" sz="2000" dirty="0">
                  <a:solidFill>
                    <a:srgbClr val="9900CC"/>
                  </a:solidFill>
                </a:rPr>
                <a:t> </a:t>
              </a:r>
              <a:r>
                <a:rPr lang="en-GB" sz="2000" dirty="0">
                  <a:solidFill>
                    <a:srgbClr val="9900CC"/>
                  </a:solidFill>
                  <a:latin typeface="Courier New" pitchFamily="49" charset="0"/>
                </a:rPr>
                <a:t>10*p;</a:t>
              </a:r>
              <a:r>
                <a:rPr lang="en-GB" sz="2000" dirty="0">
                  <a:solidFill>
                    <a:schemeClr val="bg2"/>
                  </a:solidFill>
                </a:rPr>
                <a:t>’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57379" y="3198328"/>
            <a:ext cx="2215021" cy="765175"/>
            <a:chOff x="5921375" y="3024076"/>
            <a:chExt cx="2215021" cy="765175"/>
          </a:xfrm>
        </p:grpSpPr>
        <p:sp>
          <p:nvSpPr>
            <p:cNvPr id="6150" name="AutoShape 13"/>
            <p:cNvSpPr>
              <a:spLocks/>
            </p:cNvSpPr>
            <p:nvPr/>
          </p:nvSpPr>
          <p:spPr bwMode="auto">
            <a:xfrm>
              <a:off x="5921375" y="3024076"/>
              <a:ext cx="180975" cy="765175"/>
            </a:xfrm>
            <a:prstGeom prst="rightBrace">
              <a:avLst>
                <a:gd name="adj1" fmla="val 37074"/>
                <a:gd name="adj2" fmla="val 50000"/>
              </a:avLst>
            </a:prstGeom>
            <a:noFill/>
            <a:ln w="9525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Text Box 14"/>
            <p:cNvSpPr txBox="1">
              <a:spLocks noChangeArrowheads="1"/>
            </p:cNvSpPr>
            <p:nvPr/>
          </p:nvSpPr>
          <p:spPr bwMode="auto">
            <a:xfrm>
              <a:off x="6191250" y="3182826"/>
              <a:ext cx="1945146" cy="524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code to evaluate</a:t>
              </a:r>
              <a:br>
                <a:rPr lang="en-GB" sz="2000" dirty="0">
                  <a:solidFill>
                    <a:schemeClr val="bg2"/>
                  </a:solidFill>
                </a:rPr>
              </a:br>
              <a:r>
                <a:rPr lang="en-GB" sz="2000" dirty="0" smtClean="0">
                  <a:solidFill>
                    <a:schemeClr val="bg2"/>
                  </a:solidFill>
                </a:rPr>
                <a:t>‘</a:t>
              </a:r>
              <a:r>
                <a:rPr lang="en-GB" sz="2000" dirty="0" smtClean="0">
                  <a:solidFill>
                    <a:srgbClr val="9900CC"/>
                  </a:solidFill>
                  <a:latin typeface="Courier New" pitchFamily="49" charset="0"/>
                </a:rPr>
                <a:t>p</a:t>
              </a:r>
              <a:r>
                <a:rPr lang="en-GB" sz="2000" dirty="0" smtClean="0">
                  <a:solidFill>
                    <a:srgbClr val="9900CC"/>
                  </a:solidFill>
                </a:rPr>
                <a:t> </a:t>
              </a:r>
              <a:r>
                <a:rPr lang="en-GB" sz="2000" dirty="0" smtClean="0">
                  <a:solidFill>
                    <a:srgbClr val="9900CC"/>
                  </a:solidFill>
                  <a:latin typeface="Courier New" pitchFamily="49" charset="0"/>
                </a:rPr>
                <a:t>&lt;</a:t>
              </a:r>
              <a:r>
                <a:rPr lang="en-GB" sz="2000" dirty="0" smtClean="0">
                  <a:solidFill>
                    <a:srgbClr val="9900CC"/>
                  </a:solidFill>
                </a:rPr>
                <a:t> </a:t>
              </a:r>
              <a:r>
                <a:rPr lang="en-GB" sz="2000" dirty="0" smtClean="0">
                  <a:solidFill>
                    <a:srgbClr val="9900CC"/>
                  </a:solidFill>
                  <a:latin typeface="Courier New" pitchFamily="49" charset="0"/>
                </a:rPr>
                <a:t>n</a:t>
              </a:r>
              <a:r>
                <a:rPr lang="en-GB" sz="2000" dirty="0" smtClean="0">
                  <a:solidFill>
                    <a:schemeClr val="bg2"/>
                  </a:solidFill>
                </a:rPr>
                <a:t>’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079500" y="2539516"/>
            <a:ext cx="2124075" cy="996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spAutoFit/>
          </a:bodyPr>
          <a:lstStyle/>
          <a:p>
            <a:pPr eaLnBrk="0" hangingPunct="0">
              <a:defRPr/>
            </a:pP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p = 1;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while (p &lt; n)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   </a:t>
            </a: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</a:rPr>
              <a:t>p 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= 10*p;</a:t>
            </a:r>
            <a:endParaRPr lang="en-US" sz="2000" dirty="0">
              <a:solidFill>
                <a:srgbClr val="660066"/>
              </a:solidFill>
              <a:latin typeface="Courier New" pitchFamily="49" charset="0"/>
            </a:endParaRPr>
          </a:p>
        </p:txBody>
      </p:sp>
      <p:sp>
        <p:nvSpPr>
          <p:cNvPr id="6155" name="TextBox 8"/>
          <p:cNvSpPr txBox="1">
            <a:spLocks noChangeArrowheads="1"/>
          </p:cNvSpPr>
          <p:nvPr/>
        </p:nvSpPr>
        <p:spPr bwMode="auto">
          <a:xfrm>
            <a:off x="3563938" y="2487128"/>
            <a:ext cx="576262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2000" dirty="0">
                <a:solidFill>
                  <a:schemeClr val="bg2"/>
                </a:solidFill>
              </a:rPr>
              <a:t>0: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3: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6: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9: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12: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13: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16: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19: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22: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23: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26: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29: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4" name="Text Box 98"/>
          <p:cNvSpPr txBox="1">
            <a:spLocks noChangeArrowheads="1"/>
          </p:cNvSpPr>
          <p:nvPr/>
        </p:nvSpPr>
        <p:spPr bwMode="auto">
          <a:xfrm>
            <a:off x="4138613" y="2501416"/>
            <a:ext cx="1693862" cy="3765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spAutoFit/>
          </a:bodyPr>
          <a:lstStyle/>
          <a:p>
            <a:pPr eaLnBrk="0" hangingPunct="0">
              <a:defRPr/>
            </a:pPr>
            <a:r>
              <a:rPr lang="en-GB" sz="2000" dirty="0" smtClean="0">
                <a:solidFill>
                  <a:srgbClr val="0000CC"/>
                </a:solidFill>
                <a:latin typeface="Courier New" pitchFamily="49" charset="0"/>
              </a:rPr>
              <a:t>LOADC </a:t>
            </a: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STOREG 2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LOADG 2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LOADG 1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COMPLT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JUMPF 29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0000CC"/>
                </a:solidFill>
                <a:latin typeface="Courier New" pitchFamily="49" charset="0"/>
              </a:rPr>
              <a:t>LOADC </a:t>
            </a: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10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LOADG 2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MULT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STOREG 2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JUMP 6</a:t>
            </a:r>
            <a:br>
              <a:rPr lang="en-GB" sz="2000" dirty="0">
                <a:solidFill>
                  <a:srgbClr val="00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0000CC"/>
                </a:solidFill>
                <a:latin typeface="Courier New" pitchFamily="49" charset="0"/>
              </a:rPr>
              <a:t>HALT</a:t>
            </a:r>
            <a:endParaRPr lang="en-US" sz="2000" dirty="0">
              <a:solidFill>
                <a:srgbClr val="0000CC"/>
              </a:solidFill>
              <a:latin typeface="Courier New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328084" y="2348880"/>
            <a:ext cx="3528579" cy="1224136"/>
            <a:chOff x="5328084" y="2312876"/>
            <a:chExt cx="3528579" cy="1224136"/>
          </a:xfrm>
        </p:grpSpPr>
        <p:sp>
          <p:nvSpPr>
            <p:cNvPr id="300060" name="AutoShape 28"/>
            <p:cNvSpPr>
              <a:spLocks/>
            </p:cNvSpPr>
            <p:nvPr/>
          </p:nvSpPr>
          <p:spPr bwMode="auto">
            <a:xfrm>
              <a:off x="6372200" y="2312876"/>
              <a:ext cx="2484463" cy="797173"/>
            </a:xfrm>
            <a:prstGeom prst="callout1">
              <a:avLst>
                <a:gd name="adj1" fmla="val 17764"/>
                <a:gd name="adj2" fmla="val -2505"/>
                <a:gd name="adj3" fmla="val 75452"/>
                <a:gd name="adj4" fmla="val -37185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assume </a:t>
              </a:r>
              <a:r>
                <a:rPr lang="en-GB" sz="2000" dirty="0">
                  <a:solidFill>
                    <a:schemeClr val="bg2"/>
                  </a:solidFill>
                </a:rPr>
                <a:t>that </a:t>
              </a:r>
              <a:r>
                <a:rPr lang="en-GB" sz="2000" dirty="0">
                  <a:solidFill>
                    <a:srgbClr val="9900CC"/>
                  </a:solidFill>
                  <a:latin typeface="Courier New" pitchFamily="49" charset="0"/>
                </a:rPr>
                <a:t>n</a:t>
              </a:r>
              <a:r>
                <a:rPr lang="en-GB" sz="2000" dirty="0">
                  <a:solidFill>
                    <a:schemeClr val="bg2"/>
                  </a:solidFill>
                </a:rPr>
                <a:t> and </a:t>
              </a:r>
              <a:r>
                <a:rPr lang="en-GB" sz="2000" dirty="0">
                  <a:solidFill>
                    <a:srgbClr val="9900CC"/>
                  </a:solidFill>
                  <a:latin typeface="Courier New" pitchFamily="49" charset="0"/>
                </a:rPr>
                <a:t>p</a:t>
              </a:r>
              <a:r>
                <a:rPr lang="en-GB" sz="2000" dirty="0">
                  <a:solidFill>
                    <a:schemeClr val="bg2"/>
                  </a:solidFill>
                </a:rPr>
                <a:t> are located at global addresses 1 and 2</a:t>
              </a:r>
              <a:endParaRPr lang="en-US" sz="2000" dirty="0">
                <a:solidFill>
                  <a:schemeClr val="bg2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H="1">
              <a:off x="5328084" y="2461977"/>
              <a:ext cx="972110" cy="107503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155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SVM </a:t>
            </a:r>
            <a:r>
              <a:rPr lang="en-GB" i="1" dirty="0" smtClean="0"/>
              <a:t>(3)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GB" dirty="0" smtClean="0"/>
              <a:t>SVM storage: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tabLst>
                <a:tab pos="1079500" algn="l"/>
                <a:tab pos="1612900" algn="l"/>
              </a:tabLst>
            </a:pPr>
            <a:r>
              <a:rPr lang="en-GB" dirty="0" smtClean="0"/>
              <a:t>the </a:t>
            </a:r>
            <a:r>
              <a:rPr lang="en-GB" b="1" dirty="0" smtClean="0"/>
              <a:t>code store </a:t>
            </a:r>
            <a:r>
              <a:rPr lang="en-GB" dirty="0" smtClean="0"/>
              <a:t>is a fixed array of </a:t>
            </a:r>
            <a:r>
              <a:rPr lang="en-GB" i="1" dirty="0" smtClean="0"/>
              <a:t>bytes</a:t>
            </a:r>
            <a:r>
              <a:rPr lang="en-GB" dirty="0" smtClean="0"/>
              <a:t>, providing space for instructions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tabLst>
                <a:tab pos="1079500" algn="l"/>
                <a:tab pos="1612900" algn="l"/>
              </a:tabLst>
            </a:pPr>
            <a:r>
              <a:rPr lang="en-GB" dirty="0" smtClean="0"/>
              <a:t>the </a:t>
            </a:r>
            <a:r>
              <a:rPr lang="en-GB" b="1" dirty="0" smtClean="0"/>
              <a:t>data store </a:t>
            </a:r>
            <a:r>
              <a:rPr lang="en-GB" dirty="0" smtClean="0"/>
              <a:t>is a fixed array of </a:t>
            </a:r>
            <a:r>
              <a:rPr lang="en-GB" i="1" dirty="0" smtClean="0"/>
              <a:t>words</a:t>
            </a:r>
            <a:r>
              <a:rPr lang="en-GB" dirty="0" smtClean="0"/>
              <a:t>, providing a stack to contain global and local data.</a:t>
            </a:r>
          </a:p>
          <a:p>
            <a:pPr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GB" dirty="0" smtClean="0"/>
              <a:t>SVM main registers: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tabLst>
                <a:tab pos="1079500" algn="l"/>
                <a:tab pos="1612900" algn="l"/>
              </a:tabLst>
            </a:pPr>
            <a:r>
              <a:rPr lang="en-GB" b="1" dirty="0" smtClean="0"/>
              <a:t>pc</a:t>
            </a:r>
            <a:r>
              <a:rPr lang="en-GB" dirty="0" smtClean="0"/>
              <a:t> (program counter) points to the next instruction to be executed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tabLst>
                <a:tab pos="1079500" algn="l"/>
                <a:tab pos="1612900" algn="l"/>
              </a:tabLst>
            </a:pPr>
            <a:r>
              <a:rPr lang="en-GB" b="1" dirty="0" smtClean="0"/>
              <a:t>sp</a:t>
            </a:r>
            <a:r>
              <a:rPr lang="en-GB" dirty="0" smtClean="0"/>
              <a:t> (stack pointer) points to the top of the stack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tabLst>
                <a:tab pos="1079500" algn="l"/>
                <a:tab pos="1612900" algn="l"/>
              </a:tabLst>
            </a:pPr>
            <a:r>
              <a:rPr lang="en-GB" b="1" dirty="0" err="1" smtClean="0"/>
              <a:t>fp</a:t>
            </a:r>
            <a:r>
              <a:rPr lang="en-GB" dirty="0" smtClean="0"/>
              <a:t> (frame pointer) points to the base of the topmost frame </a:t>
            </a:r>
            <a:r>
              <a:rPr lang="en-GB" i="1" dirty="0" smtClean="0"/>
              <a:t>(see §14)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tabLst>
                <a:tab pos="1079500" algn="l"/>
                <a:tab pos="1612900" algn="l"/>
              </a:tabLst>
            </a:pPr>
            <a:r>
              <a:rPr lang="en-GB" b="1" dirty="0" smtClean="0"/>
              <a:t>status</a:t>
            </a:r>
            <a:r>
              <a:rPr lang="en-GB" dirty="0" smtClean="0"/>
              <a:t> indicates whether the programming is running, failed, or halted.</a:t>
            </a:r>
          </a:p>
          <a:p>
            <a:pPr lvl="1"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SVM </a:t>
            </a:r>
            <a:r>
              <a:rPr lang="en-GB" i="1" dirty="0" smtClean="0"/>
              <a:t>(4)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GB" dirty="0" smtClean="0"/>
              <a:t>Illustration of code store:</a:t>
            </a:r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 bwMode="auto">
          <a:xfrm>
            <a:off x="1547813" y="4724400"/>
            <a:ext cx="7197725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079500" algn="l"/>
                <a:tab pos="1612900" algn="l"/>
              </a:tabLst>
              <a:defRPr/>
            </a:pPr>
            <a:r>
              <a:rPr lang="en-GB" sz="2400" kern="0" dirty="0">
                <a:latin typeface="+mn-lt"/>
              </a:rPr>
              <a:t>Each instruction occupies 1, 2, or 3 bytes.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3240088" y="2276475"/>
            <a:ext cx="360362" cy="684213"/>
            <a:chOff x="3240088" y="2276475"/>
            <a:chExt cx="360362" cy="684213"/>
          </a:xfrm>
        </p:grpSpPr>
        <p:sp>
          <p:nvSpPr>
            <p:cNvPr id="8264" name="TextBox 83"/>
            <p:cNvSpPr txBox="1">
              <a:spLocks noChangeArrowheads="1"/>
            </p:cNvSpPr>
            <p:nvPr/>
          </p:nvSpPr>
          <p:spPr bwMode="auto">
            <a:xfrm>
              <a:off x="3240088" y="2276475"/>
              <a:ext cx="3603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 b="1" dirty="0"/>
                <a:t>pc</a:t>
              </a:r>
              <a:endParaRPr lang="en-GB" b="1" dirty="0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3421063" y="2600325"/>
              <a:ext cx="0" cy="360363"/>
            </a:xfrm>
            <a:prstGeom prst="line">
              <a:avLst/>
            </a:prstGeom>
            <a:ln w="1905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1081088" y="3249613"/>
            <a:ext cx="7920037" cy="358775"/>
            <a:chOff x="1081088" y="3249613"/>
            <a:chExt cx="7920037" cy="358775"/>
          </a:xfrm>
        </p:grpSpPr>
        <p:sp>
          <p:nvSpPr>
            <p:cNvPr id="4" name="Rectangle 3"/>
            <p:cNvSpPr/>
            <p:nvPr/>
          </p:nvSpPr>
          <p:spPr>
            <a:xfrm>
              <a:off x="1081088" y="3249613"/>
              <a:ext cx="7920037" cy="358775"/>
            </a:xfrm>
            <a:prstGeom prst="rect">
              <a:avLst/>
            </a:prstGeom>
            <a:solidFill>
              <a:srgbClr val="FFFF99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439863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800225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160588" y="3249613"/>
              <a:ext cx="0" cy="358775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520950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881313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240088" y="3249613"/>
              <a:ext cx="0" cy="358775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600450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960813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321175" y="3249613"/>
              <a:ext cx="0" cy="358775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681538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040313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400675" y="3249613"/>
              <a:ext cx="0" cy="358775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761038" y="3249613"/>
              <a:ext cx="0" cy="358775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121400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6481763" y="3249613"/>
              <a:ext cx="0" cy="35877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840538" y="3249613"/>
              <a:ext cx="0" cy="358775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561263" y="3249613"/>
              <a:ext cx="0" cy="358775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921625" y="3249613"/>
              <a:ext cx="0" cy="358775"/>
            </a:xfrm>
            <a:prstGeom prst="lin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42" name="TextBox 60"/>
            <p:cNvSpPr txBox="1">
              <a:spLocks noChangeArrowheads="1"/>
            </p:cNvSpPr>
            <p:nvPr/>
          </p:nvSpPr>
          <p:spPr bwMode="auto">
            <a:xfrm>
              <a:off x="1081088" y="3284538"/>
              <a:ext cx="358775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4</a:t>
              </a:r>
              <a:endParaRPr lang="en-GB"/>
            </a:p>
          </p:txBody>
        </p:sp>
        <p:sp>
          <p:nvSpPr>
            <p:cNvPr id="8243" name="TextBox 61"/>
            <p:cNvSpPr txBox="1">
              <a:spLocks noChangeArrowheads="1"/>
            </p:cNvSpPr>
            <p:nvPr/>
          </p:nvSpPr>
          <p:spPr bwMode="auto">
            <a:xfrm>
              <a:off x="1439863" y="3284538"/>
              <a:ext cx="36036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0</a:t>
              </a:r>
              <a:endParaRPr lang="en-GB"/>
            </a:p>
          </p:txBody>
        </p:sp>
        <p:sp>
          <p:nvSpPr>
            <p:cNvPr id="8244" name="TextBox 62"/>
            <p:cNvSpPr txBox="1">
              <a:spLocks noChangeArrowheads="1"/>
            </p:cNvSpPr>
            <p:nvPr/>
          </p:nvSpPr>
          <p:spPr bwMode="auto">
            <a:xfrm>
              <a:off x="1800225" y="3284538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1</a:t>
              </a:r>
              <a:endParaRPr lang="en-GB"/>
            </a:p>
          </p:txBody>
        </p:sp>
        <p:sp>
          <p:nvSpPr>
            <p:cNvPr id="8245" name="TextBox 63"/>
            <p:cNvSpPr txBox="1">
              <a:spLocks noChangeArrowheads="1"/>
            </p:cNvSpPr>
            <p:nvPr/>
          </p:nvSpPr>
          <p:spPr bwMode="auto">
            <a:xfrm>
              <a:off x="2160588" y="3284538"/>
              <a:ext cx="36036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1</a:t>
              </a:r>
              <a:endParaRPr lang="en-GB"/>
            </a:p>
          </p:txBody>
        </p:sp>
        <p:sp>
          <p:nvSpPr>
            <p:cNvPr id="8246" name="TextBox 64"/>
            <p:cNvSpPr txBox="1">
              <a:spLocks noChangeArrowheads="1"/>
            </p:cNvSpPr>
            <p:nvPr/>
          </p:nvSpPr>
          <p:spPr bwMode="auto">
            <a:xfrm>
              <a:off x="2520950" y="3284538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0</a:t>
              </a:r>
              <a:endParaRPr lang="en-GB"/>
            </a:p>
          </p:txBody>
        </p:sp>
        <p:sp>
          <p:nvSpPr>
            <p:cNvPr id="8247" name="TextBox 65"/>
            <p:cNvSpPr txBox="1">
              <a:spLocks noChangeArrowheads="1"/>
            </p:cNvSpPr>
            <p:nvPr/>
          </p:nvSpPr>
          <p:spPr bwMode="auto">
            <a:xfrm>
              <a:off x="2881313" y="3284538"/>
              <a:ext cx="36036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2</a:t>
              </a:r>
              <a:endParaRPr lang="en-GB"/>
            </a:p>
          </p:txBody>
        </p:sp>
        <p:sp>
          <p:nvSpPr>
            <p:cNvPr id="8248" name="TextBox 66"/>
            <p:cNvSpPr txBox="1">
              <a:spLocks noChangeArrowheads="1"/>
            </p:cNvSpPr>
            <p:nvPr/>
          </p:nvSpPr>
          <p:spPr bwMode="auto">
            <a:xfrm>
              <a:off x="3241675" y="3284538"/>
              <a:ext cx="358775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0</a:t>
              </a:r>
              <a:endParaRPr lang="en-GB"/>
            </a:p>
          </p:txBody>
        </p:sp>
        <p:sp>
          <p:nvSpPr>
            <p:cNvPr id="8249" name="TextBox 67"/>
            <p:cNvSpPr txBox="1">
              <a:spLocks noChangeArrowheads="1"/>
            </p:cNvSpPr>
            <p:nvPr/>
          </p:nvSpPr>
          <p:spPr bwMode="auto">
            <a:xfrm>
              <a:off x="3600450" y="3284538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0</a:t>
              </a:r>
              <a:endParaRPr lang="en-GB"/>
            </a:p>
          </p:txBody>
        </p:sp>
        <p:sp>
          <p:nvSpPr>
            <p:cNvPr id="8250" name="TextBox 68"/>
            <p:cNvSpPr txBox="1">
              <a:spLocks noChangeArrowheads="1"/>
            </p:cNvSpPr>
            <p:nvPr/>
          </p:nvSpPr>
          <p:spPr bwMode="auto">
            <a:xfrm>
              <a:off x="3960813" y="3284538"/>
              <a:ext cx="36036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2</a:t>
              </a:r>
              <a:endParaRPr lang="en-GB"/>
            </a:p>
          </p:txBody>
        </p:sp>
        <p:sp>
          <p:nvSpPr>
            <p:cNvPr id="8251" name="TextBox 69"/>
            <p:cNvSpPr txBox="1">
              <a:spLocks noChangeArrowheads="1"/>
            </p:cNvSpPr>
            <p:nvPr/>
          </p:nvSpPr>
          <p:spPr bwMode="auto">
            <a:xfrm>
              <a:off x="4321175" y="3284538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0</a:t>
              </a:r>
              <a:endParaRPr lang="en-GB"/>
            </a:p>
          </p:txBody>
        </p:sp>
        <p:sp>
          <p:nvSpPr>
            <p:cNvPr id="8252" name="TextBox 70"/>
            <p:cNvSpPr txBox="1">
              <a:spLocks noChangeArrowheads="1"/>
            </p:cNvSpPr>
            <p:nvPr/>
          </p:nvSpPr>
          <p:spPr bwMode="auto">
            <a:xfrm>
              <a:off x="4681538" y="3284538"/>
              <a:ext cx="36036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0</a:t>
              </a:r>
              <a:endParaRPr lang="en-GB"/>
            </a:p>
          </p:txBody>
        </p:sp>
        <p:sp>
          <p:nvSpPr>
            <p:cNvPr id="8253" name="TextBox 71"/>
            <p:cNvSpPr txBox="1">
              <a:spLocks noChangeArrowheads="1"/>
            </p:cNvSpPr>
            <p:nvPr/>
          </p:nvSpPr>
          <p:spPr bwMode="auto">
            <a:xfrm>
              <a:off x="5041900" y="3284538"/>
              <a:ext cx="358775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1</a:t>
              </a:r>
              <a:endParaRPr lang="en-GB"/>
            </a:p>
          </p:txBody>
        </p:sp>
        <p:sp>
          <p:nvSpPr>
            <p:cNvPr id="8254" name="TextBox 72"/>
            <p:cNvSpPr txBox="1">
              <a:spLocks noChangeArrowheads="1"/>
            </p:cNvSpPr>
            <p:nvPr/>
          </p:nvSpPr>
          <p:spPr bwMode="auto">
            <a:xfrm>
              <a:off x="5400675" y="3284538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12</a:t>
              </a:r>
              <a:endParaRPr lang="en-GB"/>
            </a:p>
          </p:txBody>
        </p:sp>
        <p:sp>
          <p:nvSpPr>
            <p:cNvPr id="8255" name="TextBox 73"/>
            <p:cNvSpPr txBox="1">
              <a:spLocks noChangeArrowheads="1"/>
            </p:cNvSpPr>
            <p:nvPr/>
          </p:nvSpPr>
          <p:spPr bwMode="auto">
            <a:xfrm>
              <a:off x="5761038" y="3284538"/>
              <a:ext cx="36036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18</a:t>
              </a:r>
              <a:endParaRPr lang="en-GB"/>
            </a:p>
          </p:txBody>
        </p:sp>
        <p:sp>
          <p:nvSpPr>
            <p:cNvPr id="8256" name="TextBox 74"/>
            <p:cNvSpPr txBox="1">
              <a:spLocks noChangeArrowheads="1"/>
            </p:cNvSpPr>
            <p:nvPr/>
          </p:nvSpPr>
          <p:spPr bwMode="auto">
            <a:xfrm>
              <a:off x="6121400" y="3284538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0</a:t>
              </a:r>
              <a:endParaRPr lang="en-GB"/>
            </a:p>
          </p:txBody>
        </p:sp>
        <p:sp>
          <p:nvSpPr>
            <p:cNvPr id="8257" name="TextBox 75"/>
            <p:cNvSpPr txBox="1">
              <a:spLocks noChangeArrowheads="1"/>
            </p:cNvSpPr>
            <p:nvPr/>
          </p:nvSpPr>
          <p:spPr bwMode="auto">
            <a:xfrm>
              <a:off x="6481763" y="3284538"/>
              <a:ext cx="36036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 dirty="0"/>
                <a:t>29</a:t>
              </a:r>
              <a:endParaRPr lang="en-GB" dirty="0"/>
            </a:p>
          </p:txBody>
        </p:sp>
        <p:sp>
          <p:nvSpPr>
            <p:cNvPr id="85" name="TextBox 75"/>
            <p:cNvSpPr txBox="1">
              <a:spLocks noChangeArrowheads="1"/>
            </p:cNvSpPr>
            <p:nvPr/>
          </p:nvSpPr>
          <p:spPr bwMode="auto">
            <a:xfrm>
              <a:off x="7559676" y="3284538"/>
              <a:ext cx="36036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 dirty="0" smtClean="0"/>
                <a:t>16</a:t>
              </a:r>
              <a:endParaRPr lang="en-GB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081088" y="3032125"/>
            <a:ext cx="7667625" cy="217488"/>
            <a:chOff x="1081088" y="3032125"/>
            <a:chExt cx="7667625" cy="217488"/>
          </a:xfrm>
        </p:grpSpPr>
        <p:sp>
          <p:nvSpPr>
            <p:cNvPr id="8197" name="TextBox 6"/>
            <p:cNvSpPr txBox="1">
              <a:spLocks noChangeArrowheads="1"/>
            </p:cNvSpPr>
            <p:nvPr/>
          </p:nvSpPr>
          <p:spPr bwMode="auto">
            <a:xfrm>
              <a:off x="7561263" y="3033713"/>
              <a:ext cx="3603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29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198" name="TextBox 7"/>
            <p:cNvSpPr txBox="1">
              <a:spLocks noChangeArrowheads="1"/>
            </p:cNvSpPr>
            <p:nvPr/>
          </p:nvSpPr>
          <p:spPr bwMode="auto">
            <a:xfrm>
              <a:off x="8388350" y="3033713"/>
              <a:ext cx="36036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…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199" name="TextBox 9"/>
            <p:cNvSpPr txBox="1">
              <a:spLocks noChangeArrowheads="1"/>
            </p:cNvSpPr>
            <p:nvPr/>
          </p:nvSpPr>
          <p:spPr bwMode="auto">
            <a:xfrm>
              <a:off x="1081088" y="3033713"/>
              <a:ext cx="3587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2"/>
                  </a:solidFill>
                </a:rPr>
                <a:t>0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8200" name="TextBox 10"/>
            <p:cNvSpPr txBox="1">
              <a:spLocks noChangeArrowheads="1"/>
            </p:cNvSpPr>
            <p:nvPr/>
          </p:nvSpPr>
          <p:spPr bwMode="auto">
            <a:xfrm>
              <a:off x="1439863" y="3033713"/>
              <a:ext cx="3603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1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01" name="TextBox 11"/>
            <p:cNvSpPr txBox="1">
              <a:spLocks noChangeArrowheads="1"/>
            </p:cNvSpPr>
            <p:nvPr/>
          </p:nvSpPr>
          <p:spPr bwMode="auto">
            <a:xfrm>
              <a:off x="1800225" y="3033713"/>
              <a:ext cx="36036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2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02" name="TextBox 12"/>
            <p:cNvSpPr txBox="1">
              <a:spLocks noChangeArrowheads="1"/>
            </p:cNvSpPr>
            <p:nvPr/>
          </p:nvSpPr>
          <p:spPr bwMode="auto">
            <a:xfrm>
              <a:off x="2160588" y="3033713"/>
              <a:ext cx="3603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3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03" name="TextBox 13"/>
            <p:cNvSpPr txBox="1">
              <a:spLocks noChangeArrowheads="1"/>
            </p:cNvSpPr>
            <p:nvPr/>
          </p:nvSpPr>
          <p:spPr bwMode="auto">
            <a:xfrm>
              <a:off x="2520950" y="3033713"/>
              <a:ext cx="36036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4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04" name="TextBox 14"/>
            <p:cNvSpPr txBox="1">
              <a:spLocks noChangeArrowheads="1"/>
            </p:cNvSpPr>
            <p:nvPr/>
          </p:nvSpPr>
          <p:spPr bwMode="auto">
            <a:xfrm>
              <a:off x="2881313" y="3033713"/>
              <a:ext cx="3587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2"/>
                  </a:solidFill>
                </a:rPr>
                <a:t>5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8205" name="TextBox 15"/>
            <p:cNvSpPr txBox="1">
              <a:spLocks noChangeArrowheads="1"/>
            </p:cNvSpPr>
            <p:nvPr/>
          </p:nvSpPr>
          <p:spPr bwMode="auto">
            <a:xfrm>
              <a:off x="3240088" y="3033713"/>
              <a:ext cx="3603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6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06" name="TextBox 16"/>
            <p:cNvSpPr txBox="1">
              <a:spLocks noChangeArrowheads="1"/>
            </p:cNvSpPr>
            <p:nvPr/>
          </p:nvSpPr>
          <p:spPr bwMode="auto">
            <a:xfrm>
              <a:off x="3600450" y="3033713"/>
              <a:ext cx="36036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7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07" name="TextBox 17"/>
            <p:cNvSpPr txBox="1">
              <a:spLocks noChangeArrowheads="1"/>
            </p:cNvSpPr>
            <p:nvPr/>
          </p:nvSpPr>
          <p:spPr bwMode="auto">
            <a:xfrm>
              <a:off x="3960813" y="3033713"/>
              <a:ext cx="3603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8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08" name="TextBox 18"/>
            <p:cNvSpPr txBox="1">
              <a:spLocks noChangeArrowheads="1"/>
            </p:cNvSpPr>
            <p:nvPr/>
          </p:nvSpPr>
          <p:spPr bwMode="auto">
            <a:xfrm>
              <a:off x="4321175" y="3033713"/>
              <a:ext cx="36036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9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09" name="TextBox 19"/>
            <p:cNvSpPr txBox="1">
              <a:spLocks noChangeArrowheads="1"/>
            </p:cNvSpPr>
            <p:nvPr/>
          </p:nvSpPr>
          <p:spPr bwMode="auto">
            <a:xfrm>
              <a:off x="4681538" y="3033713"/>
              <a:ext cx="3587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10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10" name="TextBox 20"/>
            <p:cNvSpPr txBox="1">
              <a:spLocks noChangeArrowheads="1"/>
            </p:cNvSpPr>
            <p:nvPr/>
          </p:nvSpPr>
          <p:spPr bwMode="auto">
            <a:xfrm>
              <a:off x="5040313" y="3033713"/>
              <a:ext cx="3603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11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11" name="TextBox 21"/>
            <p:cNvSpPr txBox="1">
              <a:spLocks noChangeArrowheads="1"/>
            </p:cNvSpPr>
            <p:nvPr/>
          </p:nvSpPr>
          <p:spPr bwMode="auto">
            <a:xfrm>
              <a:off x="5400675" y="3033713"/>
              <a:ext cx="36036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12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12" name="TextBox 22"/>
            <p:cNvSpPr txBox="1">
              <a:spLocks noChangeArrowheads="1"/>
            </p:cNvSpPr>
            <p:nvPr/>
          </p:nvSpPr>
          <p:spPr bwMode="auto">
            <a:xfrm>
              <a:off x="5761038" y="3033713"/>
              <a:ext cx="3603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13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13" name="TextBox 23"/>
            <p:cNvSpPr txBox="1">
              <a:spLocks noChangeArrowheads="1"/>
            </p:cNvSpPr>
            <p:nvPr/>
          </p:nvSpPr>
          <p:spPr bwMode="auto">
            <a:xfrm>
              <a:off x="6121400" y="3033713"/>
              <a:ext cx="36036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14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8233" name="TextBox 48"/>
            <p:cNvSpPr txBox="1">
              <a:spLocks noChangeArrowheads="1"/>
            </p:cNvSpPr>
            <p:nvPr/>
          </p:nvSpPr>
          <p:spPr bwMode="auto">
            <a:xfrm>
              <a:off x="6481763" y="3033713"/>
              <a:ext cx="358775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2"/>
                  </a:solidFill>
                </a:rPr>
                <a:t>15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8235" name="TextBox 50"/>
            <p:cNvSpPr txBox="1">
              <a:spLocks noChangeArrowheads="1"/>
            </p:cNvSpPr>
            <p:nvPr/>
          </p:nvSpPr>
          <p:spPr bwMode="auto">
            <a:xfrm>
              <a:off x="7020272" y="3032125"/>
              <a:ext cx="36036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2"/>
                  </a:solidFill>
                </a:rPr>
                <a:t>…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8269" name="TextBox 89"/>
            <p:cNvSpPr txBox="1">
              <a:spLocks noChangeArrowheads="1"/>
            </p:cNvSpPr>
            <p:nvPr/>
          </p:nvSpPr>
          <p:spPr bwMode="auto">
            <a:xfrm>
              <a:off x="7920038" y="3033713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>
                  <a:solidFill>
                    <a:schemeClr val="bg2"/>
                  </a:solidFill>
                </a:rPr>
                <a:t>30</a:t>
              </a:r>
              <a:endParaRPr lang="en-GB">
                <a:solidFill>
                  <a:schemeClr val="bg2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115616" y="3716325"/>
            <a:ext cx="7885509" cy="612788"/>
            <a:chOff x="1115616" y="3716325"/>
            <a:chExt cx="7885509" cy="612788"/>
          </a:xfrm>
        </p:grpSpPr>
        <p:sp>
          <p:nvSpPr>
            <p:cNvPr id="55" name="Right Brace 54"/>
            <p:cNvSpPr/>
            <p:nvPr/>
          </p:nvSpPr>
          <p:spPr>
            <a:xfrm rot="5400000">
              <a:off x="1548044" y="3284307"/>
              <a:ext cx="144000" cy="1008062"/>
            </a:xfrm>
            <a:prstGeom prst="rightBrace">
              <a:avLst/>
            </a:prstGeom>
            <a:ln w="95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6" name="Right Brace 55"/>
            <p:cNvSpPr/>
            <p:nvPr/>
          </p:nvSpPr>
          <p:spPr>
            <a:xfrm rot="5400000">
              <a:off x="2629132" y="3284306"/>
              <a:ext cx="144000" cy="1008063"/>
            </a:xfrm>
            <a:prstGeom prst="rightBrace">
              <a:avLst/>
            </a:prstGeom>
            <a:ln w="95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7" name="Right Brace 56"/>
            <p:cNvSpPr/>
            <p:nvPr/>
          </p:nvSpPr>
          <p:spPr>
            <a:xfrm rot="5400000">
              <a:off x="3708632" y="3284306"/>
              <a:ext cx="144000" cy="1008063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8" name="Right Brace 57"/>
            <p:cNvSpPr/>
            <p:nvPr/>
          </p:nvSpPr>
          <p:spPr>
            <a:xfrm rot="5400000">
              <a:off x="4788132" y="3284306"/>
              <a:ext cx="144000" cy="1008063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9" name="Right Brace 58"/>
            <p:cNvSpPr/>
            <p:nvPr/>
          </p:nvSpPr>
          <p:spPr>
            <a:xfrm rot="5400000">
              <a:off x="6229582" y="3284306"/>
              <a:ext cx="144000" cy="1008063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0" name="Right Brace 59"/>
            <p:cNvSpPr/>
            <p:nvPr/>
          </p:nvSpPr>
          <p:spPr>
            <a:xfrm rot="5400000">
              <a:off x="5508857" y="3644669"/>
              <a:ext cx="144000" cy="287337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115616" y="3902075"/>
              <a:ext cx="1008000" cy="24765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LOADC</a:t>
              </a:r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+mn-lt"/>
                </a:rPr>
                <a:t> </a:t>
              </a: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1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8259" name="TextBox 78"/>
            <p:cNvSpPr txBox="1">
              <a:spLocks noChangeArrowheads="1"/>
            </p:cNvSpPr>
            <p:nvPr/>
          </p:nvSpPr>
          <p:spPr bwMode="auto">
            <a:xfrm>
              <a:off x="2197100" y="3902075"/>
              <a:ext cx="10064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STOREG</a:t>
              </a: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2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8260" name="TextBox 79"/>
            <p:cNvSpPr txBox="1">
              <a:spLocks noChangeArrowheads="1"/>
            </p:cNvSpPr>
            <p:nvPr/>
          </p:nvSpPr>
          <p:spPr bwMode="auto">
            <a:xfrm>
              <a:off x="3384550" y="3902075"/>
              <a:ext cx="792163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sz="160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LOADG</a:t>
              </a:r>
              <a:r>
                <a:rPr lang="en-GB" sz="16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GB" sz="160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2</a:t>
              </a:r>
              <a:endParaRPr lang="en-US" sz="160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8261" name="TextBox 80"/>
            <p:cNvSpPr txBox="1">
              <a:spLocks noChangeArrowheads="1"/>
            </p:cNvSpPr>
            <p:nvPr/>
          </p:nvSpPr>
          <p:spPr bwMode="auto">
            <a:xfrm>
              <a:off x="4429125" y="3902075"/>
              <a:ext cx="8636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sz="160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LOADG</a:t>
              </a:r>
              <a:r>
                <a:rPr lang="en-GB" sz="160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GB" sz="160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1</a:t>
              </a:r>
              <a:endParaRPr lang="en-US" sz="160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8262" name="TextBox 81"/>
            <p:cNvSpPr txBox="1">
              <a:spLocks noChangeArrowheads="1"/>
            </p:cNvSpPr>
            <p:nvPr/>
          </p:nvSpPr>
          <p:spPr bwMode="auto">
            <a:xfrm>
              <a:off x="5184775" y="4083050"/>
              <a:ext cx="8636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COMPLT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8263" name="TextBox 82"/>
            <p:cNvSpPr txBox="1">
              <a:spLocks noChangeArrowheads="1"/>
            </p:cNvSpPr>
            <p:nvPr/>
          </p:nvSpPr>
          <p:spPr bwMode="auto">
            <a:xfrm>
              <a:off x="5795963" y="3902075"/>
              <a:ext cx="1008062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JUMPF</a:t>
              </a: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en-GB" sz="16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29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sp>
          <p:nvSpPr>
            <p:cNvPr id="91" name="Right Brace 90"/>
            <p:cNvSpPr/>
            <p:nvPr/>
          </p:nvSpPr>
          <p:spPr>
            <a:xfrm rot="5400000">
              <a:off x="8425094" y="3284307"/>
              <a:ext cx="144000" cy="1008062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271" name="TextBox 91"/>
            <p:cNvSpPr txBox="1">
              <a:spLocks noChangeArrowheads="1"/>
            </p:cNvSpPr>
            <p:nvPr/>
          </p:nvSpPr>
          <p:spPr bwMode="auto">
            <a:xfrm>
              <a:off x="7993063" y="3897313"/>
              <a:ext cx="10080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/>
                <a:t>unused</a:t>
              </a:r>
              <a:endParaRPr lang="en-GB"/>
            </a:p>
          </p:txBody>
        </p:sp>
        <p:sp>
          <p:nvSpPr>
            <p:cNvPr id="88" name="Right Brace 87"/>
            <p:cNvSpPr/>
            <p:nvPr/>
          </p:nvSpPr>
          <p:spPr>
            <a:xfrm rot="5400000">
              <a:off x="7668886" y="3644656"/>
              <a:ext cx="144000" cy="287337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0" name="TextBox 81"/>
            <p:cNvSpPr txBox="1">
              <a:spLocks noChangeArrowheads="1"/>
            </p:cNvSpPr>
            <p:nvPr/>
          </p:nvSpPr>
          <p:spPr bwMode="auto">
            <a:xfrm>
              <a:off x="7452384" y="3897052"/>
              <a:ext cx="576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GB" sz="1600" dirty="0" smtClean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HALT</a:t>
              </a:r>
              <a:endParaRPr lang="en-US" sz="16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SVM </a:t>
            </a:r>
            <a:r>
              <a:rPr lang="en-GB" i="1" dirty="0" smtClean="0"/>
              <a:t>(5)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9500" algn="l"/>
                <a:tab pos="1612900" algn="l"/>
              </a:tabLst>
            </a:pPr>
            <a:r>
              <a:rPr lang="en-GB" dirty="0" smtClean="0"/>
              <a:t>Illustration of data store (simplified):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519908" y="3429024"/>
            <a:ext cx="360363" cy="2737660"/>
            <a:chOff x="2771775" y="3140075"/>
            <a:chExt cx="360363" cy="2737660"/>
          </a:xfrm>
        </p:grpSpPr>
        <p:sp>
          <p:nvSpPr>
            <p:cNvPr id="9220" name="TextBox 9"/>
            <p:cNvSpPr txBox="1">
              <a:spLocks noChangeArrowheads="1"/>
            </p:cNvSpPr>
            <p:nvPr/>
          </p:nvSpPr>
          <p:spPr bwMode="auto">
            <a:xfrm>
              <a:off x="2771775" y="5589588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0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9223" name="TextBox 87"/>
            <p:cNvSpPr txBox="1">
              <a:spLocks noChangeArrowheads="1"/>
            </p:cNvSpPr>
            <p:nvPr/>
          </p:nvSpPr>
          <p:spPr bwMode="auto">
            <a:xfrm>
              <a:off x="2771775" y="5229225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1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9224" name="TextBox 88"/>
            <p:cNvSpPr txBox="1">
              <a:spLocks noChangeArrowheads="1"/>
            </p:cNvSpPr>
            <p:nvPr/>
          </p:nvSpPr>
          <p:spPr bwMode="auto">
            <a:xfrm>
              <a:off x="2771775" y="4868863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2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9225" name="TextBox 89"/>
            <p:cNvSpPr txBox="1">
              <a:spLocks noChangeArrowheads="1"/>
            </p:cNvSpPr>
            <p:nvPr/>
          </p:nvSpPr>
          <p:spPr bwMode="auto">
            <a:xfrm>
              <a:off x="2771775" y="4508500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3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9226" name="TextBox 90"/>
            <p:cNvSpPr txBox="1">
              <a:spLocks noChangeArrowheads="1"/>
            </p:cNvSpPr>
            <p:nvPr/>
          </p:nvSpPr>
          <p:spPr bwMode="auto">
            <a:xfrm>
              <a:off x="2771775" y="4149725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4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9227" name="TextBox 91"/>
            <p:cNvSpPr txBox="1">
              <a:spLocks noChangeArrowheads="1"/>
            </p:cNvSpPr>
            <p:nvPr/>
          </p:nvSpPr>
          <p:spPr bwMode="auto">
            <a:xfrm>
              <a:off x="2771775" y="3789363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5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9228" name="TextBox 92"/>
            <p:cNvSpPr txBox="1">
              <a:spLocks noChangeArrowheads="1"/>
            </p:cNvSpPr>
            <p:nvPr/>
          </p:nvSpPr>
          <p:spPr bwMode="auto">
            <a:xfrm>
              <a:off x="2771775" y="3429000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6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9229" name="TextBox 94"/>
            <p:cNvSpPr txBox="1">
              <a:spLocks noChangeArrowheads="1"/>
            </p:cNvSpPr>
            <p:nvPr/>
          </p:nvSpPr>
          <p:spPr bwMode="auto">
            <a:xfrm>
              <a:off x="2771775" y="3140075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 smtClean="0">
                  <a:solidFill>
                    <a:schemeClr val="bg2"/>
                  </a:solidFill>
                </a:rPr>
                <a:t>…</a:t>
              </a:r>
              <a:endParaRPr lang="en-GB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880271" y="2276872"/>
            <a:ext cx="864000" cy="3960000"/>
            <a:chOff x="2880271" y="2276872"/>
            <a:chExt cx="864000" cy="3960000"/>
          </a:xfrm>
        </p:grpSpPr>
        <p:sp>
          <p:nvSpPr>
            <p:cNvPr id="77" name="Rectangle 76"/>
            <p:cNvSpPr/>
            <p:nvPr/>
          </p:nvSpPr>
          <p:spPr>
            <a:xfrm>
              <a:off x="2880271" y="2276872"/>
              <a:ext cx="864000" cy="3960000"/>
            </a:xfrm>
            <a:prstGeom prst="rect">
              <a:avLst/>
            </a:prstGeom>
            <a:solidFill>
              <a:srgbClr val="FFFF99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2880271" y="5878537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880271" y="4078312"/>
              <a:ext cx="864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2880271" y="5518174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2880271" y="5157812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880271" y="4797449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880271" y="4438674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1978905" y="3717949"/>
            <a:ext cx="612875" cy="360363"/>
            <a:chOff x="2087563" y="3429000"/>
            <a:chExt cx="612875" cy="360363"/>
          </a:xfrm>
        </p:grpSpPr>
        <p:sp>
          <p:nvSpPr>
            <p:cNvPr id="9222" name="TextBox 83"/>
            <p:cNvSpPr txBox="1">
              <a:spLocks noChangeArrowheads="1"/>
            </p:cNvSpPr>
            <p:nvPr/>
          </p:nvSpPr>
          <p:spPr bwMode="auto">
            <a:xfrm>
              <a:off x="2087563" y="3429000"/>
              <a:ext cx="360362" cy="360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 b="1" dirty="0"/>
                <a:t>sp</a:t>
              </a:r>
              <a:endParaRPr lang="en-GB" b="1" dirty="0"/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>
              <a:off x="2484438" y="3608388"/>
              <a:ext cx="216000" cy="0"/>
            </a:xfrm>
            <a:prstGeom prst="straightConnector1">
              <a:avLst/>
            </a:prstGeom>
            <a:ln w="1905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3851920" y="2312875"/>
            <a:ext cx="1152760" cy="3889512"/>
            <a:chOff x="3851920" y="2312875"/>
            <a:chExt cx="1152760" cy="3889512"/>
          </a:xfrm>
        </p:grpSpPr>
        <p:sp>
          <p:nvSpPr>
            <p:cNvPr id="9221" name="TextBox 60"/>
            <p:cNvSpPr txBox="1">
              <a:spLocks noChangeArrowheads="1"/>
            </p:cNvSpPr>
            <p:nvPr/>
          </p:nvSpPr>
          <p:spPr bwMode="auto">
            <a:xfrm>
              <a:off x="4139493" y="4897176"/>
              <a:ext cx="865187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/>
                <a:t>global data</a:t>
              </a:r>
              <a:endParaRPr lang="en-GB" dirty="0"/>
            </a:p>
          </p:txBody>
        </p:sp>
        <p:sp>
          <p:nvSpPr>
            <p:cNvPr id="103" name="Right Brace 102"/>
            <p:cNvSpPr/>
            <p:nvPr/>
          </p:nvSpPr>
          <p:spPr>
            <a:xfrm>
              <a:off x="3851920" y="4114824"/>
              <a:ext cx="216000" cy="2087563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39" name="TextBox 105"/>
            <p:cNvSpPr txBox="1">
              <a:spLocks noChangeArrowheads="1"/>
            </p:cNvSpPr>
            <p:nvPr/>
          </p:nvSpPr>
          <p:spPr bwMode="auto">
            <a:xfrm>
              <a:off x="4139493" y="3068960"/>
              <a:ext cx="865187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/>
                <a:t>unused</a:t>
              </a:r>
              <a:endParaRPr lang="en-GB" dirty="0"/>
            </a:p>
          </p:txBody>
        </p:sp>
        <p:sp>
          <p:nvSpPr>
            <p:cNvPr id="107" name="Right Brace 106"/>
            <p:cNvSpPr/>
            <p:nvPr/>
          </p:nvSpPr>
          <p:spPr>
            <a:xfrm>
              <a:off x="3851920" y="2312875"/>
              <a:ext cx="216000" cy="1728000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722689" y="2708920"/>
            <a:ext cx="612875" cy="360363"/>
            <a:chOff x="2087563" y="3429000"/>
            <a:chExt cx="612875" cy="360363"/>
          </a:xfrm>
        </p:grpSpPr>
        <p:sp>
          <p:nvSpPr>
            <p:cNvPr id="73" name="TextBox 83"/>
            <p:cNvSpPr txBox="1">
              <a:spLocks noChangeArrowheads="1"/>
            </p:cNvSpPr>
            <p:nvPr/>
          </p:nvSpPr>
          <p:spPr bwMode="auto">
            <a:xfrm>
              <a:off x="2087563" y="3429000"/>
              <a:ext cx="360362" cy="360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2000" b="1" dirty="0"/>
                <a:t>sp</a:t>
              </a:r>
              <a:endParaRPr lang="en-GB" b="1" dirty="0"/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>
              <a:off x="2484438" y="3608388"/>
              <a:ext cx="216000" cy="0"/>
            </a:xfrm>
            <a:prstGeom prst="straightConnector1">
              <a:avLst/>
            </a:prstGeom>
            <a:ln w="1905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6624055" y="2276872"/>
            <a:ext cx="864173" cy="3960000"/>
            <a:chOff x="6624055" y="2276872"/>
            <a:chExt cx="864173" cy="3960000"/>
          </a:xfrm>
        </p:grpSpPr>
        <p:sp>
          <p:nvSpPr>
            <p:cNvPr id="65" name="Rectangle 64"/>
            <p:cNvSpPr/>
            <p:nvPr/>
          </p:nvSpPr>
          <p:spPr>
            <a:xfrm>
              <a:off x="6624055" y="2276872"/>
              <a:ext cx="864000" cy="3960000"/>
            </a:xfrm>
            <a:prstGeom prst="rect">
              <a:avLst/>
            </a:prstGeom>
            <a:solidFill>
              <a:srgbClr val="FFFF99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6624055" y="5878537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624055" y="4078312"/>
              <a:ext cx="864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624055" y="5518174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6624055" y="5157812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624055" y="4797449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624055" y="4438674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6624228" y="3716090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624228" y="3355727"/>
              <a:ext cx="86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6624055" y="2996952"/>
              <a:ext cx="864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7595704" y="2312875"/>
            <a:ext cx="1188204" cy="3889512"/>
            <a:chOff x="7595704" y="2312875"/>
            <a:chExt cx="1188204" cy="3889512"/>
          </a:xfrm>
        </p:grpSpPr>
        <p:sp>
          <p:nvSpPr>
            <p:cNvPr id="75" name="TextBox 60"/>
            <p:cNvSpPr txBox="1">
              <a:spLocks noChangeArrowheads="1"/>
            </p:cNvSpPr>
            <p:nvPr/>
          </p:nvSpPr>
          <p:spPr bwMode="auto">
            <a:xfrm>
              <a:off x="7883276" y="4897176"/>
              <a:ext cx="900000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/>
                <a:t>global data</a:t>
              </a:r>
              <a:endParaRPr lang="en-GB" dirty="0"/>
            </a:p>
          </p:txBody>
        </p:sp>
        <p:sp>
          <p:nvSpPr>
            <p:cNvPr id="76" name="Right Brace 75"/>
            <p:cNvSpPr/>
            <p:nvPr/>
          </p:nvSpPr>
          <p:spPr>
            <a:xfrm>
              <a:off x="7595704" y="4114824"/>
              <a:ext cx="216000" cy="2087563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8" name="TextBox 105"/>
            <p:cNvSpPr txBox="1">
              <a:spLocks noChangeArrowheads="1"/>
            </p:cNvSpPr>
            <p:nvPr/>
          </p:nvSpPr>
          <p:spPr bwMode="auto">
            <a:xfrm>
              <a:off x="7883276" y="2524448"/>
              <a:ext cx="900000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/>
                <a:t>unused</a:t>
              </a:r>
              <a:endParaRPr lang="en-GB" dirty="0"/>
            </a:p>
          </p:txBody>
        </p:sp>
        <p:sp>
          <p:nvSpPr>
            <p:cNvPr id="79" name="Right Brace 78"/>
            <p:cNvSpPr/>
            <p:nvPr/>
          </p:nvSpPr>
          <p:spPr>
            <a:xfrm>
              <a:off x="7595704" y="2312875"/>
              <a:ext cx="216000" cy="648000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5" name="TextBox 60"/>
            <p:cNvSpPr txBox="1">
              <a:spLocks noChangeArrowheads="1"/>
            </p:cNvSpPr>
            <p:nvPr/>
          </p:nvSpPr>
          <p:spPr bwMode="auto">
            <a:xfrm>
              <a:off x="7883908" y="3284984"/>
              <a:ext cx="900000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smtClean="0"/>
                <a:t>stacked data</a:t>
              </a:r>
              <a:endParaRPr lang="en-GB" dirty="0"/>
            </a:p>
          </p:txBody>
        </p:sp>
        <p:sp>
          <p:nvSpPr>
            <p:cNvPr id="88" name="Right Brace 87"/>
            <p:cNvSpPr/>
            <p:nvPr/>
          </p:nvSpPr>
          <p:spPr>
            <a:xfrm>
              <a:off x="7596336" y="3033625"/>
              <a:ext cx="216000" cy="1008000"/>
            </a:xfrm>
            <a:prstGeom prst="rightBrac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263692" y="2384884"/>
            <a:ext cx="360536" cy="3781800"/>
            <a:chOff x="6263692" y="2384884"/>
            <a:chExt cx="360536" cy="3781800"/>
          </a:xfrm>
        </p:grpSpPr>
        <p:sp>
          <p:nvSpPr>
            <p:cNvPr id="57" name="TextBox 9"/>
            <p:cNvSpPr txBox="1">
              <a:spLocks noChangeArrowheads="1"/>
            </p:cNvSpPr>
            <p:nvPr/>
          </p:nvSpPr>
          <p:spPr bwMode="auto">
            <a:xfrm>
              <a:off x="6263692" y="5878537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0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58" name="TextBox 87"/>
            <p:cNvSpPr txBox="1">
              <a:spLocks noChangeArrowheads="1"/>
            </p:cNvSpPr>
            <p:nvPr/>
          </p:nvSpPr>
          <p:spPr bwMode="auto">
            <a:xfrm>
              <a:off x="6263692" y="5518174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1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59" name="TextBox 88"/>
            <p:cNvSpPr txBox="1">
              <a:spLocks noChangeArrowheads="1"/>
            </p:cNvSpPr>
            <p:nvPr/>
          </p:nvSpPr>
          <p:spPr bwMode="auto">
            <a:xfrm>
              <a:off x="6263692" y="5157812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2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60" name="TextBox 89"/>
            <p:cNvSpPr txBox="1">
              <a:spLocks noChangeArrowheads="1"/>
            </p:cNvSpPr>
            <p:nvPr/>
          </p:nvSpPr>
          <p:spPr bwMode="auto">
            <a:xfrm>
              <a:off x="6263692" y="4797449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3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61" name="TextBox 90"/>
            <p:cNvSpPr txBox="1">
              <a:spLocks noChangeArrowheads="1"/>
            </p:cNvSpPr>
            <p:nvPr/>
          </p:nvSpPr>
          <p:spPr bwMode="auto">
            <a:xfrm>
              <a:off x="6263692" y="4438674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>
                  <a:solidFill>
                    <a:schemeClr val="bg2"/>
                  </a:solidFill>
                </a:rPr>
                <a:t>4</a:t>
              </a:r>
              <a:endParaRPr lang="en-GB">
                <a:solidFill>
                  <a:schemeClr val="bg2"/>
                </a:solidFill>
              </a:endParaRPr>
            </a:p>
          </p:txBody>
        </p:sp>
        <p:sp>
          <p:nvSpPr>
            <p:cNvPr id="62" name="TextBox 91"/>
            <p:cNvSpPr txBox="1">
              <a:spLocks noChangeArrowheads="1"/>
            </p:cNvSpPr>
            <p:nvPr/>
          </p:nvSpPr>
          <p:spPr bwMode="auto">
            <a:xfrm>
              <a:off x="6263692" y="4078312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5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63" name="TextBox 92"/>
            <p:cNvSpPr txBox="1">
              <a:spLocks noChangeArrowheads="1"/>
            </p:cNvSpPr>
            <p:nvPr/>
          </p:nvSpPr>
          <p:spPr bwMode="auto">
            <a:xfrm>
              <a:off x="6263692" y="3717949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>
                  <a:solidFill>
                    <a:schemeClr val="bg2"/>
                  </a:solidFill>
                </a:rPr>
                <a:t>6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64" name="TextBox 94"/>
            <p:cNvSpPr txBox="1">
              <a:spLocks noChangeArrowheads="1"/>
            </p:cNvSpPr>
            <p:nvPr/>
          </p:nvSpPr>
          <p:spPr bwMode="auto">
            <a:xfrm>
              <a:off x="6263692" y="2708920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 smtClean="0">
                  <a:solidFill>
                    <a:schemeClr val="bg2"/>
                  </a:solidFill>
                </a:rPr>
                <a:t>9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89" name="TextBox 91"/>
            <p:cNvSpPr txBox="1">
              <a:spLocks noChangeArrowheads="1"/>
            </p:cNvSpPr>
            <p:nvPr/>
          </p:nvSpPr>
          <p:spPr bwMode="auto">
            <a:xfrm>
              <a:off x="6263865" y="3355727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 smtClean="0">
                  <a:solidFill>
                    <a:schemeClr val="bg2"/>
                  </a:solidFill>
                </a:rPr>
                <a:t>7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90" name="TextBox 92"/>
            <p:cNvSpPr txBox="1">
              <a:spLocks noChangeArrowheads="1"/>
            </p:cNvSpPr>
            <p:nvPr/>
          </p:nvSpPr>
          <p:spPr bwMode="auto">
            <a:xfrm>
              <a:off x="6263865" y="2995364"/>
              <a:ext cx="360363" cy="288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 smtClean="0">
                  <a:solidFill>
                    <a:schemeClr val="bg2"/>
                  </a:solidFill>
                </a:rPr>
                <a:t>8</a:t>
              </a:r>
              <a:endParaRPr lang="en-GB" dirty="0">
                <a:solidFill>
                  <a:schemeClr val="bg2"/>
                </a:solidFill>
              </a:endParaRPr>
            </a:p>
          </p:txBody>
        </p:sp>
        <p:sp>
          <p:nvSpPr>
            <p:cNvPr id="91" name="TextBox 94"/>
            <p:cNvSpPr txBox="1">
              <a:spLocks noChangeArrowheads="1"/>
            </p:cNvSpPr>
            <p:nvPr/>
          </p:nvSpPr>
          <p:spPr bwMode="auto">
            <a:xfrm>
              <a:off x="6263865" y="2384884"/>
              <a:ext cx="3603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72000" rIns="72000" bIns="0">
              <a:spAutoFit/>
            </a:bodyPr>
            <a:lstStyle/>
            <a:p>
              <a:pPr algn="r"/>
              <a:r>
                <a:rPr lang="en-GB" sz="1400" dirty="0" smtClean="0">
                  <a:solidFill>
                    <a:schemeClr val="bg2"/>
                  </a:solidFill>
                </a:rPr>
                <a:t>…</a:t>
              </a:r>
              <a:endParaRPr lang="en-GB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SVM </a:t>
            </a:r>
            <a:r>
              <a:rPr lang="en-GB" i="1" dirty="0" smtClean="0"/>
              <a:t>(6)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665288"/>
            <a:ext cx="7237412" cy="4656137"/>
          </a:xfrm>
          <a:noFill/>
        </p:spPr>
        <p:txBody>
          <a:bodyPr/>
          <a:lstStyle/>
          <a:p>
            <a:pPr eaLnBrk="1" hangingPunct="1">
              <a:tabLst>
                <a:tab pos="1079500" algn="l"/>
                <a:tab pos="1612900" algn="l"/>
              </a:tabLst>
            </a:pPr>
            <a:r>
              <a:rPr lang="en-GB" dirty="0" smtClean="0"/>
              <a:t>SVM instruction set (simplified):</a:t>
            </a:r>
          </a:p>
          <a:p>
            <a:pPr eaLnBrk="1" hangingPunct="1">
              <a:tabLst>
                <a:tab pos="1079500" algn="l"/>
                <a:tab pos="1612900" algn="l"/>
              </a:tabLst>
            </a:pPr>
            <a:endParaRPr lang="en-GB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91680" y="2274888"/>
          <a:ext cx="7200800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7653"/>
                <a:gridCol w="995808"/>
                <a:gridCol w="5437339"/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Op-code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Mnem-onic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Behaviour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ADD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push (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SUB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push (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MUL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push (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×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DIV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push (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CMPEQ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push (if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then 1 else 0)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CMPLT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push (if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then 1 else 0)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Courier New" pitchFamily="49" charset="0"/>
                        </a:rPr>
                        <a:t>INV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 push (if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 then 1 else 0)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5069</TotalTime>
  <Words>885</Words>
  <Application>Microsoft Office PowerPoint</Application>
  <PresentationFormat>On-screen Show (4:3)</PresentationFormat>
  <Paragraphs>247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University of Glasgow template - Sept 2007</vt:lpstr>
      <vt:lpstr>4  Interpretation</vt:lpstr>
      <vt:lpstr>Overview</vt:lpstr>
      <vt:lpstr>Virtual machine interpretation</vt:lpstr>
      <vt:lpstr>Case study: SVM (1)</vt:lpstr>
      <vt:lpstr>Case study: SVM (2)</vt:lpstr>
      <vt:lpstr>Case study: SVM (3)</vt:lpstr>
      <vt:lpstr>Case study: SVM (4)</vt:lpstr>
      <vt:lpstr>Case study: SVM (5)</vt:lpstr>
      <vt:lpstr>Case study: SVM (6)</vt:lpstr>
      <vt:lpstr>Case study: SVM (7)</vt:lpstr>
      <vt:lpstr>Case study: SVM (8)</vt:lpstr>
      <vt:lpstr>Writing an interpreter</vt:lpstr>
      <vt:lpstr>Case study: SVM interpreter in Java (1)</vt:lpstr>
      <vt:lpstr>Case study: SVM interpreter in Java (2)</vt:lpstr>
      <vt:lpstr>Case study: SVM interpreter in Java (3)</vt:lpstr>
      <vt:lpstr>Case study: SVM interpreter in Java (4)</vt:lpstr>
      <vt:lpstr>Case study: SVM interpreter in Java (5)</vt:lpstr>
      <vt:lpstr>Case study: SVM interpreter in Java (6)</vt:lpstr>
      <vt:lpstr>Case study: SVM interpreter in Java (7)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337</cp:revision>
  <dcterms:created xsi:type="dcterms:W3CDTF">2007-09-18T17:05:57Z</dcterms:created>
  <dcterms:modified xsi:type="dcterms:W3CDTF">2013-10-24T08:22:20Z</dcterms:modified>
</cp:coreProperties>
</file>