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6" r:id="rId2"/>
    <p:sldId id="329" r:id="rId3"/>
    <p:sldId id="357" r:id="rId4"/>
    <p:sldId id="330" r:id="rId5"/>
    <p:sldId id="331" r:id="rId6"/>
    <p:sldId id="351" r:id="rId7"/>
    <p:sldId id="355" r:id="rId8"/>
    <p:sldId id="356" r:id="rId9"/>
    <p:sldId id="350" r:id="rId10"/>
    <p:sldId id="352" r:id="rId11"/>
    <p:sldId id="358" r:id="rId12"/>
    <p:sldId id="332" r:id="rId13"/>
    <p:sldId id="333" r:id="rId14"/>
    <p:sldId id="334" r:id="rId15"/>
    <p:sldId id="336" r:id="rId16"/>
    <p:sldId id="335" r:id="rId17"/>
    <p:sldId id="338" r:id="rId18"/>
    <p:sldId id="337" r:id="rId19"/>
    <p:sldId id="345" r:id="rId20"/>
    <p:sldId id="341" r:id="rId21"/>
    <p:sldId id="342" r:id="rId22"/>
    <p:sldId id="348" r:id="rId23"/>
    <p:sldId id="344" r:id="rId24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6600"/>
    <a:srgbClr val="99FF99"/>
    <a:srgbClr val="66FF33"/>
    <a:srgbClr val="FF0066"/>
    <a:srgbClr val="33CC33"/>
    <a:srgbClr val="009900"/>
    <a:srgbClr val="FF0000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91" autoAdjust="0"/>
    <p:restoredTop sz="95784" autoAdjust="0"/>
  </p:normalViewPr>
  <p:slideViewPr>
    <p:cSldViewPr>
      <p:cViewPr varScale="1">
        <p:scale>
          <a:sx n="85" d="100"/>
          <a:sy n="85" d="100"/>
        </p:scale>
        <p:origin x="-84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072"/>
        <p:guide pos="210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02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02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28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02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1838"/>
            <a:ext cx="4878388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7" y="4633273"/>
            <a:ext cx="5335895" cy="438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02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53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3D3A01E-222A-4C37-9470-085FB4FC80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22875" y="1700213"/>
            <a:ext cx="3522663" cy="2233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22875" y="4086225"/>
            <a:ext cx="3522663" cy="223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5-</a:t>
            </a:r>
            <a:fld id="{06CC100D-DC8A-4CD4-A6FC-487D2E6D1A38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5  Compilation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Overview</a:t>
            </a:r>
          </a:p>
          <a:p>
            <a:pPr eaLnBrk="1" hangingPunct="1"/>
            <a:r>
              <a:rPr lang="en-GB" dirty="0" smtClean="0"/>
              <a:t>Compilation phases</a:t>
            </a:r>
          </a:p>
          <a:p>
            <a:pPr lvl="1" eaLnBrk="1" hangingPunct="1"/>
            <a:r>
              <a:rPr lang="en-GB" dirty="0" smtClean="0"/>
              <a:t>syntactic analysis</a:t>
            </a:r>
          </a:p>
          <a:p>
            <a:pPr lvl="1" eaLnBrk="1" hangingPunct="1"/>
            <a:r>
              <a:rPr lang="en-GB" dirty="0" smtClean="0"/>
              <a:t>contextual analysis</a:t>
            </a:r>
          </a:p>
          <a:p>
            <a:pPr lvl="1" eaLnBrk="1" hangingPunct="1"/>
            <a:r>
              <a:rPr lang="en-GB" dirty="0" smtClean="0"/>
              <a:t>code generation</a:t>
            </a:r>
          </a:p>
          <a:p>
            <a:pPr eaLnBrk="1" hangingPunct="1"/>
            <a:r>
              <a:rPr lang="en-GB" dirty="0" smtClean="0"/>
              <a:t>Abstract syntax trees</a:t>
            </a:r>
          </a:p>
          <a:p>
            <a:pPr eaLnBrk="1" hangingPunct="1"/>
            <a:r>
              <a:rPr lang="en-GB" dirty="0" smtClean="0"/>
              <a:t>Case study: Fun language and compiler</a:t>
            </a: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compiler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The compiler calls each of these in turn:</a:t>
            </a:r>
          </a:p>
          <a:p>
            <a:pPr lvl="1" eaLnBrk="1" hangingPunct="1"/>
            <a:r>
              <a:rPr lang="en-GB" dirty="0" smtClean="0"/>
              <a:t>The syntactic analyser lexes and parses the source program, printing any error messages, and generates an AST. Then the AST is printed.</a:t>
            </a:r>
          </a:p>
          <a:p>
            <a:pPr lvl="1" eaLnBrk="1" hangingPunct="1"/>
            <a:r>
              <a:rPr lang="en-GB" dirty="0" smtClean="0"/>
              <a:t>The contextual analyser performs scope/type checking, printing any error messages.</a:t>
            </a:r>
          </a:p>
          <a:p>
            <a:pPr lvl="1" eaLnBrk="1" hangingPunct="1"/>
            <a:r>
              <a:rPr lang="en-GB" dirty="0" smtClean="0"/>
              <a:t>The code generator emits object code into the SVM code store. Then the object code is printed.</a:t>
            </a:r>
          </a:p>
          <a:p>
            <a:pPr eaLnBrk="1" hangingPunct="1"/>
            <a:r>
              <a:rPr lang="en-GB" dirty="0" smtClean="0"/>
              <a:t>Compilation is terminated after syntactic or contextual analysis if any errors are detected.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driver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The driver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FunRun</a:t>
            </a:r>
            <a:r>
              <a:rPr lang="en-GB" sz="2000" dirty="0" smtClean="0"/>
              <a:t> </a:t>
            </a:r>
            <a:r>
              <a:rPr lang="en-GB" dirty="0" smtClean="0"/>
              <a:t>does the following:</a:t>
            </a:r>
          </a:p>
          <a:p>
            <a:pPr lvl="1" eaLnBrk="1" hangingPunct="1"/>
            <a:r>
              <a:rPr lang="en-GB" dirty="0" smtClean="0"/>
              <a:t>It compiles the source program into an SVM object program.</a:t>
            </a:r>
          </a:p>
          <a:p>
            <a:pPr lvl="1" eaLnBrk="1" hangingPunct="1"/>
            <a:r>
              <a:rPr lang="en-GB" dirty="0" smtClean="0"/>
              <a:t>If no errors are detected, it calls the SVM interpreter to run the object program.</a:t>
            </a:r>
          </a:p>
          <a:p>
            <a:pPr eaLnBrk="1" hangingPunct="1"/>
            <a:r>
              <a:rPr lang="en-GB" dirty="0" smtClean="0"/>
              <a:t>Of course, a real compiler would save the object program in a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Abstract syntax trees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An </a:t>
            </a:r>
            <a:r>
              <a:rPr lang="en-GB" b="1" dirty="0" smtClean="0"/>
              <a:t>abstract syntax tree</a:t>
            </a:r>
            <a:r>
              <a:rPr lang="en-GB" dirty="0" smtClean="0"/>
              <a:t> (</a:t>
            </a:r>
            <a:r>
              <a:rPr lang="en-GB" b="1" dirty="0" smtClean="0"/>
              <a:t>AST</a:t>
            </a:r>
            <a:r>
              <a:rPr lang="en-GB" dirty="0" smtClean="0"/>
              <a:t>) is a convenient way to represent a source program’s phrase structure.</a:t>
            </a:r>
          </a:p>
          <a:p>
            <a:pPr eaLnBrk="1" hangingPunct="1"/>
            <a:r>
              <a:rPr lang="en-GB" dirty="0" smtClean="0"/>
              <a:t>Structure of an AST:</a:t>
            </a:r>
          </a:p>
          <a:p>
            <a:pPr lvl="1" eaLnBrk="1" hangingPunct="1"/>
            <a:r>
              <a:rPr lang="en-GB" dirty="0" smtClean="0"/>
              <a:t>Each </a:t>
            </a:r>
            <a:r>
              <a:rPr lang="en-GB" i="1" dirty="0" smtClean="0"/>
              <a:t>leaf node</a:t>
            </a:r>
            <a:r>
              <a:rPr lang="en-GB" dirty="0" smtClean="0"/>
              <a:t> represents an identifier or literal.</a:t>
            </a:r>
          </a:p>
          <a:p>
            <a:pPr lvl="1" eaLnBrk="1" hangingPunct="1"/>
            <a:r>
              <a:rPr lang="en-GB" dirty="0" smtClean="0"/>
              <a:t>Each </a:t>
            </a:r>
            <a:r>
              <a:rPr lang="en-GB" i="1" dirty="0" smtClean="0"/>
              <a:t>internal node</a:t>
            </a:r>
            <a:r>
              <a:rPr lang="en-GB" dirty="0" smtClean="0"/>
              <a:t> corresponds to a source language construct (e.g., a variable declaration or while-command). The internal node’s </a:t>
            </a:r>
            <a:r>
              <a:rPr lang="en-GB" dirty="0" err="1" smtClean="0"/>
              <a:t>subtrees</a:t>
            </a:r>
            <a:r>
              <a:rPr lang="en-GB" dirty="0" smtClean="0"/>
              <a:t> represent the parts of that construct.</a:t>
            </a:r>
          </a:p>
          <a:p>
            <a:pPr eaLnBrk="1" hangingPunct="1"/>
            <a:r>
              <a:rPr lang="en-GB" dirty="0" smtClean="0"/>
              <a:t>ASTs are much more compact than syntax trees (</a:t>
            </a:r>
            <a:r>
              <a:rPr lang="en-GB" dirty="0" smtClean="0">
                <a:cs typeface="Arial" charset="0"/>
              </a:rPr>
              <a:t>§1).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AST for Fun expression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 for expression ‘</a:t>
            </a:r>
            <a:r>
              <a:rPr lang="en-GB" sz="2000" dirty="0" smtClean="0">
                <a:solidFill>
                  <a:srgbClr val="9900CC"/>
                </a:solidFill>
                <a:latin typeface="Courier New" pitchFamily="49" charset="0"/>
              </a:rPr>
              <a:t>(x+13)*(y-z)</a:t>
            </a:r>
            <a:r>
              <a:rPr lang="en-GB" dirty="0" smtClean="0"/>
              <a:t>’: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547664" y="4473116"/>
            <a:ext cx="7197725" cy="184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GB" sz="2400" i="1" kern="0" dirty="0" smtClean="0">
                <a:latin typeface="+mn-lt"/>
              </a:rPr>
              <a:t>Note:</a:t>
            </a:r>
            <a:r>
              <a:rPr lang="en-GB" sz="2400" kern="0" dirty="0" smtClean="0">
                <a:latin typeface="+mn-lt"/>
              </a:rPr>
              <a:t> The AST makes no distinction between </a:t>
            </a:r>
            <a:r>
              <a:rPr lang="en-GB" sz="2400" i="1" kern="0" dirty="0" err="1" smtClean="0">
                <a:latin typeface="+mn-lt"/>
              </a:rPr>
              <a:t>expr</a:t>
            </a:r>
            <a:r>
              <a:rPr lang="en-GB" sz="2400" kern="0" dirty="0" err="1" smtClean="0">
                <a:latin typeface="+mn-lt"/>
              </a:rPr>
              <a:t>s</a:t>
            </a:r>
            <a:r>
              <a:rPr lang="en-GB" sz="2400" kern="0" dirty="0" smtClean="0">
                <a:latin typeface="+mn-lt"/>
              </a:rPr>
              <a:t>, </a:t>
            </a:r>
            <a:r>
              <a:rPr lang="en-GB" sz="2400" i="1" kern="0" dirty="0" smtClean="0">
                <a:latin typeface="+mn-lt"/>
              </a:rPr>
              <a:t>sec-</a:t>
            </a:r>
            <a:r>
              <a:rPr lang="en-GB" sz="2400" i="1" kern="0" dirty="0" err="1" smtClean="0">
                <a:latin typeface="+mn-lt"/>
              </a:rPr>
              <a:t>expr</a:t>
            </a:r>
            <a:r>
              <a:rPr lang="en-GB" sz="2400" kern="0" dirty="0" err="1" smtClean="0">
                <a:latin typeface="+mn-lt"/>
              </a:rPr>
              <a:t>s</a:t>
            </a:r>
            <a:r>
              <a:rPr lang="en-GB" sz="2400" kern="0" dirty="0" smtClean="0">
                <a:latin typeface="+mn-lt"/>
              </a:rPr>
              <a:t>, etc.: they are all just expressions.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53610" y="2456892"/>
            <a:ext cx="3146782" cy="1609495"/>
            <a:chOff x="4953610" y="2456892"/>
            <a:chExt cx="3146782" cy="1609495"/>
          </a:xfrm>
        </p:grpSpPr>
        <p:sp>
          <p:nvSpPr>
            <p:cNvPr id="26" name="Freeform 25"/>
            <p:cNvSpPr/>
            <p:nvPr/>
          </p:nvSpPr>
          <p:spPr>
            <a:xfrm>
              <a:off x="4953610" y="2888940"/>
              <a:ext cx="1490598" cy="1177447"/>
            </a:xfrm>
            <a:custGeom>
              <a:avLst/>
              <a:gdLst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98 w 1490598"/>
                <a:gd name="connsiteY3" fmla="*/ 1164921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  <a:gd name="connsiteX0" fmla="*/ 350729 w 1490598"/>
                <a:gd name="connsiteY0" fmla="*/ 0 h 1207038"/>
                <a:gd name="connsiteX1" fmla="*/ 1189973 w 1490598"/>
                <a:gd name="connsiteY1" fmla="*/ 12526 h 1207038"/>
                <a:gd name="connsiteX2" fmla="*/ 1490598 w 1490598"/>
                <a:gd name="connsiteY2" fmla="*/ 613776 h 1207038"/>
                <a:gd name="connsiteX3" fmla="*/ 1490531 w 1490598"/>
                <a:gd name="connsiteY3" fmla="*/ 1207038 h 1207038"/>
                <a:gd name="connsiteX4" fmla="*/ 0 w 1490598"/>
                <a:gd name="connsiteY4" fmla="*/ 1177447 h 1207038"/>
                <a:gd name="connsiteX5" fmla="*/ 0 w 1490598"/>
                <a:gd name="connsiteY5" fmla="*/ 626302 h 1207038"/>
                <a:gd name="connsiteX6" fmla="*/ 350729 w 1490598"/>
                <a:gd name="connsiteY6" fmla="*/ 0 h 1207038"/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31 w 1490598"/>
                <a:gd name="connsiteY3" fmla="*/ 1171033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0598" h="1177447">
                  <a:moveTo>
                    <a:pt x="350729" y="0"/>
                  </a:moveTo>
                  <a:lnTo>
                    <a:pt x="1189973" y="12526"/>
                  </a:lnTo>
                  <a:lnTo>
                    <a:pt x="1490598" y="613776"/>
                  </a:lnTo>
                  <a:cubicBezTo>
                    <a:pt x="1490576" y="811530"/>
                    <a:pt x="1490553" y="973279"/>
                    <a:pt x="1490531" y="1171033"/>
                  </a:cubicBezTo>
                  <a:lnTo>
                    <a:pt x="0" y="1177447"/>
                  </a:lnTo>
                  <a:lnTo>
                    <a:pt x="0" y="626302"/>
                  </a:lnTo>
                  <a:lnTo>
                    <a:pt x="350729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AutoShape 4"/>
            <p:cNvSpPr>
              <a:spLocks/>
            </p:cNvSpPr>
            <p:nvPr/>
          </p:nvSpPr>
          <p:spPr bwMode="auto">
            <a:xfrm>
              <a:off x="6660233" y="2456892"/>
              <a:ext cx="1440159" cy="900100"/>
            </a:xfrm>
            <a:prstGeom prst="callout1">
              <a:avLst>
                <a:gd name="adj1" fmla="val 26113"/>
                <a:gd name="adj2" fmla="val -2380"/>
                <a:gd name="adj3" fmla="val 70974"/>
                <a:gd name="adj4" fmla="val -3024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This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r>
                <a:rPr lang="en-GB" sz="2000" dirty="0" smtClean="0">
                  <a:solidFill>
                    <a:schemeClr val="bg2"/>
                  </a:solidFill>
                </a:rPr>
                <a:t> is the right operand.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475657" y="2456892"/>
            <a:ext cx="3384442" cy="1626593"/>
            <a:chOff x="1475657" y="2456892"/>
            <a:chExt cx="3384442" cy="1626593"/>
          </a:xfrm>
        </p:grpSpPr>
        <p:sp>
          <p:nvSpPr>
            <p:cNvPr id="25" name="Freeform 24"/>
            <p:cNvSpPr/>
            <p:nvPr/>
          </p:nvSpPr>
          <p:spPr>
            <a:xfrm>
              <a:off x="3369501" y="2906038"/>
              <a:ext cx="1490598" cy="1177447"/>
            </a:xfrm>
            <a:custGeom>
              <a:avLst/>
              <a:gdLst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98 w 1490598"/>
                <a:gd name="connsiteY3" fmla="*/ 1164921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  <a:gd name="connsiteX0" fmla="*/ 350729 w 1490598"/>
                <a:gd name="connsiteY0" fmla="*/ 0 h 1207038"/>
                <a:gd name="connsiteX1" fmla="*/ 1189973 w 1490598"/>
                <a:gd name="connsiteY1" fmla="*/ 12526 h 1207038"/>
                <a:gd name="connsiteX2" fmla="*/ 1490598 w 1490598"/>
                <a:gd name="connsiteY2" fmla="*/ 613776 h 1207038"/>
                <a:gd name="connsiteX3" fmla="*/ 1490531 w 1490598"/>
                <a:gd name="connsiteY3" fmla="*/ 1207038 h 1207038"/>
                <a:gd name="connsiteX4" fmla="*/ 0 w 1490598"/>
                <a:gd name="connsiteY4" fmla="*/ 1177447 h 1207038"/>
                <a:gd name="connsiteX5" fmla="*/ 0 w 1490598"/>
                <a:gd name="connsiteY5" fmla="*/ 626302 h 1207038"/>
                <a:gd name="connsiteX6" fmla="*/ 350729 w 1490598"/>
                <a:gd name="connsiteY6" fmla="*/ 0 h 1207038"/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31 w 1490598"/>
                <a:gd name="connsiteY3" fmla="*/ 1171033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0598" h="1177447">
                  <a:moveTo>
                    <a:pt x="350729" y="0"/>
                  </a:moveTo>
                  <a:lnTo>
                    <a:pt x="1189973" y="12526"/>
                  </a:lnTo>
                  <a:lnTo>
                    <a:pt x="1490598" y="613776"/>
                  </a:lnTo>
                  <a:cubicBezTo>
                    <a:pt x="1490576" y="811530"/>
                    <a:pt x="1490553" y="973279"/>
                    <a:pt x="1490531" y="1171033"/>
                  </a:cubicBezTo>
                  <a:lnTo>
                    <a:pt x="0" y="1177447"/>
                  </a:lnTo>
                  <a:lnTo>
                    <a:pt x="0" y="626302"/>
                  </a:lnTo>
                  <a:lnTo>
                    <a:pt x="350729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AutoShape 4"/>
            <p:cNvSpPr>
              <a:spLocks/>
            </p:cNvSpPr>
            <p:nvPr/>
          </p:nvSpPr>
          <p:spPr bwMode="auto">
            <a:xfrm>
              <a:off x="1475657" y="2456892"/>
              <a:ext cx="1476163" cy="936104"/>
            </a:xfrm>
            <a:prstGeom prst="callout1">
              <a:avLst>
                <a:gd name="adj1" fmla="val 42154"/>
                <a:gd name="adj2" fmla="val 95581"/>
                <a:gd name="adj3" fmla="val 78360"/>
                <a:gd name="adj4" fmla="val 142748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This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r>
                <a:rPr lang="en-GB" sz="2000" dirty="0" smtClean="0">
                  <a:solidFill>
                    <a:schemeClr val="bg2"/>
                  </a:solidFill>
                </a:rPr>
                <a:t> is the left operand.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23072" y="2384425"/>
            <a:ext cx="2949128" cy="1620838"/>
            <a:chOff x="3423072" y="2384425"/>
            <a:chExt cx="2949128" cy="1620838"/>
          </a:xfrm>
        </p:grpSpPr>
        <p:sp>
          <p:nvSpPr>
            <p:cNvPr id="13316" name="Line 146"/>
            <p:cNvSpPr>
              <a:spLocks noChangeShapeType="1"/>
            </p:cNvSpPr>
            <p:nvPr/>
          </p:nvSpPr>
          <p:spPr bwMode="auto">
            <a:xfrm>
              <a:off x="5337150" y="3357563"/>
              <a:ext cx="3175" cy="17938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17" name="Line 156"/>
            <p:cNvSpPr>
              <a:spLocks noChangeShapeType="1"/>
            </p:cNvSpPr>
            <p:nvPr/>
          </p:nvSpPr>
          <p:spPr bwMode="auto">
            <a:xfrm>
              <a:off x="5337150" y="3357563"/>
              <a:ext cx="715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18" name="Line 159"/>
            <p:cNvSpPr>
              <a:spLocks noChangeShapeType="1"/>
            </p:cNvSpPr>
            <p:nvPr/>
          </p:nvSpPr>
          <p:spPr bwMode="auto">
            <a:xfrm>
              <a:off x="4107284" y="2781300"/>
              <a:ext cx="1580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19" name="Line 164"/>
            <p:cNvSpPr>
              <a:spLocks noChangeShapeType="1"/>
            </p:cNvSpPr>
            <p:nvPr/>
          </p:nvSpPr>
          <p:spPr bwMode="auto">
            <a:xfrm>
              <a:off x="6056288" y="3357563"/>
              <a:ext cx="1587" cy="17938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0" name="Line 211"/>
            <p:cNvSpPr>
              <a:spLocks noChangeShapeType="1"/>
            </p:cNvSpPr>
            <p:nvPr/>
          </p:nvSpPr>
          <p:spPr bwMode="auto">
            <a:xfrm>
              <a:off x="5697513" y="2781300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1" name="Line 212"/>
            <p:cNvSpPr>
              <a:spLocks noChangeShapeType="1"/>
            </p:cNvSpPr>
            <p:nvPr/>
          </p:nvSpPr>
          <p:spPr bwMode="auto">
            <a:xfrm>
              <a:off x="4895713" y="2492375"/>
              <a:ext cx="0" cy="2889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2" name="Line 219"/>
            <p:cNvSpPr>
              <a:spLocks noChangeShapeType="1"/>
            </p:cNvSpPr>
            <p:nvPr/>
          </p:nvSpPr>
          <p:spPr bwMode="auto">
            <a:xfrm>
              <a:off x="3746922" y="3392488"/>
              <a:ext cx="0" cy="17938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3" name="Line 221"/>
            <p:cNvSpPr>
              <a:spLocks noChangeShapeType="1"/>
            </p:cNvSpPr>
            <p:nvPr/>
          </p:nvSpPr>
          <p:spPr bwMode="auto">
            <a:xfrm>
              <a:off x="3746922" y="3392488"/>
              <a:ext cx="715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4" name="Line 223"/>
            <p:cNvSpPr>
              <a:spLocks noChangeShapeType="1"/>
            </p:cNvSpPr>
            <p:nvPr/>
          </p:nvSpPr>
          <p:spPr bwMode="auto">
            <a:xfrm>
              <a:off x="4466059" y="3392488"/>
              <a:ext cx="1588" cy="17938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5" name="Line 224"/>
            <p:cNvSpPr>
              <a:spLocks noChangeShapeType="1"/>
            </p:cNvSpPr>
            <p:nvPr/>
          </p:nvSpPr>
          <p:spPr bwMode="auto">
            <a:xfrm flipH="1">
              <a:off x="4107284" y="2781300"/>
              <a:ext cx="1588" cy="6111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10" name="Text Box 145"/>
            <p:cNvSpPr txBox="1">
              <a:spLocks noChangeArrowheads="1"/>
            </p:cNvSpPr>
            <p:nvPr/>
          </p:nvSpPr>
          <p:spPr bwMode="auto">
            <a:xfrm>
              <a:off x="5003775" y="3573463"/>
              <a:ext cx="650875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‘y’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11" name="Text Box 154"/>
            <p:cNvSpPr txBox="1">
              <a:spLocks noChangeArrowheads="1"/>
            </p:cNvSpPr>
            <p:nvPr/>
          </p:nvSpPr>
          <p:spPr bwMode="auto">
            <a:xfrm>
              <a:off x="5330800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>
                  <a:solidFill>
                    <a:schemeClr val="bg2"/>
                  </a:solidFill>
                </a:rPr>
                <a:t>MINUS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8212" name="Text Box 157"/>
            <p:cNvSpPr txBox="1">
              <a:spLocks noChangeArrowheads="1"/>
            </p:cNvSpPr>
            <p:nvPr/>
          </p:nvSpPr>
          <p:spPr bwMode="auto">
            <a:xfrm>
              <a:off x="4535351" y="2384425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TIMES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13" name="Text Box 163"/>
            <p:cNvSpPr txBox="1">
              <a:spLocks noChangeArrowheads="1"/>
            </p:cNvSpPr>
            <p:nvPr/>
          </p:nvSpPr>
          <p:spPr bwMode="auto">
            <a:xfrm>
              <a:off x="5721325" y="3573463"/>
              <a:ext cx="650875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‘z’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14" name="Text Box 218"/>
            <p:cNvSpPr txBox="1">
              <a:spLocks noChangeArrowheads="1"/>
            </p:cNvSpPr>
            <p:nvPr/>
          </p:nvSpPr>
          <p:spPr bwMode="auto">
            <a:xfrm>
              <a:off x="3423072" y="3573463"/>
              <a:ext cx="650875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‘x’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15" name="Text Box 220"/>
            <p:cNvSpPr txBox="1">
              <a:spLocks noChangeArrowheads="1"/>
            </p:cNvSpPr>
            <p:nvPr/>
          </p:nvSpPr>
          <p:spPr bwMode="auto">
            <a:xfrm>
              <a:off x="3781847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PLUS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16" name="Text Box 222"/>
            <p:cNvSpPr txBox="1">
              <a:spLocks noChangeArrowheads="1"/>
            </p:cNvSpPr>
            <p:nvPr/>
          </p:nvSpPr>
          <p:spPr bwMode="auto">
            <a:xfrm>
              <a:off x="4140622" y="3573463"/>
              <a:ext cx="650875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‘13’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AST for Fun command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 for ‘</a:t>
            </a:r>
            <a:r>
              <a:rPr lang="en-GB" sz="2000" dirty="0" smtClean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if n&gt;0: n = n-1 write(n).</a:t>
            </a:r>
            <a:r>
              <a:rPr lang="en-GB" dirty="0" smtClean="0"/>
              <a:t>’: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959932" y="2384884"/>
            <a:ext cx="5076564" cy="2628292"/>
            <a:chOff x="3959932" y="2384884"/>
            <a:chExt cx="5076564" cy="2628292"/>
          </a:xfrm>
        </p:grpSpPr>
        <p:sp>
          <p:nvSpPr>
            <p:cNvPr id="44" name="Freeform 43"/>
            <p:cNvSpPr/>
            <p:nvPr/>
          </p:nvSpPr>
          <p:spPr>
            <a:xfrm>
              <a:off x="3959932" y="2672916"/>
              <a:ext cx="3636426" cy="2340260"/>
            </a:xfrm>
            <a:custGeom>
              <a:avLst/>
              <a:gdLst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98 w 1490598"/>
                <a:gd name="connsiteY3" fmla="*/ 1164921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  <a:gd name="connsiteX0" fmla="*/ 350729 w 1490598"/>
                <a:gd name="connsiteY0" fmla="*/ 0 h 1207038"/>
                <a:gd name="connsiteX1" fmla="*/ 1189973 w 1490598"/>
                <a:gd name="connsiteY1" fmla="*/ 12526 h 1207038"/>
                <a:gd name="connsiteX2" fmla="*/ 1490598 w 1490598"/>
                <a:gd name="connsiteY2" fmla="*/ 613776 h 1207038"/>
                <a:gd name="connsiteX3" fmla="*/ 1490531 w 1490598"/>
                <a:gd name="connsiteY3" fmla="*/ 1207038 h 1207038"/>
                <a:gd name="connsiteX4" fmla="*/ 0 w 1490598"/>
                <a:gd name="connsiteY4" fmla="*/ 1177447 h 1207038"/>
                <a:gd name="connsiteX5" fmla="*/ 0 w 1490598"/>
                <a:gd name="connsiteY5" fmla="*/ 626302 h 1207038"/>
                <a:gd name="connsiteX6" fmla="*/ 350729 w 1490598"/>
                <a:gd name="connsiteY6" fmla="*/ 0 h 1207038"/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31 w 1490598"/>
                <a:gd name="connsiteY3" fmla="*/ 1171033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  <a:gd name="connsiteX0" fmla="*/ 350729 w 3600422"/>
                <a:gd name="connsiteY0" fmla="*/ 0 h 1177447"/>
                <a:gd name="connsiteX1" fmla="*/ 1189973 w 3600422"/>
                <a:gd name="connsiteY1" fmla="*/ 12526 h 1177447"/>
                <a:gd name="connsiteX2" fmla="*/ 1490598 w 3600422"/>
                <a:gd name="connsiteY2" fmla="*/ 613776 h 1177447"/>
                <a:gd name="connsiteX3" fmla="*/ 3600400 w 3600422"/>
                <a:gd name="connsiteY3" fmla="*/ 1141443 h 1177447"/>
                <a:gd name="connsiteX4" fmla="*/ 0 w 3600422"/>
                <a:gd name="connsiteY4" fmla="*/ 1177447 h 1177447"/>
                <a:gd name="connsiteX5" fmla="*/ 0 w 3600422"/>
                <a:gd name="connsiteY5" fmla="*/ 626302 h 1177447"/>
                <a:gd name="connsiteX6" fmla="*/ 350729 w 3600422"/>
                <a:gd name="connsiteY6" fmla="*/ 0 h 1177447"/>
                <a:gd name="connsiteX0" fmla="*/ 350729 w 3600422"/>
                <a:gd name="connsiteY0" fmla="*/ 0 h 1177447"/>
                <a:gd name="connsiteX1" fmla="*/ 1189973 w 3600422"/>
                <a:gd name="connsiteY1" fmla="*/ 12526 h 1177447"/>
                <a:gd name="connsiteX2" fmla="*/ 1490598 w 3600422"/>
                <a:gd name="connsiteY2" fmla="*/ 613776 h 1177447"/>
                <a:gd name="connsiteX3" fmla="*/ 3600400 w 3600422"/>
                <a:gd name="connsiteY3" fmla="*/ 1141443 h 1177447"/>
                <a:gd name="connsiteX4" fmla="*/ 0 w 3600422"/>
                <a:gd name="connsiteY4" fmla="*/ 1177447 h 1177447"/>
                <a:gd name="connsiteX5" fmla="*/ 0 w 3600422"/>
                <a:gd name="connsiteY5" fmla="*/ 626302 h 1177447"/>
                <a:gd name="connsiteX6" fmla="*/ 350729 w 3600422"/>
                <a:gd name="connsiteY6" fmla="*/ 0 h 1177447"/>
                <a:gd name="connsiteX0" fmla="*/ 350729 w 3600422"/>
                <a:gd name="connsiteY0" fmla="*/ 0 h 1177447"/>
                <a:gd name="connsiteX1" fmla="*/ 1189973 w 3600422"/>
                <a:gd name="connsiteY1" fmla="*/ 12526 h 1177447"/>
                <a:gd name="connsiteX2" fmla="*/ 3600400 w 3600422"/>
                <a:gd name="connsiteY2" fmla="*/ 601383 h 1177447"/>
                <a:gd name="connsiteX3" fmla="*/ 3600400 w 3600422"/>
                <a:gd name="connsiteY3" fmla="*/ 1141443 h 1177447"/>
                <a:gd name="connsiteX4" fmla="*/ 0 w 3600422"/>
                <a:gd name="connsiteY4" fmla="*/ 1177447 h 1177447"/>
                <a:gd name="connsiteX5" fmla="*/ 0 w 3600422"/>
                <a:gd name="connsiteY5" fmla="*/ 626302 h 1177447"/>
                <a:gd name="connsiteX6" fmla="*/ 350729 w 3600422"/>
                <a:gd name="connsiteY6" fmla="*/ 0 h 1177447"/>
                <a:gd name="connsiteX0" fmla="*/ 350729 w 3600422"/>
                <a:gd name="connsiteY0" fmla="*/ 586749 h 1764196"/>
                <a:gd name="connsiteX1" fmla="*/ 3492388 w 3600422"/>
                <a:gd name="connsiteY1" fmla="*/ 0 h 1764196"/>
                <a:gd name="connsiteX2" fmla="*/ 3600400 w 3600422"/>
                <a:gd name="connsiteY2" fmla="*/ 1188132 h 1764196"/>
                <a:gd name="connsiteX3" fmla="*/ 3600400 w 3600422"/>
                <a:gd name="connsiteY3" fmla="*/ 1728192 h 1764196"/>
                <a:gd name="connsiteX4" fmla="*/ 0 w 3600422"/>
                <a:gd name="connsiteY4" fmla="*/ 1764196 h 1764196"/>
                <a:gd name="connsiteX5" fmla="*/ 0 w 3600422"/>
                <a:gd name="connsiteY5" fmla="*/ 1213051 h 1764196"/>
                <a:gd name="connsiteX6" fmla="*/ 350729 w 3600422"/>
                <a:gd name="connsiteY6" fmla="*/ 586749 h 1764196"/>
                <a:gd name="connsiteX0" fmla="*/ 684076 w 3600422"/>
                <a:gd name="connsiteY0" fmla="*/ 0 h 2340260"/>
                <a:gd name="connsiteX1" fmla="*/ 3492388 w 3600422"/>
                <a:gd name="connsiteY1" fmla="*/ 576064 h 2340260"/>
                <a:gd name="connsiteX2" fmla="*/ 3600400 w 3600422"/>
                <a:gd name="connsiteY2" fmla="*/ 1764196 h 2340260"/>
                <a:gd name="connsiteX3" fmla="*/ 3600400 w 3600422"/>
                <a:gd name="connsiteY3" fmla="*/ 2304256 h 2340260"/>
                <a:gd name="connsiteX4" fmla="*/ 0 w 3600422"/>
                <a:gd name="connsiteY4" fmla="*/ 2340260 h 2340260"/>
                <a:gd name="connsiteX5" fmla="*/ 0 w 3600422"/>
                <a:gd name="connsiteY5" fmla="*/ 1789115 h 2340260"/>
                <a:gd name="connsiteX6" fmla="*/ 684076 w 3600422"/>
                <a:gd name="connsiteY6" fmla="*/ 0 h 2340260"/>
                <a:gd name="connsiteX0" fmla="*/ 684076 w 3600422"/>
                <a:gd name="connsiteY0" fmla="*/ 0 h 2340260"/>
                <a:gd name="connsiteX1" fmla="*/ 3456384 w 3600422"/>
                <a:gd name="connsiteY1" fmla="*/ 0 h 2340260"/>
                <a:gd name="connsiteX2" fmla="*/ 3600400 w 3600422"/>
                <a:gd name="connsiteY2" fmla="*/ 1764196 h 2340260"/>
                <a:gd name="connsiteX3" fmla="*/ 3600400 w 3600422"/>
                <a:gd name="connsiteY3" fmla="*/ 2304256 h 2340260"/>
                <a:gd name="connsiteX4" fmla="*/ 0 w 3600422"/>
                <a:gd name="connsiteY4" fmla="*/ 2340260 h 2340260"/>
                <a:gd name="connsiteX5" fmla="*/ 0 w 3600422"/>
                <a:gd name="connsiteY5" fmla="*/ 1789115 h 2340260"/>
                <a:gd name="connsiteX6" fmla="*/ 684076 w 3600422"/>
                <a:gd name="connsiteY6" fmla="*/ 0 h 2340260"/>
                <a:gd name="connsiteX0" fmla="*/ 756084 w 3600422"/>
                <a:gd name="connsiteY0" fmla="*/ 0 h 2340260"/>
                <a:gd name="connsiteX1" fmla="*/ 3456384 w 3600422"/>
                <a:gd name="connsiteY1" fmla="*/ 0 h 2340260"/>
                <a:gd name="connsiteX2" fmla="*/ 3600400 w 3600422"/>
                <a:gd name="connsiteY2" fmla="*/ 1764196 h 2340260"/>
                <a:gd name="connsiteX3" fmla="*/ 3600400 w 3600422"/>
                <a:gd name="connsiteY3" fmla="*/ 2304256 h 2340260"/>
                <a:gd name="connsiteX4" fmla="*/ 0 w 3600422"/>
                <a:gd name="connsiteY4" fmla="*/ 2340260 h 2340260"/>
                <a:gd name="connsiteX5" fmla="*/ 0 w 3600422"/>
                <a:gd name="connsiteY5" fmla="*/ 1789115 h 2340260"/>
                <a:gd name="connsiteX6" fmla="*/ 756084 w 3600422"/>
                <a:gd name="connsiteY6" fmla="*/ 0 h 2340260"/>
                <a:gd name="connsiteX0" fmla="*/ 756084 w 3636426"/>
                <a:gd name="connsiteY0" fmla="*/ 0 h 2340260"/>
                <a:gd name="connsiteX1" fmla="*/ 3456384 w 3636426"/>
                <a:gd name="connsiteY1" fmla="*/ 0 h 2340260"/>
                <a:gd name="connsiteX2" fmla="*/ 3600400 w 3636426"/>
                <a:gd name="connsiteY2" fmla="*/ 1764196 h 2340260"/>
                <a:gd name="connsiteX3" fmla="*/ 3636404 w 3636426"/>
                <a:gd name="connsiteY3" fmla="*/ 2340260 h 2340260"/>
                <a:gd name="connsiteX4" fmla="*/ 0 w 3636426"/>
                <a:gd name="connsiteY4" fmla="*/ 2340260 h 2340260"/>
                <a:gd name="connsiteX5" fmla="*/ 0 w 3636426"/>
                <a:gd name="connsiteY5" fmla="*/ 1789115 h 2340260"/>
                <a:gd name="connsiteX6" fmla="*/ 756084 w 3636426"/>
                <a:gd name="connsiteY6" fmla="*/ 0 h 2340260"/>
                <a:gd name="connsiteX0" fmla="*/ 756084 w 3636426"/>
                <a:gd name="connsiteY0" fmla="*/ 0 h 2340260"/>
                <a:gd name="connsiteX1" fmla="*/ 3456384 w 3636426"/>
                <a:gd name="connsiteY1" fmla="*/ 0 h 2340260"/>
                <a:gd name="connsiteX2" fmla="*/ 3636404 w 3636426"/>
                <a:gd name="connsiteY2" fmla="*/ 1764196 h 2340260"/>
                <a:gd name="connsiteX3" fmla="*/ 3636404 w 3636426"/>
                <a:gd name="connsiteY3" fmla="*/ 2340260 h 2340260"/>
                <a:gd name="connsiteX4" fmla="*/ 0 w 3636426"/>
                <a:gd name="connsiteY4" fmla="*/ 2340260 h 2340260"/>
                <a:gd name="connsiteX5" fmla="*/ 0 w 3636426"/>
                <a:gd name="connsiteY5" fmla="*/ 1789115 h 2340260"/>
                <a:gd name="connsiteX6" fmla="*/ 756084 w 3636426"/>
                <a:gd name="connsiteY6" fmla="*/ 0 h 2340260"/>
                <a:gd name="connsiteX0" fmla="*/ 756084 w 3636426"/>
                <a:gd name="connsiteY0" fmla="*/ 0 h 2340260"/>
                <a:gd name="connsiteX1" fmla="*/ 3348372 w 3636426"/>
                <a:gd name="connsiteY1" fmla="*/ 0 h 2340260"/>
                <a:gd name="connsiteX2" fmla="*/ 3636404 w 3636426"/>
                <a:gd name="connsiteY2" fmla="*/ 1764196 h 2340260"/>
                <a:gd name="connsiteX3" fmla="*/ 3636404 w 3636426"/>
                <a:gd name="connsiteY3" fmla="*/ 2340260 h 2340260"/>
                <a:gd name="connsiteX4" fmla="*/ 0 w 3636426"/>
                <a:gd name="connsiteY4" fmla="*/ 2340260 h 2340260"/>
                <a:gd name="connsiteX5" fmla="*/ 0 w 3636426"/>
                <a:gd name="connsiteY5" fmla="*/ 1789115 h 2340260"/>
                <a:gd name="connsiteX6" fmla="*/ 756084 w 3636426"/>
                <a:gd name="connsiteY6" fmla="*/ 0 h 234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36426" h="2340260">
                  <a:moveTo>
                    <a:pt x="756084" y="0"/>
                  </a:moveTo>
                  <a:lnTo>
                    <a:pt x="3348372" y="0"/>
                  </a:lnTo>
                  <a:lnTo>
                    <a:pt x="3636404" y="1764196"/>
                  </a:lnTo>
                  <a:cubicBezTo>
                    <a:pt x="3636382" y="1961950"/>
                    <a:pt x="3636426" y="2142506"/>
                    <a:pt x="3636404" y="2340260"/>
                  </a:cubicBezTo>
                  <a:lnTo>
                    <a:pt x="0" y="2340260"/>
                  </a:lnTo>
                  <a:lnTo>
                    <a:pt x="0" y="1789115"/>
                  </a:lnTo>
                  <a:lnTo>
                    <a:pt x="756084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AutoShape 4"/>
            <p:cNvSpPr>
              <a:spLocks/>
            </p:cNvSpPr>
            <p:nvPr/>
          </p:nvSpPr>
          <p:spPr bwMode="auto">
            <a:xfrm>
              <a:off x="7596336" y="2384884"/>
              <a:ext cx="1440160" cy="936104"/>
            </a:xfrm>
            <a:prstGeom prst="callout1">
              <a:avLst>
                <a:gd name="adj1" fmla="val 26113"/>
                <a:gd name="adj2" fmla="val -2380"/>
                <a:gd name="adj3" fmla="val 35902"/>
                <a:gd name="adj4" fmla="val -1835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This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r>
                <a:rPr lang="en-GB" sz="2000" dirty="0" smtClean="0">
                  <a:solidFill>
                    <a:schemeClr val="bg2"/>
                  </a:solidFill>
                </a:rPr>
                <a:t> is the if-body.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43608" y="3140968"/>
            <a:ext cx="2786742" cy="1872208"/>
            <a:chOff x="1043608" y="3140968"/>
            <a:chExt cx="2786742" cy="1872208"/>
          </a:xfrm>
        </p:grpSpPr>
        <p:sp>
          <p:nvSpPr>
            <p:cNvPr id="42" name="Freeform 41"/>
            <p:cNvSpPr/>
            <p:nvPr/>
          </p:nvSpPr>
          <p:spPr>
            <a:xfrm>
              <a:off x="2339752" y="3835729"/>
              <a:ext cx="1490598" cy="1177447"/>
            </a:xfrm>
            <a:custGeom>
              <a:avLst/>
              <a:gdLst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98 w 1490598"/>
                <a:gd name="connsiteY3" fmla="*/ 1164921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  <a:gd name="connsiteX0" fmla="*/ 350729 w 1490598"/>
                <a:gd name="connsiteY0" fmla="*/ 0 h 1207038"/>
                <a:gd name="connsiteX1" fmla="*/ 1189973 w 1490598"/>
                <a:gd name="connsiteY1" fmla="*/ 12526 h 1207038"/>
                <a:gd name="connsiteX2" fmla="*/ 1490598 w 1490598"/>
                <a:gd name="connsiteY2" fmla="*/ 613776 h 1207038"/>
                <a:gd name="connsiteX3" fmla="*/ 1490531 w 1490598"/>
                <a:gd name="connsiteY3" fmla="*/ 1207038 h 1207038"/>
                <a:gd name="connsiteX4" fmla="*/ 0 w 1490598"/>
                <a:gd name="connsiteY4" fmla="*/ 1177447 h 1207038"/>
                <a:gd name="connsiteX5" fmla="*/ 0 w 1490598"/>
                <a:gd name="connsiteY5" fmla="*/ 626302 h 1207038"/>
                <a:gd name="connsiteX6" fmla="*/ 350729 w 1490598"/>
                <a:gd name="connsiteY6" fmla="*/ 0 h 1207038"/>
                <a:gd name="connsiteX0" fmla="*/ 350729 w 1490598"/>
                <a:gd name="connsiteY0" fmla="*/ 0 h 1177447"/>
                <a:gd name="connsiteX1" fmla="*/ 1189973 w 1490598"/>
                <a:gd name="connsiteY1" fmla="*/ 12526 h 1177447"/>
                <a:gd name="connsiteX2" fmla="*/ 1490598 w 1490598"/>
                <a:gd name="connsiteY2" fmla="*/ 613776 h 1177447"/>
                <a:gd name="connsiteX3" fmla="*/ 1490531 w 1490598"/>
                <a:gd name="connsiteY3" fmla="*/ 1171033 h 1177447"/>
                <a:gd name="connsiteX4" fmla="*/ 0 w 1490598"/>
                <a:gd name="connsiteY4" fmla="*/ 1177447 h 1177447"/>
                <a:gd name="connsiteX5" fmla="*/ 0 w 1490598"/>
                <a:gd name="connsiteY5" fmla="*/ 626302 h 1177447"/>
                <a:gd name="connsiteX6" fmla="*/ 350729 w 1490598"/>
                <a:gd name="connsiteY6" fmla="*/ 0 h 1177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0598" h="1177447">
                  <a:moveTo>
                    <a:pt x="350729" y="0"/>
                  </a:moveTo>
                  <a:lnTo>
                    <a:pt x="1189973" y="12526"/>
                  </a:lnTo>
                  <a:lnTo>
                    <a:pt x="1490598" y="613776"/>
                  </a:lnTo>
                  <a:cubicBezTo>
                    <a:pt x="1490576" y="811530"/>
                    <a:pt x="1490553" y="973279"/>
                    <a:pt x="1490531" y="1171033"/>
                  </a:cubicBezTo>
                  <a:lnTo>
                    <a:pt x="0" y="1177447"/>
                  </a:lnTo>
                  <a:lnTo>
                    <a:pt x="0" y="626302"/>
                  </a:lnTo>
                  <a:lnTo>
                    <a:pt x="350729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AutoShape 4"/>
            <p:cNvSpPr>
              <a:spLocks/>
            </p:cNvSpPr>
            <p:nvPr/>
          </p:nvSpPr>
          <p:spPr bwMode="auto">
            <a:xfrm>
              <a:off x="1043608" y="3140968"/>
              <a:ext cx="1440159" cy="936104"/>
            </a:xfrm>
            <a:prstGeom prst="callout1">
              <a:avLst>
                <a:gd name="adj1" fmla="val 65525"/>
                <a:gd name="adj2" fmla="val 79785"/>
                <a:gd name="adj3" fmla="val 90564"/>
                <a:gd name="adj4" fmla="val 107471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This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r>
                <a:rPr lang="en-GB" sz="2000" dirty="0" smtClean="0">
                  <a:solidFill>
                    <a:schemeClr val="bg2"/>
                  </a:solidFill>
                </a:rPr>
                <a:t> is the if-condition.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</p:grp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1547664" y="5229200"/>
            <a:ext cx="719772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 i="1" kern="0" dirty="0" smtClean="0">
                <a:latin typeface="+mn-lt"/>
              </a:rPr>
              <a:t>Note:</a:t>
            </a:r>
            <a:r>
              <a:rPr lang="en-GB" sz="2400" kern="0" dirty="0" smtClean="0">
                <a:latin typeface="+mn-lt"/>
              </a:rPr>
              <a:t> </a:t>
            </a:r>
            <a:r>
              <a:rPr lang="en-GB" sz="2400" kern="0" dirty="0" smtClean="0"/>
              <a:t>The AST makes </a:t>
            </a:r>
            <a:r>
              <a:rPr lang="en-GB" sz="2400" kern="0" dirty="0" smtClean="0">
                <a:latin typeface="+mn-lt"/>
              </a:rPr>
              <a:t>no distinction between </a:t>
            </a:r>
            <a:r>
              <a:rPr lang="en-GB" sz="2400" i="1" kern="0" dirty="0" err="1" smtClean="0">
                <a:latin typeface="+mn-lt"/>
              </a:rPr>
              <a:t>com</a:t>
            </a:r>
            <a:r>
              <a:rPr lang="en-GB" sz="2400" kern="0" dirty="0" err="1" smtClean="0">
                <a:latin typeface="+mn-lt"/>
              </a:rPr>
              <a:t>s</a:t>
            </a:r>
            <a:r>
              <a:rPr lang="en-GB" sz="2400" kern="0" dirty="0" smtClean="0">
                <a:latin typeface="+mn-lt"/>
              </a:rPr>
              <a:t> and </a:t>
            </a:r>
            <a:r>
              <a:rPr lang="en-GB" sz="2400" i="1" kern="0" dirty="0" err="1" smtClean="0">
                <a:latin typeface="+mn-lt"/>
              </a:rPr>
              <a:t>seq-com</a:t>
            </a:r>
            <a:r>
              <a:rPr lang="en-GB" sz="2400" kern="0" dirty="0" err="1" smtClean="0">
                <a:latin typeface="+mn-lt"/>
              </a:rPr>
              <a:t>s</a:t>
            </a:r>
            <a:r>
              <a:rPr lang="en-GB" sz="2400" kern="0" dirty="0" smtClean="0">
                <a:latin typeface="+mn-lt"/>
              </a:rPr>
              <a:t>: they are all just commands.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2413025" y="2132857"/>
            <a:ext cx="5111303" cy="2773361"/>
            <a:chOff x="2413025" y="2132857"/>
            <a:chExt cx="5111303" cy="2773361"/>
          </a:xfrm>
        </p:grpSpPr>
        <p:sp>
          <p:nvSpPr>
            <p:cNvPr id="14340" name="Line 5"/>
            <p:cNvSpPr>
              <a:spLocks noChangeShapeType="1"/>
            </p:cNvSpPr>
            <p:nvPr/>
          </p:nvSpPr>
          <p:spPr bwMode="auto">
            <a:xfrm>
              <a:off x="3095836" y="2529731"/>
              <a:ext cx="273621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1" name="Line 12"/>
            <p:cNvSpPr>
              <a:spLocks noChangeShapeType="1"/>
            </p:cNvSpPr>
            <p:nvPr/>
          </p:nvSpPr>
          <p:spPr bwMode="auto">
            <a:xfrm>
              <a:off x="5039891" y="4258518"/>
              <a:ext cx="0" cy="2143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2" name="Line 14"/>
            <p:cNvSpPr>
              <a:spLocks noChangeShapeType="1"/>
            </p:cNvSpPr>
            <p:nvPr/>
          </p:nvSpPr>
          <p:spPr bwMode="auto">
            <a:xfrm>
              <a:off x="5039891" y="4258518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3" name="Line 15"/>
            <p:cNvSpPr>
              <a:spLocks noChangeShapeType="1"/>
            </p:cNvSpPr>
            <p:nvPr/>
          </p:nvSpPr>
          <p:spPr bwMode="auto">
            <a:xfrm>
              <a:off x="4320753" y="3682256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4" name="Line 16"/>
            <p:cNvSpPr>
              <a:spLocks noChangeShapeType="1"/>
            </p:cNvSpPr>
            <p:nvPr/>
          </p:nvSpPr>
          <p:spPr bwMode="auto">
            <a:xfrm>
              <a:off x="4895428" y="3105993"/>
              <a:ext cx="194468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5" name="Line 17"/>
            <p:cNvSpPr>
              <a:spLocks noChangeShapeType="1"/>
            </p:cNvSpPr>
            <p:nvPr/>
          </p:nvSpPr>
          <p:spPr bwMode="auto">
            <a:xfrm>
              <a:off x="5759028" y="4258518"/>
              <a:ext cx="1104" cy="21459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6" name="Line 18"/>
            <p:cNvSpPr>
              <a:spLocks noChangeShapeType="1"/>
            </p:cNvSpPr>
            <p:nvPr/>
          </p:nvSpPr>
          <p:spPr bwMode="auto">
            <a:xfrm>
              <a:off x="4319166" y="3682256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7" name="Line 19"/>
            <p:cNvSpPr>
              <a:spLocks noChangeShapeType="1"/>
            </p:cNvSpPr>
            <p:nvPr/>
          </p:nvSpPr>
          <p:spPr bwMode="auto">
            <a:xfrm>
              <a:off x="5400253" y="3682256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8" name="Line 20"/>
            <p:cNvSpPr>
              <a:spLocks noChangeShapeType="1"/>
            </p:cNvSpPr>
            <p:nvPr/>
          </p:nvSpPr>
          <p:spPr bwMode="auto">
            <a:xfrm>
              <a:off x="4895428" y="3105993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9" name="Line 21"/>
            <p:cNvSpPr>
              <a:spLocks noChangeShapeType="1"/>
            </p:cNvSpPr>
            <p:nvPr/>
          </p:nvSpPr>
          <p:spPr bwMode="auto">
            <a:xfrm>
              <a:off x="5833641" y="2529731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0" name="Line 24"/>
            <p:cNvSpPr>
              <a:spLocks noChangeShapeType="1"/>
            </p:cNvSpPr>
            <p:nvPr/>
          </p:nvSpPr>
          <p:spPr bwMode="auto">
            <a:xfrm>
              <a:off x="2732112" y="4293443"/>
              <a:ext cx="0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1" name="Line 25"/>
            <p:cNvSpPr>
              <a:spLocks noChangeShapeType="1"/>
            </p:cNvSpPr>
            <p:nvPr/>
          </p:nvSpPr>
          <p:spPr bwMode="auto">
            <a:xfrm>
              <a:off x="2732112" y="4293443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2" name="Line 26"/>
            <p:cNvSpPr>
              <a:spLocks noChangeShapeType="1"/>
            </p:cNvSpPr>
            <p:nvPr/>
          </p:nvSpPr>
          <p:spPr bwMode="auto">
            <a:xfrm>
              <a:off x="3451250" y="4293443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3" name="Line 27"/>
            <p:cNvSpPr>
              <a:spLocks noChangeShapeType="1"/>
            </p:cNvSpPr>
            <p:nvPr/>
          </p:nvSpPr>
          <p:spPr bwMode="auto">
            <a:xfrm flipH="1">
              <a:off x="3092475" y="2529731"/>
              <a:ext cx="4762" cy="17637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4" name="Line 35"/>
            <p:cNvSpPr>
              <a:spLocks noChangeShapeType="1"/>
            </p:cNvSpPr>
            <p:nvPr/>
          </p:nvSpPr>
          <p:spPr bwMode="auto">
            <a:xfrm flipH="1">
              <a:off x="4569419" y="2277318"/>
              <a:ext cx="1588" cy="2524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40" name="Text Box 40"/>
            <p:cNvSpPr txBox="1">
              <a:spLocks noChangeArrowheads="1"/>
            </p:cNvSpPr>
            <p:nvPr/>
          </p:nvSpPr>
          <p:spPr bwMode="auto">
            <a:xfrm>
              <a:off x="4712866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41" name="Text Box 43"/>
            <p:cNvSpPr txBox="1">
              <a:spLocks noChangeArrowheads="1"/>
            </p:cNvSpPr>
            <p:nvPr/>
          </p:nvSpPr>
          <p:spPr bwMode="auto">
            <a:xfrm>
              <a:off x="4962103" y="3861643"/>
              <a:ext cx="869950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MINUS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42" name="Text Box 44"/>
            <p:cNvSpPr txBox="1">
              <a:spLocks noChangeArrowheads="1"/>
            </p:cNvSpPr>
            <p:nvPr/>
          </p:nvSpPr>
          <p:spPr bwMode="auto">
            <a:xfrm>
              <a:off x="4531891" y="3285381"/>
              <a:ext cx="719137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43" name="Text Box 45"/>
            <p:cNvSpPr txBox="1">
              <a:spLocks noChangeArrowheads="1"/>
            </p:cNvSpPr>
            <p:nvPr/>
          </p:nvSpPr>
          <p:spPr bwMode="auto">
            <a:xfrm>
              <a:off x="4391980" y="2132857"/>
              <a:ext cx="361230" cy="25223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44" name="Text Box 48"/>
            <p:cNvSpPr txBox="1">
              <a:spLocks noChangeArrowheads="1"/>
            </p:cNvSpPr>
            <p:nvPr/>
          </p:nvSpPr>
          <p:spPr bwMode="auto">
            <a:xfrm>
              <a:off x="5473278" y="2709118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SEQ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45" name="Text Box 49"/>
            <p:cNvSpPr txBox="1">
              <a:spLocks noChangeArrowheads="1"/>
            </p:cNvSpPr>
            <p:nvPr/>
          </p:nvSpPr>
          <p:spPr bwMode="auto">
            <a:xfrm>
              <a:off x="2413025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46" name="Text Box 50"/>
            <p:cNvSpPr txBox="1">
              <a:spLocks noChangeArrowheads="1"/>
            </p:cNvSpPr>
            <p:nvPr/>
          </p:nvSpPr>
          <p:spPr bwMode="auto">
            <a:xfrm>
              <a:off x="2767037" y="3863231"/>
              <a:ext cx="6445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>
                  <a:solidFill>
                    <a:schemeClr val="bg2"/>
                  </a:solidFill>
                </a:rPr>
                <a:t>GT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9247" name="Text Box 51"/>
            <p:cNvSpPr txBox="1">
              <a:spLocks noChangeArrowheads="1"/>
            </p:cNvSpPr>
            <p:nvPr/>
          </p:nvSpPr>
          <p:spPr bwMode="auto">
            <a:xfrm>
              <a:off x="3133750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r>
                <a:rPr lang="en-US" sz="1400" dirty="0">
                  <a:solidFill>
                    <a:schemeClr val="bg2"/>
                  </a:solidFill>
                </a:rPr>
                <a:t/>
              </a:r>
              <a:br>
                <a:rPr lang="en-US" sz="1400" dirty="0">
                  <a:solidFill>
                    <a:schemeClr val="bg2"/>
                  </a:solidFill>
                </a:rPr>
              </a:br>
              <a:r>
                <a:rPr lang="en-US" sz="1400" dirty="0">
                  <a:solidFill>
                    <a:schemeClr val="bg2"/>
                  </a:solidFill>
                </a:rPr>
                <a:t>‘0’</a:t>
              </a:r>
              <a:endParaRPr lang="en-GB" sz="1400" dirty="0">
                <a:solidFill>
                  <a:schemeClr val="bg2"/>
                </a:solidFill>
              </a:endParaRPr>
            </a:p>
          </p:txBody>
        </p:sp>
        <p:sp>
          <p:nvSpPr>
            <p:cNvPr id="9248" name="Text Box 46"/>
            <p:cNvSpPr txBox="1">
              <a:spLocks noChangeArrowheads="1"/>
            </p:cNvSpPr>
            <p:nvPr/>
          </p:nvSpPr>
          <p:spPr bwMode="auto">
            <a:xfrm>
              <a:off x="5433591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4364" name="Line 97"/>
            <p:cNvSpPr>
              <a:spLocks noChangeShapeType="1"/>
            </p:cNvSpPr>
            <p:nvPr/>
          </p:nvSpPr>
          <p:spPr bwMode="auto">
            <a:xfrm>
              <a:off x="6840116" y="3105993"/>
              <a:ext cx="0" cy="5746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51" name="Text Box 99"/>
            <p:cNvSpPr txBox="1">
              <a:spLocks noChangeArrowheads="1"/>
            </p:cNvSpPr>
            <p:nvPr/>
          </p:nvSpPr>
          <p:spPr bwMode="auto">
            <a:xfrm>
              <a:off x="6157491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‘write’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52" name="Text Box 49"/>
            <p:cNvSpPr txBox="1">
              <a:spLocks noChangeArrowheads="1"/>
            </p:cNvSpPr>
            <p:nvPr/>
          </p:nvSpPr>
          <p:spPr bwMode="auto">
            <a:xfrm>
              <a:off x="3996903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4367" name="Line 97"/>
            <p:cNvSpPr>
              <a:spLocks noChangeShapeType="1"/>
            </p:cNvSpPr>
            <p:nvPr/>
          </p:nvSpPr>
          <p:spPr bwMode="auto">
            <a:xfrm flipH="1">
              <a:off x="6480212" y="3680668"/>
              <a:ext cx="1129" cy="7924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55" name="Text Box 98"/>
            <p:cNvSpPr txBox="1">
              <a:spLocks noChangeArrowheads="1"/>
            </p:cNvSpPr>
            <p:nvPr/>
          </p:nvSpPr>
          <p:spPr bwMode="auto">
            <a:xfrm>
              <a:off x="6336878" y="3285381"/>
              <a:ext cx="104457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PROCCALL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57" name="Text Box 99"/>
            <p:cNvSpPr txBox="1">
              <a:spLocks noChangeArrowheads="1"/>
            </p:cNvSpPr>
            <p:nvPr/>
          </p:nvSpPr>
          <p:spPr bwMode="auto">
            <a:xfrm>
              <a:off x="6876628" y="447441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4370" name="Line 97"/>
            <p:cNvSpPr>
              <a:spLocks noChangeShapeType="1"/>
            </p:cNvSpPr>
            <p:nvPr/>
          </p:nvSpPr>
          <p:spPr bwMode="auto">
            <a:xfrm>
              <a:off x="7197302" y="3680668"/>
              <a:ext cx="2989" cy="7924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71" name="Line 14"/>
            <p:cNvSpPr>
              <a:spLocks noChangeShapeType="1"/>
            </p:cNvSpPr>
            <p:nvPr/>
          </p:nvSpPr>
          <p:spPr bwMode="auto">
            <a:xfrm>
              <a:off x="6484516" y="3680668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summary of Fun ASTs </a:t>
            </a:r>
            <a:r>
              <a:rPr lang="en-GB" i="1" dirty="0" smtClean="0"/>
              <a:t>(1)</a:t>
            </a:r>
          </a:p>
        </p:txBody>
      </p:sp>
      <p:sp>
        <p:nvSpPr>
          <p:cNvPr id="16387" name="Rectangle 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ASTs for Fun commands (</a:t>
            </a:r>
            <a:r>
              <a:rPr lang="en-GB" i="1" dirty="0" smtClean="0">
                <a:solidFill>
                  <a:schemeClr val="bg2"/>
                </a:solidFill>
              </a:rPr>
              <a:t>com</a:t>
            </a:r>
            <a:r>
              <a:rPr lang="en-GB" dirty="0" smtClean="0"/>
              <a:t>):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5867400" y="2312876"/>
            <a:ext cx="1296888" cy="939458"/>
            <a:chOff x="5867400" y="2312876"/>
            <a:chExt cx="1296888" cy="939458"/>
          </a:xfrm>
        </p:grpSpPr>
        <p:sp>
          <p:nvSpPr>
            <p:cNvPr id="61" name="Trapezoid 60"/>
            <p:cNvSpPr/>
            <p:nvPr/>
          </p:nvSpPr>
          <p:spPr>
            <a:xfrm>
              <a:off x="5867400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416" name="Text Box 72"/>
            <p:cNvSpPr txBox="1">
              <a:spLocks noChangeArrowheads="1"/>
            </p:cNvSpPr>
            <p:nvPr/>
          </p:nvSpPr>
          <p:spPr bwMode="auto">
            <a:xfrm>
              <a:off x="6873750" y="2890384"/>
              <a:ext cx="290538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>
                  <a:solidFill>
                    <a:schemeClr val="bg2"/>
                  </a:solidFill>
                </a:rPr>
                <a:t>…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1305" name="Text Box 69"/>
            <p:cNvSpPr txBox="1">
              <a:spLocks noChangeArrowheads="1"/>
            </p:cNvSpPr>
            <p:nvPr/>
          </p:nvSpPr>
          <p:spPr bwMode="auto">
            <a:xfrm>
              <a:off x="6262861" y="2312876"/>
              <a:ext cx="719138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SEQ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6418" name="Text Box 70"/>
            <p:cNvSpPr txBox="1">
              <a:spLocks noChangeArrowheads="1"/>
            </p:cNvSpPr>
            <p:nvPr/>
          </p:nvSpPr>
          <p:spPr bwMode="auto">
            <a:xfrm>
              <a:off x="5903913" y="2926896"/>
              <a:ext cx="644525" cy="303536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smtClean="0">
                  <a:solidFill>
                    <a:schemeClr val="bg2"/>
                  </a:solidFill>
                </a:rPr>
                <a:t>com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6419" name="Line 71"/>
            <p:cNvSpPr>
              <a:spLocks noChangeShapeType="1"/>
            </p:cNvSpPr>
            <p:nvPr/>
          </p:nvSpPr>
          <p:spPr bwMode="auto">
            <a:xfrm>
              <a:off x="6224588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21" name="Line 73"/>
            <p:cNvSpPr>
              <a:spLocks noChangeShapeType="1"/>
            </p:cNvSpPr>
            <p:nvPr/>
          </p:nvSpPr>
          <p:spPr bwMode="auto">
            <a:xfrm>
              <a:off x="6622430" y="25287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22" name="Line 74"/>
            <p:cNvSpPr>
              <a:spLocks noChangeShapeType="1"/>
            </p:cNvSpPr>
            <p:nvPr/>
          </p:nvSpPr>
          <p:spPr bwMode="auto">
            <a:xfrm>
              <a:off x="6224588" y="2710166"/>
              <a:ext cx="795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24" name="Line 75"/>
            <p:cNvSpPr>
              <a:spLocks noChangeShapeType="1"/>
            </p:cNvSpPr>
            <p:nvPr/>
          </p:nvSpPr>
          <p:spPr bwMode="auto">
            <a:xfrm>
              <a:off x="7019018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195513" y="3788718"/>
            <a:ext cx="1584325" cy="936282"/>
            <a:chOff x="2195513" y="3788718"/>
            <a:chExt cx="1584325" cy="936282"/>
          </a:xfrm>
        </p:grpSpPr>
        <p:sp>
          <p:nvSpPr>
            <p:cNvPr id="63" name="Trapezoid 62"/>
            <p:cNvSpPr/>
            <p:nvPr/>
          </p:nvSpPr>
          <p:spPr>
            <a:xfrm>
              <a:off x="2195513" y="436463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4" name="Trapezoid 63"/>
            <p:cNvSpPr/>
            <p:nvPr/>
          </p:nvSpPr>
          <p:spPr>
            <a:xfrm>
              <a:off x="3059113" y="436463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90" name="Text Box 118"/>
            <p:cNvSpPr txBox="1">
              <a:spLocks noChangeArrowheads="1"/>
            </p:cNvSpPr>
            <p:nvPr/>
          </p:nvSpPr>
          <p:spPr bwMode="auto">
            <a:xfrm>
              <a:off x="2624138" y="3788718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6404" name="Text Box 119"/>
            <p:cNvSpPr txBox="1">
              <a:spLocks noChangeArrowheads="1"/>
            </p:cNvSpPr>
            <p:nvPr/>
          </p:nvSpPr>
          <p:spPr bwMode="auto">
            <a:xfrm>
              <a:off x="2232025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6405" name="Line 120"/>
            <p:cNvSpPr>
              <a:spLocks noChangeShapeType="1"/>
            </p:cNvSpPr>
            <p:nvPr/>
          </p:nvSpPr>
          <p:spPr bwMode="auto">
            <a:xfrm>
              <a:off x="2552700" y="41841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6" name="Text Box 121"/>
            <p:cNvSpPr txBox="1">
              <a:spLocks noChangeArrowheads="1"/>
            </p:cNvSpPr>
            <p:nvPr/>
          </p:nvSpPr>
          <p:spPr bwMode="auto">
            <a:xfrm>
              <a:off x="3095625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com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6407" name="Line 122"/>
            <p:cNvSpPr>
              <a:spLocks noChangeShapeType="1"/>
            </p:cNvSpPr>
            <p:nvPr/>
          </p:nvSpPr>
          <p:spPr bwMode="auto">
            <a:xfrm>
              <a:off x="2986088" y="400461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8" name="Line 123"/>
            <p:cNvSpPr>
              <a:spLocks noChangeShapeType="1"/>
            </p:cNvSpPr>
            <p:nvPr/>
          </p:nvSpPr>
          <p:spPr bwMode="auto">
            <a:xfrm>
              <a:off x="2552700" y="4184122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9" name="Line 124"/>
            <p:cNvSpPr>
              <a:spLocks noChangeShapeType="1"/>
            </p:cNvSpPr>
            <p:nvPr/>
          </p:nvSpPr>
          <p:spPr bwMode="auto">
            <a:xfrm>
              <a:off x="3417888" y="41841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032250" y="3788718"/>
            <a:ext cx="2447925" cy="936282"/>
            <a:chOff x="4032250" y="3788718"/>
            <a:chExt cx="2447925" cy="936282"/>
          </a:xfrm>
        </p:grpSpPr>
        <p:sp>
          <p:nvSpPr>
            <p:cNvPr id="65" name="Trapezoid 64"/>
            <p:cNvSpPr/>
            <p:nvPr/>
          </p:nvSpPr>
          <p:spPr>
            <a:xfrm>
              <a:off x="4032250" y="4364638"/>
              <a:ext cx="719138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6" name="Trapezoid 65"/>
            <p:cNvSpPr/>
            <p:nvPr/>
          </p:nvSpPr>
          <p:spPr>
            <a:xfrm>
              <a:off x="4895850" y="436463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7" name="Trapezoid 66"/>
            <p:cNvSpPr/>
            <p:nvPr/>
          </p:nvSpPr>
          <p:spPr>
            <a:xfrm>
              <a:off x="5759450" y="436463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82" name="Text Box 103"/>
            <p:cNvSpPr txBox="1">
              <a:spLocks noChangeArrowheads="1"/>
            </p:cNvSpPr>
            <p:nvPr/>
          </p:nvSpPr>
          <p:spPr bwMode="auto">
            <a:xfrm>
              <a:off x="4895850" y="378871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IFELSE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6396" name="Text Box 104"/>
            <p:cNvSpPr txBox="1">
              <a:spLocks noChangeArrowheads="1"/>
            </p:cNvSpPr>
            <p:nvPr/>
          </p:nvSpPr>
          <p:spPr bwMode="auto">
            <a:xfrm>
              <a:off x="4067175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6397" name="Line 105"/>
            <p:cNvSpPr>
              <a:spLocks noChangeShapeType="1"/>
            </p:cNvSpPr>
            <p:nvPr/>
          </p:nvSpPr>
          <p:spPr bwMode="auto">
            <a:xfrm>
              <a:off x="4387850" y="41841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98" name="Line 108"/>
            <p:cNvSpPr>
              <a:spLocks noChangeShapeType="1"/>
            </p:cNvSpPr>
            <p:nvPr/>
          </p:nvSpPr>
          <p:spPr bwMode="auto">
            <a:xfrm>
              <a:off x="4387850" y="4184122"/>
              <a:ext cx="1731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99" name="Text Box 110"/>
            <p:cNvSpPr txBox="1">
              <a:spLocks noChangeArrowheads="1"/>
            </p:cNvSpPr>
            <p:nvPr/>
          </p:nvSpPr>
          <p:spPr bwMode="auto">
            <a:xfrm>
              <a:off x="4935538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com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6400" name="Line 111"/>
            <p:cNvSpPr>
              <a:spLocks noChangeShapeType="1"/>
            </p:cNvSpPr>
            <p:nvPr/>
          </p:nvSpPr>
          <p:spPr bwMode="auto">
            <a:xfrm>
              <a:off x="5256213" y="400461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01" name="Text Box 112"/>
            <p:cNvSpPr txBox="1">
              <a:spLocks noChangeArrowheads="1"/>
            </p:cNvSpPr>
            <p:nvPr/>
          </p:nvSpPr>
          <p:spPr bwMode="auto">
            <a:xfrm>
              <a:off x="5799138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com</a:t>
              </a:r>
              <a:r>
                <a:rPr lang="en-GB" baseline="-25000" dirty="0">
                  <a:solidFill>
                    <a:schemeClr val="bg2"/>
                  </a:solidFill>
                </a:rPr>
                <a:t>2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6402" name="Line 114"/>
            <p:cNvSpPr>
              <a:spLocks noChangeShapeType="1"/>
            </p:cNvSpPr>
            <p:nvPr/>
          </p:nvSpPr>
          <p:spPr bwMode="auto">
            <a:xfrm>
              <a:off x="6121400" y="41841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6732588" y="3788718"/>
            <a:ext cx="1584325" cy="936282"/>
            <a:chOff x="6732588" y="3788718"/>
            <a:chExt cx="1584325" cy="936282"/>
          </a:xfrm>
        </p:grpSpPr>
        <p:sp>
          <p:nvSpPr>
            <p:cNvPr id="68" name="Trapezoid 67"/>
            <p:cNvSpPr/>
            <p:nvPr/>
          </p:nvSpPr>
          <p:spPr>
            <a:xfrm>
              <a:off x="6732588" y="4364638"/>
              <a:ext cx="719137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9" name="Trapezoid 68"/>
            <p:cNvSpPr/>
            <p:nvPr/>
          </p:nvSpPr>
          <p:spPr>
            <a:xfrm>
              <a:off x="7596188" y="436463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75" name="Text Box 77"/>
            <p:cNvSpPr txBox="1">
              <a:spLocks noChangeArrowheads="1"/>
            </p:cNvSpPr>
            <p:nvPr/>
          </p:nvSpPr>
          <p:spPr bwMode="auto">
            <a:xfrm>
              <a:off x="7164388" y="3788718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6389" name="Text Box 78"/>
            <p:cNvSpPr txBox="1">
              <a:spLocks noChangeArrowheads="1"/>
            </p:cNvSpPr>
            <p:nvPr/>
          </p:nvSpPr>
          <p:spPr bwMode="auto">
            <a:xfrm>
              <a:off x="6767513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6390" name="Line 79"/>
            <p:cNvSpPr>
              <a:spLocks noChangeShapeType="1"/>
            </p:cNvSpPr>
            <p:nvPr/>
          </p:nvSpPr>
          <p:spPr bwMode="auto">
            <a:xfrm>
              <a:off x="7088188" y="41841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91" name="Text Box 80"/>
            <p:cNvSpPr txBox="1">
              <a:spLocks noChangeArrowheads="1"/>
            </p:cNvSpPr>
            <p:nvPr/>
          </p:nvSpPr>
          <p:spPr bwMode="auto">
            <a:xfrm>
              <a:off x="7631113" y="440115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com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6392" name="Line 81"/>
            <p:cNvSpPr>
              <a:spLocks noChangeShapeType="1"/>
            </p:cNvSpPr>
            <p:nvPr/>
          </p:nvSpPr>
          <p:spPr bwMode="auto">
            <a:xfrm>
              <a:off x="7521575" y="400461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93" name="Line 82"/>
            <p:cNvSpPr>
              <a:spLocks noChangeShapeType="1"/>
            </p:cNvSpPr>
            <p:nvPr/>
          </p:nvSpPr>
          <p:spPr bwMode="auto">
            <a:xfrm>
              <a:off x="7088188" y="4184122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394" name="Line 83"/>
            <p:cNvSpPr>
              <a:spLocks noChangeShapeType="1"/>
            </p:cNvSpPr>
            <p:nvPr/>
          </p:nvSpPr>
          <p:spPr bwMode="auto">
            <a:xfrm>
              <a:off x="7953375" y="418412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195513" y="2312876"/>
            <a:ext cx="1584325" cy="1113463"/>
            <a:chOff x="2195513" y="2312876"/>
            <a:chExt cx="1584325" cy="1113463"/>
          </a:xfrm>
        </p:grpSpPr>
        <p:sp>
          <p:nvSpPr>
            <p:cNvPr id="59" name="Trapezoid 58"/>
            <p:cNvSpPr/>
            <p:nvPr/>
          </p:nvSpPr>
          <p:spPr>
            <a:xfrm>
              <a:off x="3059113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435" name="Line 67"/>
            <p:cNvSpPr>
              <a:spLocks noChangeShapeType="1"/>
            </p:cNvSpPr>
            <p:nvPr/>
          </p:nvSpPr>
          <p:spPr bwMode="auto">
            <a:xfrm>
              <a:off x="3419475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" name="Text Box 61"/>
            <p:cNvSpPr txBox="1">
              <a:spLocks noChangeArrowheads="1"/>
            </p:cNvSpPr>
            <p:nvPr/>
          </p:nvSpPr>
          <p:spPr bwMode="auto">
            <a:xfrm>
              <a:off x="2627313" y="2312876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6437" name="Line 63"/>
            <p:cNvSpPr>
              <a:spLocks noChangeShapeType="1"/>
            </p:cNvSpPr>
            <p:nvPr/>
          </p:nvSpPr>
          <p:spPr bwMode="auto">
            <a:xfrm>
              <a:off x="2552700" y="26974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38" name="Text Box 64"/>
            <p:cNvSpPr txBox="1">
              <a:spLocks noChangeArrowheads="1"/>
            </p:cNvSpPr>
            <p:nvPr/>
          </p:nvSpPr>
          <p:spPr bwMode="auto">
            <a:xfrm>
              <a:off x="3095625" y="2914196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6439" name="Line 65"/>
            <p:cNvSpPr>
              <a:spLocks noChangeShapeType="1"/>
            </p:cNvSpPr>
            <p:nvPr/>
          </p:nvSpPr>
          <p:spPr bwMode="auto">
            <a:xfrm>
              <a:off x="2986088" y="25160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40" name="Line 66"/>
            <p:cNvSpPr>
              <a:spLocks noChangeShapeType="1"/>
            </p:cNvSpPr>
            <p:nvPr/>
          </p:nvSpPr>
          <p:spPr bwMode="auto">
            <a:xfrm>
              <a:off x="2552700" y="2697466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" name="Text Box 46"/>
            <p:cNvSpPr txBox="1">
              <a:spLocks noChangeArrowheads="1"/>
            </p:cNvSpPr>
            <p:nvPr/>
          </p:nvSpPr>
          <p:spPr bwMode="auto">
            <a:xfrm>
              <a:off x="2195513" y="2891971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030663" y="2312876"/>
            <a:ext cx="1585912" cy="1113463"/>
            <a:chOff x="4030663" y="2312876"/>
            <a:chExt cx="1585912" cy="1113463"/>
          </a:xfrm>
        </p:grpSpPr>
        <p:sp>
          <p:nvSpPr>
            <p:cNvPr id="60" name="Trapezoid 59"/>
            <p:cNvSpPr/>
            <p:nvPr/>
          </p:nvSpPr>
          <p:spPr>
            <a:xfrm>
              <a:off x="4895850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97" name="Text Box 99"/>
            <p:cNvSpPr txBox="1">
              <a:spLocks noChangeArrowheads="1"/>
            </p:cNvSpPr>
            <p:nvPr/>
          </p:nvSpPr>
          <p:spPr bwMode="auto">
            <a:xfrm>
              <a:off x="4241800" y="2312876"/>
              <a:ext cx="1122363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PROCCALL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6411" name="Line 67"/>
            <p:cNvSpPr>
              <a:spLocks noChangeShapeType="1"/>
            </p:cNvSpPr>
            <p:nvPr/>
          </p:nvSpPr>
          <p:spPr bwMode="auto">
            <a:xfrm>
              <a:off x="5254625" y="2724453"/>
              <a:ext cx="1588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2" name="Line 63"/>
            <p:cNvSpPr>
              <a:spLocks noChangeShapeType="1"/>
            </p:cNvSpPr>
            <p:nvPr/>
          </p:nvSpPr>
          <p:spPr bwMode="auto">
            <a:xfrm>
              <a:off x="4387850" y="271175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3" name="Text Box 64"/>
            <p:cNvSpPr txBox="1">
              <a:spLocks noChangeArrowheads="1"/>
            </p:cNvSpPr>
            <p:nvPr/>
          </p:nvSpPr>
          <p:spPr bwMode="auto">
            <a:xfrm>
              <a:off x="4930775" y="2928484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6414" name="Line 65"/>
            <p:cNvSpPr>
              <a:spLocks noChangeShapeType="1"/>
            </p:cNvSpPr>
            <p:nvPr/>
          </p:nvSpPr>
          <p:spPr bwMode="auto">
            <a:xfrm>
              <a:off x="4821238" y="253036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15" name="Line 66"/>
            <p:cNvSpPr>
              <a:spLocks noChangeShapeType="1"/>
            </p:cNvSpPr>
            <p:nvPr/>
          </p:nvSpPr>
          <p:spPr bwMode="auto">
            <a:xfrm>
              <a:off x="4387850" y="2711753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" name="Text Box 46"/>
            <p:cNvSpPr txBox="1">
              <a:spLocks noChangeArrowheads="1"/>
            </p:cNvSpPr>
            <p:nvPr/>
          </p:nvSpPr>
          <p:spPr bwMode="auto">
            <a:xfrm>
              <a:off x="4030663" y="2891971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876256" y="5409220"/>
            <a:ext cx="1764196" cy="792410"/>
            <a:chOff x="6876256" y="5409220"/>
            <a:chExt cx="1764196" cy="792410"/>
          </a:xfrm>
        </p:grpSpPr>
        <p:sp>
          <p:nvSpPr>
            <p:cNvPr id="88" name="Trapezoid 87"/>
            <p:cNvSpPr/>
            <p:nvPr/>
          </p:nvSpPr>
          <p:spPr>
            <a:xfrm>
              <a:off x="6912260" y="584126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2" name="Text Box 119"/>
            <p:cNvSpPr txBox="1">
              <a:spLocks noChangeArrowheads="1"/>
            </p:cNvSpPr>
            <p:nvPr/>
          </p:nvSpPr>
          <p:spPr bwMode="auto">
            <a:xfrm>
              <a:off x="7704348" y="5841268"/>
              <a:ext cx="936104" cy="329184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endParaRPr lang="en-US" sz="2000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90" name="Text Box 119"/>
            <p:cNvSpPr txBox="1">
              <a:spLocks noChangeArrowheads="1"/>
            </p:cNvSpPr>
            <p:nvPr/>
          </p:nvSpPr>
          <p:spPr bwMode="auto">
            <a:xfrm>
              <a:off x="6876256" y="5409220"/>
              <a:ext cx="936104" cy="329184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GB" sz="2000" i="1" dirty="0" smtClean="0">
                  <a:solidFill>
                    <a:schemeClr val="bg2"/>
                  </a:solidFill>
                </a:rPr>
                <a:t>Key:</a:t>
              </a:r>
              <a:endParaRPr lang="en-US" sz="2000" i="1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summary of Fun ASTs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5363" name="Rectangle 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ASTs for Fun expressions (</a:t>
            </a:r>
            <a:r>
              <a:rPr lang="en-GB" i="1" dirty="0" err="1" smtClean="0">
                <a:solidFill>
                  <a:schemeClr val="bg2"/>
                </a:solidFill>
              </a:rPr>
              <a:t>expr</a:t>
            </a:r>
            <a:r>
              <a:rPr lang="en-GB" dirty="0" smtClean="0"/>
              <a:t>):</a:t>
            </a:r>
          </a:p>
        </p:txBody>
      </p:sp>
      <p:sp>
        <p:nvSpPr>
          <p:cNvPr id="10296" name="Text Box 92"/>
          <p:cNvSpPr txBox="1">
            <a:spLocks noChangeArrowheads="1"/>
          </p:cNvSpPr>
          <p:nvPr/>
        </p:nvSpPr>
        <p:spPr bwMode="auto">
          <a:xfrm>
            <a:off x="2447516" y="2384425"/>
            <a:ext cx="720725" cy="215900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  <a:defRPr/>
            </a:pPr>
            <a:r>
              <a:rPr lang="en-GB" sz="1400" dirty="0">
                <a:solidFill>
                  <a:schemeClr val="bg2"/>
                </a:solidFill>
              </a:rPr>
              <a:t>FALSE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0297" name="Text Box 93"/>
          <p:cNvSpPr txBox="1">
            <a:spLocks noChangeArrowheads="1"/>
          </p:cNvSpPr>
          <p:nvPr/>
        </p:nvSpPr>
        <p:spPr bwMode="auto">
          <a:xfrm>
            <a:off x="3565116" y="2384425"/>
            <a:ext cx="720725" cy="215900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  <a:defRPr/>
            </a:pPr>
            <a:r>
              <a:rPr lang="en-GB" sz="1400" dirty="0">
                <a:solidFill>
                  <a:schemeClr val="bg2"/>
                </a:solidFill>
              </a:rPr>
              <a:t>TRUE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0298" name="Text Box 92"/>
          <p:cNvSpPr txBox="1">
            <a:spLocks noChangeArrowheads="1"/>
          </p:cNvSpPr>
          <p:nvPr/>
        </p:nvSpPr>
        <p:spPr bwMode="auto">
          <a:xfrm>
            <a:off x="4681128" y="2384425"/>
            <a:ext cx="720725" cy="431776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  <a:defRPr/>
            </a:pPr>
            <a:r>
              <a:rPr lang="en-GB" sz="1400" dirty="0" smtClean="0">
                <a:solidFill>
                  <a:schemeClr val="bg2"/>
                </a:solidFill>
              </a:rPr>
              <a:t>NUM</a:t>
            </a:r>
            <a:br>
              <a:rPr lang="en-GB" sz="1400" dirty="0" smtClean="0">
                <a:solidFill>
                  <a:schemeClr val="bg2"/>
                </a:solidFill>
              </a:rPr>
            </a:br>
            <a:r>
              <a:rPr lang="en-GB" sz="1400" dirty="0" smtClean="0">
                <a:solidFill>
                  <a:schemeClr val="bg2"/>
                </a:solidFill>
              </a:rPr>
              <a:t>‘…’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0299" name="Text Box 93"/>
          <p:cNvSpPr txBox="1">
            <a:spLocks noChangeArrowheads="1"/>
          </p:cNvSpPr>
          <p:nvPr/>
        </p:nvSpPr>
        <p:spPr bwMode="auto">
          <a:xfrm>
            <a:off x="5833653" y="2384425"/>
            <a:ext cx="720725" cy="431776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  <a:defRPr/>
            </a:pPr>
            <a:r>
              <a:rPr lang="en-GB" sz="1400" dirty="0" smtClean="0">
                <a:solidFill>
                  <a:schemeClr val="bg2"/>
                </a:solidFill>
              </a:rPr>
              <a:t>ID</a:t>
            </a:r>
            <a:br>
              <a:rPr lang="en-GB" sz="1400" dirty="0" smtClean="0">
                <a:solidFill>
                  <a:schemeClr val="bg2"/>
                </a:solidFill>
              </a:rPr>
            </a:br>
            <a:r>
              <a:rPr lang="en-GB" sz="1400" dirty="0" smtClean="0">
                <a:solidFill>
                  <a:schemeClr val="bg2"/>
                </a:solidFill>
              </a:rPr>
              <a:t>‘…’</a:t>
            </a:r>
            <a:endParaRPr lang="en-US" sz="1400" dirty="0">
              <a:solidFill>
                <a:schemeClr val="bg2"/>
              </a:solidFill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2015716" y="5157013"/>
            <a:ext cx="1584325" cy="972287"/>
            <a:chOff x="2015716" y="5157013"/>
            <a:chExt cx="1584325" cy="972287"/>
          </a:xfrm>
        </p:grpSpPr>
        <p:sp>
          <p:nvSpPr>
            <p:cNvPr id="69" name="Trapezoid 68"/>
            <p:cNvSpPr/>
            <p:nvPr/>
          </p:nvSpPr>
          <p:spPr>
            <a:xfrm>
              <a:off x="2015716" y="5768937"/>
              <a:ext cx="719138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1" name="Trapezoid 70"/>
            <p:cNvSpPr/>
            <p:nvPr/>
          </p:nvSpPr>
          <p:spPr>
            <a:xfrm>
              <a:off x="2879316" y="576893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72" name="Text Box 69"/>
            <p:cNvSpPr txBox="1">
              <a:spLocks noChangeArrowheads="1"/>
            </p:cNvSpPr>
            <p:nvPr/>
          </p:nvSpPr>
          <p:spPr bwMode="auto">
            <a:xfrm>
              <a:off x="2445929" y="5157013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EQ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93" name="Text Box 70"/>
            <p:cNvSpPr txBox="1">
              <a:spLocks noChangeArrowheads="1"/>
            </p:cNvSpPr>
            <p:nvPr/>
          </p:nvSpPr>
          <p:spPr bwMode="auto">
            <a:xfrm>
              <a:off x="2050641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94" name="Line 71"/>
            <p:cNvSpPr>
              <a:spLocks noChangeShapeType="1"/>
            </p:cNvSpPr>
            <p:nvPr/>
          </p:nvSpPr>
          <p:spPr bwMode="auto">
            <a:xfrm>
              <a:off x="2372904" y="55770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5" name="Text Box 72"/>
            <p:cNvSpPr txBox="1">
              <a:spLocks noChangeArrowheads="1"/>
            </p:cNvSpPr>
            <p:nvPr/>
          </p:nvSpPr>
          <p:spPr bwMode="auto">
            <a:xfrm>
              <a:off x="2914241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96" name="Line 73"/>
            <p:cNvSpPr>
              <a:spLocks noChangeShapeType="1"/>
            </p:cNvSpPr>
            <p:nvPr/>
          </p:nvSpPr>
          <p:spPr bwMode="auto">
            <a:xfrm>
              <a:off x="2806291" y="53729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7" name="Line 74"/>
            <p:cNvSpPr>
              <a:spLocks noChangeShapeType="1"/>
            </p:cNvSpPr>
            <p:nvPr/>
          </p:nvSpPr>
          <p:spPr bwMode="auto">
            <a:xfrm>
              <a:off x="2372904" y="5577011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8" name="Line 75"/>
            <p:cNvSpPr>
              <a:spLocks noChangeShapeType="1"/>
            </p:cNvSpPr>
            <p:nvPr/>
          </p:nvSpPr>
          <p:spPr bwMode="auto">
            <a:xfrm>
              <a:off x="3238091" y="55770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3742916" y="5157013"/>
            <a:ext cx="1584325" cy="972287"/>
            <a:chOff x="3742916" y="5157013"/>
            <a:chExt cx="1584325" cy="972287"/>
          </a:xfrm>
        </p:grpSpPr>
        <p:sp>
          <p:nvSpPr>
            <p:cNvPr id="72" name="Trapezoid 71"/>
            <p:cNvSpPr/>
            <p:nvPr/>
          </p:nvSpPr>
          <p:spPr>
            <a:xfrm>
              <a:off x="3742916" y="576893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3" name="Trapezoid 72"/>
            <p:cNvSpPr/>
            <p:nvPr/>
          </p:nvSpPr>
          <p:spPr>
            <a:xfrm>
              <a:off x="4608104" y="5768937"/>
              <a:ext cx="719137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79" name="Text Box 77"/>
            <p:cNvSpPr txBox="1">
              <a:spLocks noChangeArrowheads="1"/>
            </p:cNvSpPr>
            <p:nvPr/>
          </p:nvSpPr>
          <p:spPr bwMode="auto">
            <a:xfrm>
              <a:off x="4174716" y="5157013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LT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400" name="Text Box 78"/>
            <p:cNvSpPr txBox="1">
              <a:spLocks noChangeArrowheads="1"/>
            </p:cNvSpPr>
            <p:nvPr/>
          </p:nvSpPr>
          <p:spPr bwMode="auto">
            <a:xfrm>
              <a:off x="3779429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401" name="Line 79"/>
            <p:cNvSpPr>
              <a:spLocks noChangeShapeType="1"/>
            </p:cNvSpPr>
            <p:nvPr/>
          </p:nvSpPr>
          <p:spPr bwMode="auto">
            <a:xfrm>
              <a:off x="4101691" y="55770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2" name="Text Box 80"/>
            <p:cNvSpPr txBox="1">
              <a:spLocks noChangeArrowheads="1"/>
            </p:cNvSpPr>
            <p:nvPr/>
          </p:nvSpPr>
          <p:spPr bwMode="auto">
            <a:xfrm>
              <a:off x="4643029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403" name="Line 81"/>
            <p:cNvSpPr>
              <a:spLocks noChangeShapeType="1"/>
            </p:cNvSpPr>
            <p:nvPr/>
          </p:nvSpPr>
          <p:spPr bwMode="auto">
            <a:xfrm>
              <a:off x="4535079" y="53729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4" name="Line 82"/>
            <p:cNvSpPr>
              <a:spLocks noChangeShapeType="1"/>
            </p:cNvSpPr>
            <p:nvPr/>
          </p:nvSpPr>
          <p:spPr bwMode="auto">
            <a:xfrm>
              <a:off x="4101691" y="5577011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5" name="Line 83"/>
            <p:cNvSpPr>
              <a:spLocks noChangeShapeType="1"/>
            </p:cNvSpPr>
            <p:nvPr/>
          </p:nvSpPr>
          <p:spPr bwMode="auto">
            <a:xfrm>
              <a:off x="4966879" y="55770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5471704" y="5157013"/>
            <a:ext cx="1584325" cy="972287"/>
            <a:chOff x="5471704" y="5157013"/>
            <a:chExt cx="1584325" cy="972287"/>
          </a:xfrm>
        </p:grpSpPr>
        <p:sp>
          <p:nvSpPr>
            <p:cNvPr id="74" name="Trapezoid 73"/>
            <p:cNvSpPr/>
            <p:nvPr/>
          </p:nvSpPr>
          <p:spPr>
            <a:xfrm>
              <a:off x="5471704" y="576893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5" name="Trapezoid 74"/>
            <p:cNvSpPr/>
            <p:nvPr/>
          </p:nvSpPr>
          <p:spPr>
            <a:xfrm>
              <a:off x="6335304" y="576893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86" name="Text Box 85"/>
            <p:cNvSpPr txBox="1">
              <a:spLocks noChangeArrowheads="1"/>
            </p:cNvSpPr>
            <p:nvPr/>
          </p:nvSpPr>
          <p:spPr bwMode="auto">
            <a:xfrm>
              <a:off x="5903504" y="5157013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>
                  <a:solidFill>
                    <a:schemeClr val="bg2"/>
                  </a:solidFill>
                </a:rPr>
                <a:t>GT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15407" name="Text Box 86"/>
            <p:cNvSpPr txBox="1">
              <a:spLocks noChangeArrowheads="1"/>
            </p:cNvSpPr>
            <p:nvPr/>
          </p:nvSpPr>
          <p:spPr bwMode="auto">
            <a:xfrm>
              <a:off x="5508216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408" name="Line 87"/>
            <p:cNvSpPr>
              <a:spLocks noChangeShapeType="1"/>
            </p:cNvSpPr>
            <p:nvPr/>
          </p:nvSpPr>
          <p:spPr bwMode="auto">
            <a:xfrm>
              <a:off x="5830479" y="55770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09" name="Text Box 88"/>
            <p:cNvSpPr txBox="1">
              <a:spLocks noChangeArrowheads="1"/>
            </p:cNvSpPr>
            <p:nvPr/>
          </p:nvSpPr>
          <p:spPr bwMode="auto">
            <a:xfrm>
              <a:off x="6373404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410" name="Line 89"/>
            <p:cNvSpPr>
              <a:spLocks noChangeShapeType="1"/>
            </p:cNvSpPr>
            <p:nvPr/>
          </p:nvSpPr>
          <p:spPr bwMode="auto">
            <a:xfrm>
              <a:off x="6263866" y="5372913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11" name="Line 90"/>
            <p:cNvSpPr>
              <a:spLocks noChangeShapeType="1"/>
            </p:cNvSpPr>
            <p:nvPr/>
          </p:nvSpPr>
          <p:spPr bwMode="auto">
            <a:xfrm>
              <a:off x="5830479" y="5577011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12" name="Line 91"/>
            <p:cNvSpPr>
              <a:spLocks noChangeShapeType="1"/>
            </p:cNvSpPr>
            <p:nvPr/>
          </p:nvSpPr>
          <p:spPr bwMode="auto">
            <a:xfrm>
              <a:off x="6695666" y="55770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7630703" y="5157033"/>
            <a:ext cx="722313" cy="972267"/>
            <a:chOff x="7630703" y="5157033"/>
            <a:chExt cx="722313" cy="972267"/>
          </a:xfrm>
        </p:grpSpPr>
        <p:sp>
          <p:nvSpPr>
            <p:cNvPr id="76" name="Trapezoid 75"/>
            <p:cNvSpPr/>
            <p:nvPr/>
          </p:nvSpPr>
          <p:spPr>
            <a:xfrm>
              <a:off x="7632291" y="5768937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93" name="Text Box 95"/>
            <p:cNvSpPr txBox="1">
              <a:spLocks noChangeArrowheads="1"/>
            </p:cNvSpPr>
            <p:nvPr/>
          </p:nvSpPr>
          <p:spPr bwMode="auto">
            <a:xfrm>
              <a:off x="7630703" y="5157033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NOT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414" name="Line 96"/>
            <p:cNvSpPr>
              <a:spLocks noChangeShapeType="1"/>
            </p:cNvSpPr>
            <p:nvPr/>
          </p:nvSpPr>
          <p:spPr bwMode="auto">
            <a:xfrm>
              <a:off x="7991066" y="5372933"/>
              <a:ext cx="0" cy="36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15" name="Text Box 97"/>
            <p:cNvSpPr txBox="1">
              <a:spLocks noChangeArrowheads="1"/>
            </p:cNvSpPr>
            <p:nvPr/>
          </p:nvSpPr>
          <p:spPr bwMode="auto">
            <a:xfrm>
              <a:off x="7668803" y="579116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015716" y="3824865"/>
            <a:ext cx="1584325" cy="936282"/>
            <a:chOff x="2015716" y="3824865"/>
            <a:chExt cx="1584325" cy="936282"/>
          </a:xfrm>
        </p:grpSpPr>
        <p:sp>
          <p:nvSpPr>
            <p:cNvPr id="77" name="Trapezoid 76"/>
            <p:cNvSpPr/>
            <p:nvPr/>
          </p:nvSpPr>
          <p:spPr>
            <a:xfrm>
              <a:off x="2015716" y="440078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8" name="Trapezoid 77"/>
            <p:cNvSpPr/>
            <p:nvPr/>
          </p:nvSpPr>
          <p:spPr>
            <a:xfrm>
              <a:off x="2879316" y="440078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44" name="Text Box 29"/>
            <p:cNvSpPr txBox="1">
              <a:spLocks noChangeArrowheads="1"/>
            </p:cNvSpPr>
            <p:nvPr/>
          </p:nvSpPr>
          <p:spPr bwMode="auto">
            <a:xfrm>
              <a:off x="2445928" y="3824865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>
                  <a:solidFill>
                    <a:schemeClr val="bg2"/>
                  </a:solidFill>
                </a:rPr>
                <a:t>PLUS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15365" name="Text Box 30"/>
            <p:cNvSpPr txBox="1">
              <a:spLocks noChangeArrowheads="1"/>
            </p:cNvSpPr>
            <p:nvPr/>
          </p:nvSpPr>
          <p:spPr bwMode="auto">
            <a:xfrm>
              <a:off x="2052228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expr</a:t>
              </a:r>
              <a:r>
                <a:rPr lang="en-GB" baseline="-25000" dirty="0">
                  <a:solidFill>
                    <a:schemeClr val="bg2"/>
                  </a:solidFill>
                </a:rPr>
                <a:t>1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5366" name="Line 31"/>
            <p:cNvSpPr>
              <a:spLocks noChangeShapeType="1"/>
            </p:cNvSpPr>
            <p:nvPr/>
          </p:nvSpPr>
          <p:spPr bwMode="auto">
            <a:xfrm>
              <a:off x="2372903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67" name="Text Box 32"/>
            <p:cNvSpPr txBox="1">
              <a:spLocks noChangeArrowheads="1"/>
            </p:cNvSpPr>
            <p:nvPr/>
          </p:nvSpPr>
          <p:spPr bwMode="auto">
            <a:xfrm>
              <a:off x="2915828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68" name="Line 33"/>
            <p:cNvSpPr>
              <a:spLocks noChangeShapeType="1"/>
            </p:cNvSpPr>
            <p:nvPr/>
          </p:nvSpPr>
          <p:spPr bwMode="auto">
            <a:xfrm>
              <a:off x="2806291" y="40407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69" name="Line 34"/>
            <p:cNvSpPr>
              <a:spLocks noChangeShapeType="1"/>
            </p:cNvSpPr>
            <p:nvPr/>
          </p:nvSpPr>
          <p:spPr bwMode="auto">
            <a:xfrm>
              <a:off x="2372903" y="4209157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0" name="Line 35"/>
            <p:cNvSpPr>
              <a:spLocks noChangeShapeType="1"/>
            </p:cNvSpPr>
            <p:nvPr/>
          </p:nvSpPr>
          <p:spPr bwMode="auto">
            <a:xfrm>
              <a:off x="3238091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3744503" y="3824865"/>
            <a:ext cx="1584325" cy="936282"/>
            <a:chOff x="3744503" y="3824865"/>
            <a:chExt cx="1584325" cy="936282"/>
          </a:xfrm>
        </p:grpSpPr>
        <p:sp>
          <p:nvSpPr>
            <p:cNvPr id="79" name="Trapezoid 78"/>
            <p:cNvSpPr/>
            <p:nvPr/>
          </p:nvSpPr>
          <p:spPr>
            <a:xfrm>
              <a:off x="3744503" y="4400785"/>
              <a:ext cx="719138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0" name="Trapezoid 79"/>
            <p:cNvSpPr/>
            <p:nvPr/>
          </p:nvSpPr>
          <p:spPr>
            <a:xfrm>
              <a:off x="4608103" y="440078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51" name="Text Box 37"/>
            <p:cNvSpPr txBox="1">
              <a:spLocks noChangeArrowheads="1"/>
            </p:cNvSpPr>
            <p:nvPr/>
          </p:nvSpPr>
          <p:spPr bwMode="auto">
            <a:xfrm>
              <a:off x="4174716" y="3824865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MINUS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72" name="Text Box 38"/>
            <p:cNvSpPr txBox="1">
              <a:spLocks noChangeArrowheads="1"/>
            </p:cNvSpPr>
            <p:nvPr/>
          </p:nvSpPr>
          <p:spPr bwMode="auto">
            <a:xfrm>
              <a:off x="3781016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expr</a:t>
              </a:r>
              <a:r>
                <a:rPr lang="en-GB" baseline="-25000" dirty="0">
                  <a:solidFill>
                    <a:schemeClr val="bg2"/>
                  </a:solidFill>
                </a:rPr>
                <a:t>1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5373" name="Line 39"/>
            <p:cNvSpPr>
              <a:spLocks noChangeShapeType="1"/>
            </p:cNvSpPr>
            <p:nvPr/>
          </p:nvSpPr>
          <p:spPr bwMode="auto">
            <a:xfrm>
              <a:off x="4101691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4" name="Text Box 40"/>
            <p:cNvSpPr txBox="1">
              <a:spLocks noChangeArrowheads="1"/>
            </p:cNvSpPr>
            <p:nvPr/>
          </p:nvSpPr>
          <p:spPr bwMode="auto">
            <a:xfrm>
              <a:off x="4644616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75" name="Line 41"/>
            <p:cNvSpPr>
              <a:spLocks noChangeShapeType="1"/>
            </p:cNvSpPr>
            <p:nvPr/>
          </p:nvSpPr>
          <p:spPr bwMode="auto">
            <a:xfrm>
              <a:off x="4535078" y="40407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6" name="Line 42"/>
            <p:cNvSpPr>
              <a:spLocks noChangeShapeType="1"/>
            </p:cNvSpPr>
            <p:nvPr/>
          </p:nvSpPr>
          <p:spPr bwMode="auto">
            <a:xfrm>
              <a:off x="4101691" y="4209157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7" name="Line 43"/>
            <p:cNvSpPr>
              <a:spLocks noChangeShapeType="1"/>
            </p:cNvSpPr>
            <p:nvPr/>
          </p:nvSpPr>
          <p:spPr bwMode="auto">
            <a:xfrm>
              <a:off x="4966878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471703" y="3824865"/>
            <a:ext cx="1584325" cy="936282"/>
            <a:chOff x="5471703" y="3824865"/>
            <a:chExt cx="1584325" cy="936282"/>
          </a:xfrm>
        </p:grpSpPr>
        <p:sp>
          <p:nvSpPr>
            <p:cNvPr id="81" name="Trapezoid 80"/>
            <p:cNvSpPr/>
            <p:nvPr/>
          </p:nvSpPr>
          <p:spPr>
            <a:xfrm>
              <a:off x="5471703" y="440078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2" name="Trapezoid 81"/>
            <p:cNvSpPr/>
            <p:nvPr/>
          </p:nvSpPr>
          <p:spPr>
            <a:xfrm>
              <a:off x="6336891" y="4400785"/>
              <a:ext cx="719137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58" name="Text Box 45"/>
            <p:cNvSpPr txBox="1">
              <a:spLocks noChangeArrowheads="1"/>
            </p:cNvSpPr>
            <p:nvPr/>
          </p:nvSpPr>
          <p:spPr bwMode="auto">
            <a:xfrm>
              <a:off x="5903503" y="3824865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TIMES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5379" name="Text Box 46"/>
            <p:cNvSpPr txBox="1">
              <a:spLocks noChangeArrowheads="1"/>
            </p:cNvSpPr>
            <p:nvPr/>
          </p:nvSpPr>
          <p:spPr bwMode="auto">
            <a:xfrm>
              <a:off x="5509803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80" name="Line 47"/>
            <p:cNvSpPr>
              <a:spLocks noChangeShapeType="1"/>
            </p:cNvSpPr>
            <p:nvPr/>
          </p:nvSpPr>
          <p:spPr bwMode="auto">
            <a:xfrm>
              <a:off x="5830478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1" name="Text Box 48"/>
            <p:cNvSpPr txBox="1">
              <a:spLocks noChangeArrowheads="1"/>
            </p:cNvSpPr>
            <p:nvPr/>
          </p:nvSpPr>
          <p:spPr bwMode="auto">
            <a:xfrm>
              <a:off x="6373403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82" name="Line 49"/>
            <p:cNvSpPr>
              <a:spLocks noChangeShapeType="1"/>
            </p:cNvSpPr>
            <p:nvPr/>
          </p:nvSpPr>
          <p:spPr bwMode="auto">
            <a:xfrm>
              <a:off x="6263866" y="40407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3" name="Line 50"/>
            <p:cNvSpPr>
              <a:spLocks noChangeShapeType="1"/>
            </p:cNvSpPr>
            <p:nvPr/>
          </p:nvSpPr>
          <p:spPr bwMode="auto">
            <a:xfrm>
              <a:off x="5830478" y="4209157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4" name="Line 51"/>
            <p:cNvSpPr>
              <a:spLocks noChangeShapeType="1"/>
            </p:cNvSpPr>
            <p:nvPr/>
          </p:nvSpPr>
          <p:spPr bwMode="auto">
            <a:xfrm>
              <a:off x="6695666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200491" y="3824865"/>
            <a:ext cx="1584325" cy="936282"/>
            <a:chOff x="7200491" y="3824865"/>
            <a:chExt cx="1584325" cy="936282"/>
          </a:xfrm>
        </p:grpSpPr>
        <p:sp>
          <p:nvSpPr>
            <p:cNvPr id="83" name="Trapezoid 82"/>
            <p:cNvSpPr/>
            <p:nvPr/>
          </p:nvSpPr>
          <p:spPr>
            <a:xfrm>
              <a:off x="7200491" y="440078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Trapezoid 83"/>
            <p:cNvSpPr/>
            <p:nvPr/>
          </p:nvSpPr>
          <p:spPr>
            <a:xfrm>
              <a:off x="8064091" y="440078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65" name="Text Box 53"/>
            <p:cNvSpPr txBox="1">
              <a:spLocks noChangeArrowheads="1"/>
            </p:cNvSpPr>
            <p:nvPr/>
          </p:nvSpPr>
          <p:spPr bwMode="auto">
            <a:xfrm>
              <a:off x="7632291" y="3824865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>
                  <a:solidFill>
                    <a:schemeClr val="bg2"/>
                  </a:solidFill>
                </a:rPr>
                <a:t>DIV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15386" name="Text Box 54"/>
            <p:cNvSpPr txBox="1">
              <a:spLocks noChangeArrowheads="1"/>
            </p:cNvSpPr>
            <p:nvPr/>
          </p:nvSpPr>
          <p:spPr bwMode="auto">
            <a:xfrm>
              <a:off x="7238591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87" name="Line 55"/>
            <p:cNvSpPr>
              <a:spLocks noChangeShapeType="1"/>
            </p:cNvSpPr>
            <p:nvPr/>
          </p:nvSpPr>
          <p:spPr bwMode="auto">
            <a:xfrm>
              <a:off x="7559266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88" name="Text Box 56"/>
            <p:cNvSpPr txBox="1">
              <a:spLocks noChangeArrowheads="1"/>
            </p:cNvSpPr>
            <p:nvPr/>
          </p:nvSpPr>
          <p:spPr bwMode="auto">
            <a:xfrm>
              <a:off x="8102191" y="4423010"/>
              <a:ext cx="644525" cy="30162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15389" name="Line 57"/>
            <p:cNvSpPr>
              <a:spLocks noChangeShapeType="1"/>
            </p:cNvSpPr>
            <p:nvPr/>
          </p:nvSpPr>
          <p:spPr bwMode="auto">
            <a:xfrm>
              <a:off x="7992653" y="404076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0" name="Line 58"/>
            <p:cNvSpPr>
              <a:spLocks noChangeShapeType="1"/>
            </p:cNvSpPr>
            <p:nvPr/>
          </p:nvSpPr>
          <p:spPr bwMode="auto">
            <a:xfrm>
              <a:off x="7559266" y="4209157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91" name="Line 59"/>
            <p:cNvSpPr>
              <a:spLocks noChangeShapeType="1"/>
            </p:cNvSpPr>
            <p:nvPr/>
          </p:nvSpPr>
          <p:spPr bwMode="auto">
            <a:xfrm>
              <a:off x="8424453" y="4209157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200491" y="2384425"/>
            <a:ext cx="1584325" cy="1110891"/>
            <a:chOff x="7200491" y="2384425"/>
            <a:chExt cx="1584325" cy="1110891"/>
          </a:xfrm>
        </p:grpSpPr>
        <p:sp>
          <p:nvSpPr>
            <p:cNvPr id="85" name="Trapezoid 84"/>
            <p:cNvSpPr/>
            <p:nvPr/>
          </p:nvSpPr>
          <p:spPr>
            <a:xfrm>
              <a:off x="8064091" y="2981585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300" name="Text Box 45"/>
            <p:cNvSpPr txBox="1">
              <a:spLocks noChangeArrowheads="1"/>
            </p:cNvSpPr>
            <p:nvPr/>
          </p:nvSpPr>
          <p:spPr bwMode="auto">
            <a:xfrm>
              <a:off x="7449728" y="2384425"/>
              <a:ext cx="1079500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>
                  <a:solidFill>
                    <a:schemeClr val="bg2"/>
                  </a:solidFill>
                </a:rPr>
                <a:t>FUNCCALL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10301" name="Text Box 46"/>
            <p:cNvSpPr txBox="1">
              <a:spLocks noChangeArrowheads="1"/>
            </p:cNvSpPr>
            <p:nvPr/>
          </p:nvSpPr>
          <p:spPr bwMode="auto">
            <a:xfrm>
              <a:off x="7200491" y="2960948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5422" name="Line 47"/>
            <p:cNvSpPr>
              <a:spLocks noChangeShapeType="1"/>
            </p:cNvSpPr>
            <p:nvPr/>
          </p:nvSpPr>
          <p:spPr bwMode="auto">
            <a:xfrm>
              <a:off x="7560853" y="2780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3" name="Text Box 48"/>
            <p:cNvSpPr txBox="1">
              <a:spLocks noChangeArrowheads="1"/>
            </p:cNvSpPr>
            <p:nvPr/>
          </p:nvSpPr>
          <p:spPr bwMode="auto">
            <a:xfrm>
              <a:off x="8103778" y="3003810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5424" name="Line 49"/>
            <p:cNvSpPr>
              <a:spLocks noChangeShapeType="1"/>
            </p:cNvSpPr>
            <p:nvPr/>
          </p:nvSpPr>
          <p:spPr bwMode="auto">
            <a:xfrm>
              <a:off x="7994241" y="260032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5" name="Line 50"/>
            <p:cNvSpPr>
              <a:spLocks noChangeShapeType="1"/>
            </p:cNvSpPr>
            <p:nvPr/>
          </p:nvSpPr>
          <p:spPr bwMode="auto">
            <a:xfrm>
              <a:off x="7560853" y="2780928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6" name="Line 51"/>
            <p:cNvSpPr>
              <a:spLocks noChangeShapeType="1"/>
            </p:cNvSpPr>
            <p:nvPr/>
          </p:nvSpPr>
          <p:spPr bwMode="auto">
            <a:xfrm>
              <a:off x="8426041" y="2780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6" grpId="0" animBg="1"/>
      <p:bldP spid="10297" grpId="0" animBg="1"/>
      <p:bldP spid="10298" grpId="0" animBg="1"/>
      <p:bldP spid="102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summary of Fun ASTs </a:t>
            </a:r>
            <a:r>
              <a:rPr lang="en-GB" i="1" dirty="0" smtClean="0"/>
              <a:t>(3)</a:t>
            </a:r>
          </a:p>
        </p:txBody>
      </p:sp>
      <p:sp>
        <p:nvSpPr>
          <p:cNvPr id="19459" name="Rectangle 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 for Fun programs: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159000" y="2349500"/>
            <a:ext cx="2599395" cy="1129482"/>
            <a:chOff x="2159000" y="2349500"/>
            <a:chExt cx="2599395" cy="1129482"/>
          </a:xfrm>
        </p:grpSpPr>
        <p:sp>
          <p:nvSpPr>
            <p:cNvPr id="16" name="Trapezoid 15"/>
            <p:cNvSpPr/>
            <p:nvPr/>
          </p:nvSpPr>
          <p:spPr>
            <a:xfrm>
              <a:off x="3592091" y="2959869"/>
              <a:ext cx="757238" cy="46831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" name="Trapezoid 16"/>
            <p:cNvSpPr/>
            <p:nvPr/>
          </p:nvSpPr>
          <p:spPr>
            <a:xfrm>
              <a:off x="2159000" y="2959869"/>
              <a:ext cx="757238" cy="46831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343" name="Text Box 29"/>
            <p:cNvSpPr txBox="1">
              <a:spLocks noChangeArrowheads="1"/>
            </p:cNvSpPr>
            <p:nvPr/>
          </p:nvSpPr>
          <p:spPr bwMode="auto">
            <a:xfrm>
              <a:off x="3206750" y="2349500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PROG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9461" name="Line 33"/>
            <p:cNvSpPr>
              <a:spLocks noChangeShapeType="1"/>
            </p:cNvSpPr>
            <p:nvPr/>
          </p:nvSpPr>
          <p:spPr bwMode="auto">
            <a:xfrm>
              <a:off x="3567112" y="258762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2" name="Line 34"/>
            <p:cNvSpPr>
              <a:spLocks noChangeShapeType="1"/>
            </p:cNvSpPr>
            <p:nvPr/>
          </p:nvSpPr>
          <p:spPr bwMode="auto">
            <a:xfrm>
              <a:off x="2562225" y="2757624"/>
              <a:ext cx="2009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3" name="Line 35"/>
            <p:cNvSpPr>
              <a:spLocks noChangeShapeType="1"/>
            </p:cNvSpPr>
            <p:nvPr/>
          </p:nvSpPr>
          <p:spPr bwMode="auto">
            <a:xfrm>
              <a:off x="2547938" y="2771911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4" name="Line 35"/>
            <p:cNvSpPr>
              <a:spLocks noChangeShapeType="1"/>
            </p:cNvSpPr>
            <p:nvPr/>
          </p:nvSpPr>
          <p:spPr bwMode="auto">
            <a:xfrm>
              <a:off x="3119016" y="277032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5" name="Text Box 30"/>
            <p:cNvSpPr txBox="1">
              <a:spLocks noChangeArrowheads="1"/>
            </p:cNvSpPr>
            <p:nvPr/>
          </p:nvSpPr>
          <p:spPr bwMode="auto">
            <a:xfrm>
              <a:off x="2195513" y="2924944"/>
              <a:ext cx="709612" cy="5334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var-decl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9466" name="Text Box 30"/>
            <p:cNvSpPr txBox="1">
              <a:spLocks noChangeArrowheads="1"/>
            </p:cNvSpPr>
            <p:nvPr/>
          </p:nvSpPr>
          <p:spPr bwMode="auto">
            <a:xfrm>
              <a:off x="2915816" y="2943994"/>
              <a:ext cx="407988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>
                  <a:solidFill>
                    <a:schemeClr val="bg2"/>
                  </a:solidFill>
                </a:rPr>
                <a:t>…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9467" name="Line 35"/>
            <p:cNvSpPr>
              <a:spLocks noChangeShapeType="1"/>
            </p:cNvSpPr>
            <p:nvPr/>
          </p:nvSpPr>
          <p:spPr bwMode="auto">
            <a:xfrm>
              <a:off x="3941341" y="275762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8" name="Line 35"/>
            <p:cNvSpPr>
              <a:spLocks noChangeShapeType="1"/>
            </p:cNvSpPr>
            <p:nvPr/>
          </p:nvSpPr>
          <p:spPr bwMode="auto">
            <a:xfrm>
              <a:off x="4564720" y="274492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9" name="Text Box 30"/>
            <p:cNvSpPr txBox="1">
              <a:spLocks noChangeArrowheads="1"/>
            </p:cNvSpPr>
            <p:nvPr/>
          </p:nvSpPr>
          <p:spPr bwMode="auto">
            <a:xfrm>
              <a:off x="3582566" y="2943994"/>
              <a:ext cx="711200" cy="5349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>
                  <a:solidFill>
                    <a:schemeClr val="bg2"/>
                  </a:solidFill>
                </a:rPr>
                <a:t>proc-</a:t>
              </a:r>
              <a:r>
                <a:rPr lang="en-GB" i="1" dirty="0" err="1">
                  <a:solidFill>
                    <a:schemeClr val="bg2"/>
                  </a:solidFill>
                </a:rPr>
                <a:t>decl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9470" name="Text Box 30"/>
            <p:cNvSpPr txBox="1">
              <a:spLocks noChangeArrowheads="1"/>
            </p:cNvSpPr>
            <p:nvPr/>
          </p:nvSpPr>
          <p:spPr bwMode="auto">
            <a:xfrm>
              <a:off x="4348820" y="2924944"/>
              <a:ext cx="409575" cy="303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>
                  <a:solidFill>
                    <a:schemeClr val="bg2"/>
                  </a:solidFill>
                </a:rPr>
                <a:t>…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summary of Fun ASTs </a:t>
            </a:r>
            <a:r>
              <a:rPr lang="en-GB" i="1" dirty="0" smtClean="0"/>
              <a:t>(4)</a:t>
            </a:r>
          </a:p>
        </p:txBody>
      </p:sp>
      <p:sp>
        <p:nvSpPr>
          <p:cNvPr id="17411" name="Rectangle 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ASTs for Fun variable declarations (</a:t>
            </a:r>
            <a:r>
              <a:rPr lang="en-GB" i="1" smtClean="0">
                <a:solidFill>
                  <a:schemeClr val="bg2"/>
                </a:solidFill>
              </a:rPr>
              <a:t>var-decl</a:t>
            </a:r>
            <a:r>
              <a:rPr lang="en-GB" smtClean="0"/>
              <a:t>):</a:t>
            </a:r>
          </a:p>
        </p:txBody>
      </p:sp>
      <p:sp>
        <p:nvSpPr>
          <p:cNvPr id="327757" name="Rectangle 77"/>
          <p:cNvSpPr>
            <a:spLocks noChangeArrowheads="1"/>
          </p:cNvSpPr>
          <p:nvPr/>
        </p:nvSpPr>
        <p:spPr bwMode="auto">
          <a:xfrm>
            <a:off x="1550988" y="3824288"/>
            <a:ext cx="7197725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 dirty="0"/>
              <a:t>ASTs for Fun types (</a:t>
            </a:r>
            <a:r>
              <a:rPr lang="en-GB" sz="2400" i="1" dirty="0">
                <a:solidFill>
                  <a:schemeClr val="bg2"/>
                </a:solidFill>
              </a:rPr>
              <a:t>type</a:t>
            </a:r>
            <a:r>
              <a:rPr lang="en-GB" sz="2400" dirty="0"/>
              <a:t>):</a:t>
            </a:r>
          </a:p>
        </p:txBody>
      </p:sp>
      <p:sp>
        <p:nvSpPr>
          <p:cNvPr id="17413" name="Text Box 78"/>
          <p:cNvSpPr txBox="1">
            <a:spLocks noChangeArrowheads="1"/>
          </p:cNvSpPr>
          <p:nvPr/>
        </p:nvSpPr>
        <p:spPr bwMode="auto">
          <a:xfrm>
            <a:off x="2555875" y="4583113"/>
            <a:ext cx="720725" cy="215900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400" dirty="0">
                <a:solidFill>
                  <a:schemeClr val="bg2"/>
                </a:solidFill>
              </a:rPr>
              <a:t>BOOL</a:t>
            </a:r>
            <a:endParaRPr lang="en-US" sz="1400" dirty="0">
              <a:solidFill>
                <a:schemeClr val="bg2"/>
              </a:solidFill>
            </a:endParaRPr>
          </a:p>
        </p:txBody>
      </p:sp>
      <p:sp>
        <p:nvSpPr>
          <p:cNvPr id="17414" name="Text Box 79"/>
          <p:cNvSpPr txBox="1">
            <a:spLocks noChangeArrowheads="1"/>
          </p:cNvSpPr>
          <p:nvPr/>
        </p:nvSpPr>
        <p:spPr bwMode="auto">
          <a:xfrm>
            <a:off x="4284663" y="4581525"/>
            <a:ext cx="720725" cy="215900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400" dirty="0">
                <a:solidFill>
                  <a:schemeClr val="bg2"/>
                </a:solidFill>
              </a:rPr>
              <a:t>INT</a:t>
            </a:r>
            <a:endParaRPr lang="en-US" sz="1400" dirty="0">
              <a:solidFill>
                <a:schemeClr val="bg2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195513" y="2359025"/>
            <a:ext cx="2413000" cy="1113185"/>
            <a:chOff x="2195513" y="2359025"/>
            <a:chExt cx="2413000" cy="1113185"/>
          </a:xfrm>
        </p:grpSpPr>
        <p:sp>
          <p:nvSpPr>
            <p:cNvPr id="17" name="Trapezoid 16"/>
            <p:cNvSpPr/>
            <p:nvPr/>
          </p:nvSpPr>
          <p:spPr>
            <a:xfrm>
              <a:off x="2195513" y="2974354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" name="Trapezoid 17"/>
            <p:cNvSpPr/>
            <p:nvPr/>
          </p:nvSpPr>
          <p:spPr>
            <a:xfrm>
              <a:off x="3887788" y="2974354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295" name="Text Box 29"/>
            <p:cNvSpPr txBox="1">
              <a:spLocks noChangeArrowheads="1"/>
            </p:cNvSpPr>
            <p:nvPr/>
          </p:nvSpPr>
          <p:spPr bwMode="auto">
            <a:xfrm>
              <a:off x="2987675" y="2359025"/>
              <a:ext cx="863600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16" name="Line 31"/>
            <p:cNvSpPr>
              <a:spLocks noChangeShapeType="1"/>
            </p:cNvSpPr>
            <p:nvPr/>
          </p:nvSpPr>
          <p:spPr bwMode="auto">
            <a:xfrm>
              <a:off x="2552700" y="2780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17" name="Text Box 32"/>
            <p:cNvSpPr txBox="1">
              <a:spLocks noChangeArrowheads="1"/>
            </p:cNvSpPr>
            <p:nvPr/>
          </p:nvSpPr>
          <p:spPr bwMode="auto">
            <a:xfrm>
              <a:off x="2232025" y="2996579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type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7418" name="Line 33"/>
            <p:cNvSpPr>
              <a:spLocks noChangeShapeType="1"/>
            </p:cNvSpPr>
            <p:nvPr/>
          </p:nvSpPr>
          <p:spPr bwMode="auto">
            <a:xfrm>
              <a:off x="3417888" y="258762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19" name="Line 34"/>
            <p:cNvSpPr>
              <a:spLocks noChangeShapeType="1"/>
            </p:cNvSpPr>
            <p:nvPr/>
          </p:nvSpPr>
          <p:spPr bwMode="auto">
            <a:xfrm>
              <a:off x="2552700" y="2780928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20" name="Line 35"/>
            <p:cNvSpPr>
              <a:spLocks noChangeShapeType="1"/>
            </p:cNvSpPr>
            <p:nvPr/>
          </p:nvSpPr>
          <p:spPr bwMode="auto">
            <a:xfrm>
              <a:off x="3417888" y="2780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1" name="Text Box 30"/>
            <p:cNvSpPr txBox="1">
              <a:spLocks noChangeArrowheads="1"/>
            </p:cNvSpPr>
            <p:nvPr/>
          </p:nvSpPr>
          <p:spPr bwMode="auto">
            <a:xfrm>
              <a:off x="3100388" y="2937842"/>
              <a:ext cx="6445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7422" name="Text Box 30"/>
            <p:cNvSpPr txBox="1">
              <a:spLocks noChangeArrowheads="1"/>
            </p:cNvSpPr>
            <p:nvPr/>
          </p:nvSpPr>
          <p:spPr bwMode="auto">
            <a:xfrm>
              <a:off x="3924300" y="2994992"/>
              <a:ext cx="644525" cy="303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7423" name="Line 35"/>
            <p:cNvSpPr>
              <a:spLocks noChangeShapeType="1"/>
            </p:cNvSpPr>
            <p:nvPr/>
          </p:nvSpPr>
          <p:spPr bwMode="auto">
            <a:xfrm>
              <a:off x="4248150" y="27936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7" grpId="0"/>
      <p:bldP spid="17413" grpId="0" animBg="1"/>
      <p:bldP spid="174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summary of Fun ASTs </a:t>
            </a:r>
            <a:r>
              <a:rPr lang="en-GB" i="1" dirty="0" smtClean="0"/>
              <a:t>(5)</a:t>
            </a:r>
          </a:p>
        </p:txBody>
      </p:sp>
      <p:sp>
        <p:nvSpPr>
          <p:cNvPr id="18435" name="Rectangle 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ASTs for Fun procedure declarations (</a:t>
            </a:r>
            <a:r>
              <a:rPr lang="en-GB" i="1" dirty="0" smtClean="0">
                <a:solidFill>
                  <a:schemeClr val="bg2"/>
                </a:solidFill>
              </a:rPr>
              <a:t>proc-</a:t>
            </a:r>
            <a:r>
              <a:rPr lang="en-GB" i="1" dirty="0" err="1" smtClean="0">
                <a:solidFill>
                  <a:schemeClr val="bg2"/>
                </a:solidFill>
              </a:rPr>
              <a:t>decl</a:t>
            </a:r>
            <a:r>
              <a:rPr lang="en-GB" dirty="0" smtClean="0"/>
              <a:t>):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195513" y="5346700"/>
            <a:ext cx="1624012" cy="1136948"/>
            <a:chOff x="2195513" y="5346700"/>
            <a:chExt cx="1624012" cy="1136948"/>
          </a:xfrm>
        </p:grpSpPr>
        <p:sp>
          <p:nvSpPr>
            <p:cNvPr id="57" name="Trapezoid 56"/>
            <p:cNvSpPr/>
            <p:nvPr/>
          </p:nvSpPr>
          <p:spPr>
            <a:xfrm>
              <a:off x="2195513" y="5985792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348" name="Text Box 29"/>
            <p:cNvSpPr txBox="1">
              <a:spLocks noChangeArrowheads="1"/>
            </p:cNvSpPr>
            <p:nvPr/>
          </p:nvSpPr>
          <p:spPr bwMode="auto">
            <a:xfrm>
              <a:off x="2592388" y="5346700"/>
              <a:ext cx="863600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FORMAL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8468" name="Line 31"/>
            <p:cNvSpPr>
              <a:spLocks noChangeShapeType="1"/>
            </p:cNvSpPr>
            <p:nvPr/>
          </p:nvSpPr>
          <p:spPr bwMode="auto">
            <a:xfrm>
              <a:off x="2552700" y="576926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9" name="Text Box 32"/>
            <p:cNvSpPr txBox="1">
              <a:spLocks noChangeArrowheads="1"/>
            </p:cNvSpPr>
            <p:nvPr/>
          </p:nvSpPr>
          <p:spPr bwMode="auto">
            <a:xfrm>
              <a:off x="2232025" y="6008017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type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8470" name="Line 33"/>
            <p:cNvSpPr>
              <a:spLocks noChangeShapeType="1"/>
            </p:cNvSpPr>
            <p:nvPr/>
          </p:nvSpPr>
          <p:spPr bwMode="auto">
            <a:xfrm>
              <a:off x="3022600" y="557530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1" name="Line 34"/>
            <p:cNvSpPr>
              <a:spLocks noChangeShapeType="1"/>
            </p:cNvSpPr>
            <p:nvPr/>
          </p:nvSpPr>
          <p:spPr bwMode="auto">
            <a:xfrm>
              <a:off x="2552700" y="5769260"/>
              <a:ext cx="866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72" name="Line 35"/>
            <p:cNvSpPr>
              <a:spLocks noChangeShapeType="1"/>
            </p:cNvSpPr>
            <p:nvPr/>
          </p:nvSpPr>
          <p:spPr bwMode="auto">
            <a:xfrm>
              <a:off x="3417888" y="576926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54" name="Text Box 30"/>
            <p:cNvSpPr txBox="1">
              <a:spLocks noChangeArrowheads="1"/>
            </p:cNvSpPr>
            <p:nvPr/>
          </p:nvSpPr>
          <p:spPr bwMode="auto">
            <a:xfrm>
              <a:off x="3098800" y="5949280"/>
              <a:ext cx="720725" cy="53436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  <p:sp>
        <p:nvSpPr>
          <p:cNvPr id="66" name="Rectangle 27"/>
          <p:cNvSpPr txBox="1">
            <a:spLocks noChangeArrowheads="1"/>
          </p:cNvSpPr>
          <p:nvPr/>
        </p:nvSpPr>
        <p:spPr bwMode="auto">
          <a:xfrm>
            <a:off x="1547813" y="4833938"/>
            <a:ext cx="7197725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sz="2400" kern="0" dirty="0">
                <a:latin typeface="+mn-lt"/>
              </a:rPr>
              <a:t>ASTs for Fun formal parameters (</a:t>
            </a:r>
            <a:r>
              <a:rPr lang="en-GB" sz="2400" i="1" kern="0" dirty="0">
                <a:solidFill>
                  <a:schemeClr val="bg2"/>
                </a:solidFill>
                <a:latin typeface="+mn-lt"/>
              </a:rPr>
              <a:t>formal</a:t>
            </a:r>
            <a:r>
              <a:rPr lang="en-GB" sz="2400" kern="0" dirty="0">
                <a:latin typeface="+mn-lt"/>
              </a:rPr>
              <a:t>):</a:t>
            </a:r>
          </a:p>
        </p:txBody>
      </p:sp>
      <p:sp>
        <p:nvSpPr>
          <p:cNvPr id="18475" name="Text Box 29"/>
          <p:cNvSpPr txBox="1">
            <a:spLocks noChangeArrowheads="1"/>
          </p:cNvSpPr>
          <p:nvPr/>
        </p:nvSpPr>
        <p:spPr bwMode="auto">
          <a:xfrm>
            <a:off x="4600575" y="5337175"/>
            <a:ext cx="1152000" cy="252239"/>
          </a:xfrm>
          <a:prstGeom prst="rect">
            <a:avLst/>
          </a:prstGeom>
          <a:noFill/>
          <a:ln w="9525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GB" sz="1400" dirty="0" smtClean="0">
                <a:solidFill>
                  <a:schemeClr val="bg2"/>
                </a:solidFill>
              </a:rPr>
              <a:t>NOFORMAL</a:t>
            </a:r>
            <a:endParaRPr lang="en-US" sz="1400" dirty="0">
              <a:solidFill>
                <a:schemeClr val="bg2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593132" y="2205038"/>
            <a:ext cx="3862462" cy="1110878"/>
            <a:chOff x="2593132" y="2205038"/>
            <a:chExt cx="3862462" cy="1110878"/>
          </a:xfrm>
        </p:grpSpPr>
        <p:sp>
          <p:nvSpPr>
            <p:cNvPr id="13316" name="Text Box 29"/>
            <p:cNvSpPr txBox="1">
              <a:spLocks noChangeArrowheads="1"/>
            </p:cNvSpPr>
            <p:nvPr/>
          </p:nvSpPr>
          <p:spPr bwMode="auto">
            <a:xfrm>
              <a:off x="4159102" y="2205038"/>
              <a:ext cx="719137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47" name="Trapezoid 46"/>
            <p:cNvSpPr/>
            <p:nvPr/>
          </p:nvSpPr>
          <p:spPr>
            <a:xfrm>
              <a:off x="3385394" y="2790453"/>
              <a:ext cx="863600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8" name="Trapezoid 47"/>
            <p:cNvSpPr/>
            <p:nvPr/>
          </p:nvSpPr>
          <p:spPr>
            <a:xfrm>
              <a:off x="4322019" y="2790453"/>
              <a:ext cx="755650" cy="46831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9" name="Trapezoid 48"/>
            <p:cNvSpPr/>
            <p:nvPr/>
          </p:nvSpPr>
          <p:spPr>
            <a:xfrm>
              <a:off x="5736456" y="2790453"/>
              <a:ext cx="719138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437" name="Line 33"/>
            <p:cNvSpPr>
              <a:spLocks noChangeShapeType="1"/>
            </p:cNvSpPr>
            <p:nvPr/>
          </p:nvSpPr>
          <p:spPr bwMode="auto">
            <a:xfrm>
              <a:off x="4518670" y="243363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38" name="Line 34"/>
            <p:cNvSpPr>
              <a:spLocks noChangeShapeType="1"/>
            </p:cNvSpPr>
            <p:nvPr/>
          </p:nvSpPr>
          <p:spPr bwMode="auto">
            <a:xfrm>
              <a:off x="2953172" y="2615195"/>
              <a:ext cx="3130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39" name="Line 35"/>
            <p:cNvSpPr>
              <a:spLocks noChangeShapeType="1"/>
            </p:cNvSpPr>
            <p:nvPr/>
          </p:nvSpPr>
          <p:spPr bwMode="auto">
            <a:xfrm>
              <a:off x="2950319" y="261519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0" name="Text Box 30"/>
            <p:cNvSpPr txBox="1">
              <a:spLocks noChangeArrowheads="1"/>
            </p:cNvSpPr>
            <p:nvPr/>
          </p:nvSpPr>
          <p:spPr bwMode="auto">
            <a:xfrm>
              <a:off x="2593132" y="2780928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8441" name="Text Box 30"/>
            <p:cNvSpPr txBox="1">
              <a:spLocks noChangeArrowheads="1"/>
            </p:cNvSpPr>
            <p:nvPr/>
          </p:nvSpPr>
          <p:spPr bwMode="auto">
            <a:xfrm>
              <a:off x="3456831" y="2847603"/>
              <a:ext cx="709613" cy="303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formal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8442" name="Line 35"/>
            <p:cNvSpPr>
              <a:spLocks noChangeShapeType="1"/>
            </p:cNvSpPr>
            <p:nvPr/>
          </p:nvSpPr>
          <p:spPr bwMode="auto">
            <a:xfrm>
              <a:off x="3815606" y="262789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3" name="Line 35"/>
            <p:cNvSpPr>
              <a:spLocks noChangeShapeType="1"/>
            </p:cNvSpPr>
            <p:nvPr/>
          </p:nvSpPr>
          <p:spPr bwMode="auto">
            <a:xfrm>
              <a:off x="4680794" y="260090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4" name="Line 35"/>
            <p:cNvSpPr>
              <a:spLocks noChangeShapeType="1"/>
            </p:cNvSpPr>
            <p:nvPr/>
          </p:nvSpPr>
          <p:spPr bwMode="auto">
            <a:xfrm>
              <a:off x="5269731" y="262789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5" name="Text Box 30"/>
            <p:cNvSpPr txBox="1">
              <a:spLocks noChangeArrowheads="1"/>
            </p:cNvSpPr>
            <p:nvPr/>
          </p:nvSpPr>
          <p:spPr bwMode="auto">
            <a:xfrm>
              <a:off x="4329956" y="2780928"/>
              <a:ext cx="709613" cy="5349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var-decl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8446" name="Text Box 30"/>
            <p:cNvSpPr txBox="1">
              <a:spLocks noChangeArrowheads="1"/>
            </p:cNvSpPr>
            <p:nvPr/>
          </p:nvSpPr>
          <p:spPr bwMode="auto">
            <a:xfrm>
              <a:off x="5076056" y="2801566"/>
              <a:ext cx="388938" cy="303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>
                  <a:solidFill>
                    <a:schemeClr val="bg2"/>
                  </a:solidFill>
                </a:rPr>
                <a:t>…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8447" name="Line 35"/>
            <p:cNvSpPr>
              <a:spLocks noChangeShapeType="1"/>
            </p:cNvSpPr>
            <p:nvPr/>
          </p:nvSpPr>
          <p:spPr bwMode="auto">
            <a:xfrm>
              <a:off x="6092056" y="261519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49" name="Text Box 30"/>
            <p:cNvSpPr txBox="1">
              <a:spLocks noChangeArrowheads="1"/>
            </p:cNvSpPr>
            <p:nvPr/>
          </p:nvSpPr>
          <p:spPr bwMode="auto">
            <a:xfrm>
              <a:off x="5734869" y="2847603"/>
              <a:ext cx="709612" cy="303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com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195513" y="3465004"/>
            <a:ext cx="5484179" cy="1111113"/>
            <a:chOff x="2195513" y="3465004"/>
            <a:chExt cx="5484179" cy="1111113"/>
          </a:xfrm>
        </p:grpSpPr>
        <p:sp>
          <p:nvSpPr>
            <p:cNvPr id="53" name="Trapezoid 52"/>
            <p:cNvSpPr/>
            <p:nvPr/>
          </p:nvSpPr>
          <p:spPr>
            <a:xfrm>
              <a:off x="3779838" y="4050655"/>
              <a:ext cx="863600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4" name="Trapezoid 53"/>
            <p:cNvSpPr/>
            <p:nvPr/>
          </p:nvSpPr>
          <p:spPr>
            <a:xfrm>
              <a:off x="4716463" y="4050655"/>
              <a:ext cx="719137" cy="46831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5" name="Trapezoid 54"/>
            <p:cNvSpPr/>
            <p:nvPr/>
          </p:nvSpPr>
          <p:spPr>
            <a:xfrm>
              <a:off x="6130900" y="405065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6" name="Trapezoid 55"/>
            <p:cNvSpPr/>
            <p:nvPr/>
          </p:nvSpPr>
          <p:spPr>
            <a:xfrm>
              <a:off x="2195513" y="4050655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9" name="Trapezoid 58"/>
            <p:cNvSpPr/>
            <p:nvPr/>
          </p:nvSpPr>
          <p:spPr>
            <a:xfrm>
              <a:off x="6958967" y="404106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331" name="Text Box 29"/>
            <p:cNvSpPr txBox="1">
              <a:spLocks noChangeArrowheads="1"/>
            </p:cNvSpPr>
            <p:nvPr/>
          </p:nvSpPr>
          <p:spPr bwMode="auto">
            <a:xfrm>
              <a:off x="4570141" y="3465004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FUNC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8452" name="Line 31"/>
            <p:cNvSpPr>
              <a:spLocks noChangeShapeType="1"/>
            </p:cNvSpPr>
            <p:nvPr/>
          </p:nvSpPr>
          <p:spPr bwMode="auto">
            <a:xfrm>
              <a:off x="2552700" y="387381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3" name="Text Box 32"/>
            <p:cNvSpPr txBox="1">
              <a:spLocks noChangeArrowheads="1"/>
            </p:cNvSpPr>
            <p:nvPr/>
          </p:nvSpPr>
          <p:spPr bwMode="auto">
            <a:xfrm>
              <a:off x="2232025" y="4109392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type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8454" name="Line 33"/>
            <p:cNvSpPr>
              <a:spLocks noChangeShapeType="1"/>
            </p:cNvSpPr>
            <p:nvPr/>
          </p:nvSpPr>
          <p:spPr bwMode="auto">
            <a:xfrm>
              <a:off x="4930503" y="369360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5" name="Line 34"/>
            <p:cNvSpPr>
              <a:spLocks noChangeShapeType="1"/>
            </p:cNvSpPr>
            <p:nvPr/>
          </p:nvSpPr>
          <p:spPr bwMode="auto">
            <a:xfrm>
              <a:off x="2552701" y="3873810"/>
              <a:ext cx="47556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6" name="Line 35"/>
            <p:cNvSpPr>
              <a:spLocks noChangeShapeType="1"/>
            </p:cNvSpPr>
            <p:nvPr/>
          </p:nvSpPr>
          <p:spPr bwMode="auto">
            <a:xfrm>
              <a:off x="3346599" y="387381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7" name="Text Box 30"/>
            <p:cNvSpPr txBox="1">
              <a:spLocks noChangeArrowheads="1"/>
            </p:cNvSpPr>
            <p:nvPr/>
          </p:nvSpPr>
          <p:spPr bwMode="auto">
            <a:xfrm>
              <a:off x="2987824" y="4041130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dirty="0" smtClean="0">
                  <a:solidFill>
                    <a:schemeClr val="bg2"/>
                  </a:solidFill>
                </a:rPr>
                <a:t/>
              </a:r>
              <a:br>
                <a:rPr lang="en-GB" dirty="0" smtClean="0">
                  <a:solidFill>
                    <a:schemeClr val="bg2"/>
                  </a:solidFill>
                </a:rPr>
              </a:br>
              <a:r>
                <a:rPr lang="en-GB" dirty="0" smtClean="0">
                  <a:solidFill>
                    <a:schemeClr val="bg2"/>
                  </a:solidFill>
                </a:rPr>
                <a:t>‘…’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8458" name="Text Box 30"/>
            <p:cNvSpPr txBox="1">
              <a:spLocks noChangeArrowheads="1"/>
            </p:cNvSpPr>
            <p:nvPr/>
          </p:nvSpPr>
          <p:spPr bwMode="auto">
            <a:xfrm>
              <a:off x="3851275" y="4107805"/>
              <a:ext cx="709613" cy="303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formal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8459" name="Line 35"/>
            <p:cNvSpPr>
              <a:spLocks noChangeShapeType="1"/>
            </p:cNvSpPr>
            <p:nvPr/>
          </p:nvSpPr>
          <p:spPr bwMode="auto">
            <a:xfrm>
              <a:off x="4211638" y="388651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0" name="Line 35"/>
            <p:cNvSpPr>
              <a:spLocks noChangeShapeType="1"/>
            </p:cNvSpPr>
            <p:nvPr/>
          </p:nvSpPr>
          <p:spPr bwMode="auto">
            <a:xfrm>
              <a:off x="5667350" y="388651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1" name="Text Box 30"/>
            <p:cNvSpPr txBox="1">
              <a:spLocks noChangeArrowheads="1"/>
            </p:cNvSpPr>
            <p:nvPr/>
          </p:nvSpPr>
          <p:spPr bwMode="auto">
            <a:xfrm>
              <a:off x="4725988" y="4041130"/>
              <a:ext cx="711200" cy="5349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var-decl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8462" name="Text Box 30"/>
            <p:cNvSpPr txBox="1">
              <a:spLocks noChangeArrowheads="1"/>
            </p:cNvSpPr>
            <p:nvPr/>
          </p:nvSpPr>
          <p:spPr bwMode="auto">
            <a:xfrm>
              <a:off x="5473675" y="4061767"/>
              <a:ext cx="388938" cy="303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dirty="0" smtClean="0">
                  <a:solidFill>
                    <a:schemeClr val="bg2"/>
                  </a:solidFill>
                </a:rPr>
                <a:t>…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8463" name="Line 35"/>
            <p:cNvSpPr>
              <a:spLocks noChangeShapeType="1"/>
            </p:cNvSpPr>
            <p:nvPr/>
          </p:nvSpPr>
          <p:spPr bwMode="auto">
            <a:xfrm>
              <a:off x="6489675" y="387381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4" name="Line 35"/>
            <p:cNvSpPr>
              <a:spLocks noChangeShapeType="1"/>
            </p:cNvSpPr>
            <p:nvPr/>
          </p:nvSpPr>
          <p:spPr bwMode="auto">
            <a:xfrm>
              <a:off x="7315175" y="3861110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65" name="Text Box 30"/>
            <p:cNvSpPr txBox="1">
              <a:spLocks noChangeArrowheads="1"/>
            </p:cNvSpPr>
            <p:nvPr/>
          </p:nvSpPr>
          <p:spPr bwMode="auto">
            <a:xfrm>
              <a:off x="6130900" y="4107805"/>
              <a:ext cx="711200" cy="303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com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18484" name="Line 35"/>
            <p:cNvSpPr>
              <a:spLocks noChangeShapeType="1"/>
            </p:cNvSpPr>
            <p:nvPr/>
          </p:nvSpPr>
          <p:spPr bwMode="auto">
            <a:xfrm>
              <a:off x="5076825" y="386104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" name="Text Box 30"/>
            <p:cNvSpPr txBox="1">
              <a:spLocks noChangeArrowheads="1"/>
            </p:cNvSpPr>
            <p:nvPr/>
          </p:nvSpPr>
          <p:spPr bwMode="auto">
            <a:xfrm>
              <a:off x="6958967" y="4098218"/>
              <a:ext cx="711200" cy="303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 smtClean="0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84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Recall: A compiler translates a source program to object code, provided that it conforms to the source language’s syntax and scope/type rules.</a:t>
            </a:r>
          </a:p>
          <a:p>
            <a:pPr eaLnBrk="1" hangingPunct="1"/>
            <a:r>
              <a:rPr lang="en-US" dirty="0" smtClean="0"/>
              <a:t>This suggests a decomposition of the compiler into three phases:</a:t>
            </a:r>
          </a:p>
          <a:p>
            <a:pPr lvl="1" eaLnBrk="1" hangingPunct="1"/>
            <a:r>
              <a:rPr lang="en-US" dirty="0" smtClean="0"/>
              <a:t>syntactic analysis</a:t>
            </a:r>
          </a:p>
          <a:p>
            <a:pPr lvl="1" eaLnBrk="1" hangingPunct="1"/>
            <a:r>
              <a:rPr lang="en-US" dirty="0" smtClean="0"/>
              <a:t>contextual analysis</a:t>
            </a:r>
          </a:p>
          <a:p>
            <a:pPr lvl="1" eaLnBrk="1" hangingPunct="1"/>
            <a:r>
              <a:rPr lang="en-US" dirty="0" smtClean="0"/>
              <a:t>code generation.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compilation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Source program:</a:t>
            </a:r>
          </a:p>
        </p:txBody>
      </p:sp>
      <p:sp>
        <p:nvSpPr>
          <p:cNvPr id="338948" name="Text Box 4"/>
          <p:cNvSpPr txBox="1">
            <a:spLocks noChangeArrowheads="1"/>
          </p:cNvSpPr>
          <p:nvPr/>
        </p:nvSpPr>
        <p:spPr bwMode="auto">
          <a:xfrm>
            <a:off x="1979613" y="2312988"/>
            <a:ext cx="3097212" cy="1919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</a:rPr>
              <a:t>int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n = 15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# pointless program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proc main ():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 while n &gt; 1:</a:t>
            </a:r>
            <a:br>
              <a:rPr lang="en-GB" sz="2000" dirty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66"/>
                </a:solidFill>
                <a:latin typeface="Courier New" pitchFamily="49" charset="0"/>
              </a:rPr>
              <a:t>    n = n/2 </a:t>
            </a: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  <a:t>.</a:t>
            </a:r>
            <a:b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</a:rPr>
              <a:t>.</a:t>
            </a:r>
            <a:endParaRPr lang="en-US" sz="2000" dirty="0">
              <a:solidFill>
                <a:srgbClr val="660066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Fun compilation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AST after syntactic analysis (slightly simplified):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971600" y="2386013"/>
            <a:ext cx="8027938" cy="3311525"/>
            <a:chOff x="971600" y="2386013"/>
            <a:chExt cx="8027938" cy="3311525"/>
          </a:xfrm>
        </p:grpSpPr>
        <p:sp>
          <p:nvSpPr>
            <p:cNvPr id="21508" name="Line 5"/>
            <p:cNvSpPr>
              <a:spLocks noChangeShapeType="1"/>
            </p:cNvSpPr>
            <p:nvPr/>
          </p:nvSpPr>
          <p:spPr bwMode="auto">
            <a:xfrm>
              <a:off x="4356100" y="3357563"/>
              <a:ext cx="270351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09" name="Line 12"/>
            <p:cNvSpPr>
              <a:spLocks noChangeShapeType="1"/>
            </p:cNvSpPr>
            <p:nvPr/>
          </p:nvSpPr>
          <p:spPr bwMode="auto">
            <a:xfrm>
              <a:off x="7959725" y="5086350"/>
              <a:ext cx="3175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Line 14"/>
            <p:cNvSpPr>
              <a:spLocks noChangeShapeType="1"/>
            </p:cNvSpPr>
            <p:nvPr/>
          </p:nvSpPr>
          <p:spPr bwMode="auto">
            <a:xfrm>
              <a:off x="7959725" y="5086350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1" name="Line 15"/>
            <p:cNvSpPr>
              <a:spLocks noChangeShapeType="1"/>
            </p:cNvSpPr>
            <p:nvPr/>
          </p:nvSpPr>
          <p:spPr bwMode="auto">
            <a:xfrm>
              <a:off x="7240588" y="4510088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Line 16"/>
            <p:cNvSpPr>
              <a:spLocks noChangeShapeType="1"/>
            </p:cNvSpPr>
            <p:nvPr/>
          </p:nvSpPr>
          <p:spPr bwMode="auto">
            <a:xfrm>
              <a:off x="6159500" y="3933825"/>
              <a:ext cx="16557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3" name="Line 17"/>
            <p:cNvSpPr>
              <a:spLocks noChangeShapeType="1"/>
            </p:cNvSpPr>
            <p:nvPr/>
          </p:nvSpPr>
          <p:spPr bwMode="auto">
            <a:xfrm>
              <a:off x="8678863" y="5086350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4" name="Line 18"/>
            <p:cNvSpPr>
              <a:spLocks noChangeShapeType="1"/>
            </p:cNvSpPr>
            <p:nvPr/>
          </p:nvSpPr>
          <p:spPr bwMode="auto">
            <a:xfrm>
              <a:off x="7239000" y="4510088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5" name="Line 19"/>
            <p:cNvSpPr>
              <a:spLocks noChangeShapeType="1"/>
            </p:cNvSpPr>
            <p:nvPr/>
          </p:nvSpPr>
          <p:spPr bwMode="auto">
            <a:xfrm>
              <a:off x="8320088" y="4510088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6" name="Line 20"/>
            <p:cNvSpPr>
              <a:spLocks noChangeShapeType="1"/>
            </p:cNvSpPr>
            <p:nvPr/>
          </p:nvSpPr>
          <p:spPr bwMode="auto">
            <a:xfrm>
              <a:off x="7815263" y="3933825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7" name="Line 21"/>
            <p:cNvSpPr>
              <a:spLocks noChangeShapeType="1"/>
            </p:cNvSpPr>
            <p:nvPr/>
          </p:nvSpPr>
          <p:spPr bwMode="auto">
            <a:xfrm>
              <a:off x="7059613" y="3357563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8" name="Line 24"/>
            <p:cNvSpPr>
              <a:spLocks noChangeShapeType="1"/>
            </p:cNvSpPr>
            <p:nvPr/>
          </p:nvSpPr>
          <p:spPr bwMode="auto">
            <a:xfrm>
              <a:off x="5795963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9" name="Line 25"/>
            <p:cNvSpPr>
              <a:spLocks noChangeShapeType="1"/>
            </p:cNvSpPr>
            <p:nvPr/>
          </p:nvSpPr>
          <p:spPr bwMode="auto">
            <a:xfrm>
              <a:off x="5795963" y="5084763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0" name="Line 27"/>
            <p:cNvSpPr>
              <a:spLocks noChangeShapeType="1"/>
            </p:cNvSpPr>
            <p:nvPr/>
          </p:nvSpPr>
          <p:spPr bwMode="auto">
            <a:xfrm flipH="1">
              <a:off x="6159500" y="3933825"/>
              <a:ext cx="0" cy="115093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1" name="Line 30"/>
            <p:cNvSpPr>
              <a:spLocks noChangeShapeType="1"/>
            </p:cNvSpPr>
            <p:nvPr/>
          </p:nvSpPr>
          <p:spPr bwMode="auto">
            <a:xfrm flipH="1" flipV="1">
              <a:off x="5075238" y="3357562"/>
              <a:ext cx="818" cy="1794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2" name="Line 31"/>
            <p:cNvSpPr>
              <a:spLocks noChangeShapeType="1"/>
            </p:cNvSpPr>
            <p:nvPr/>
          </p:nvSpPr>
          <p:spPr bwMode="auto">
            <a:xfrm>
              <a:off x="1839913" y="3356992"/>
              <a:ext cx="14398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3" name="Line 32"/>
            <p:cNvSpPr>
              <a:spLocks noChangeShapeType="1"/>
            </p:cNvSpPr>
            <p:nvPr/>
          </p:nvSpPr>
          <p:spPr bwMode="auto">
            <a:xfrm flipH="1">
              <a:off x="2559050" y="5086350"/>
              <a:ext cx="0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4" name="Line 33"/>
            <p:cNvSpPr>
              <a:spLocks noChangeShapeType="1"/>
            </p:cNvSpPr>
            <p:nvPr/>
          </p:nvSpPr>
          <p:spPr bwMode="auto">
            <a:xfrm>
              <a:off x="1838325" y="3356992"/>
              <a:ext cx="0" cy="19087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5" name="Line 34"/>
            <p:cNvSpPr>
              <a:spLocks noChangeShapeType="1"/>
            </p:cNvSpPr>
            <p:nvPr/>
          </p:nvSpPr>
          <p:spPr bwMode="auto">
            <a:xfrm>
              <a:off x="2555875" y="2781300"/>
              <a:ext cx="31321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6" name="Line 35"/>
            <p:cNvSpPr>
              <a:spLocks noChangeShapeType="1"/>
            </p:cNvSpPr>
            <p:nvPr/>
          </p:nvSpPr>
          <p:spPr bwMode="auto">
            <a:xfrm>
              <a:off x="5684838" y="2781300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7" name="Line 37"/>
            <p:cNvSpPr>
              <a:spLocks noChangeShapeType="1"/>
            </p:cNvSpPr>
            <p:nvPr/>
          </p:nvSpPr>
          <p:spPr bwMode="auto">
            <a:xfrm flipH="1">
              <a:off x="4140200" y="2457450"/>
              <a:ext cx="0" cy="32385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Text Box 38"/>
            <p:cNvSpPr txBox="1">
              <a:spLocks noChangeArrowheads="1"/>
            </p:cNvSpPr>
            <p:nvPr/>
          </p:nvSpPr>
          <p:spPr bwMode="auto">
            <a:xfrm>
              <a:off x="3779838" y="23860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PROG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8" name="Text Box 42"/>
            <p:cNvSpPr txBox="1">
              <a:spLocks noChangeArrowheads="1"/>
            </p:cNvSpPr>
            <p:nvPr/>
          </p:nvSpPr>
          <p:spPr bwMode="auto">
            <a:xfrm>
              <a:off x="4535996" y="3536950"/>
              <a:ext cx="1080000" cy="216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NOFORMAL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9" name="Text Box 43"/>
            <p:cNvSpPr txBox="1">
              <a:spLocks noChangeArrowheads="1"/>
            </p:cNvSpPr>
            <p:nvPr/>
          </p:nvSpPr>
          <p:spPr bwMode="auto">
            <a:xfrm>
              <a:off x="7956550" y="4689475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DIV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0" name="Text Box 44"/>
            <p:cNvSpPr txBox="1">
              <a:spLocks noChangeArrowheads="1"/>
            </p:cNvSpPr>
            <p:nvPr/>
          </p:nvSpPr>
          <p:spPr bwMode="auto">
            <a:xfrm>
              <a:off x="7451725" y="41132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1" name="Text Box 45"/>
            <p:cNvSpPr txBox="1">
              <a:spLocks noChangeArrowheads="1"/>
            </p:cNvSpPr>
            <p:nvPr/>
          </p:nvSpPr>
          <p:spPr bwMode="auto">
            <a:xfrm>
              <a:off x="5327650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" name="Text Box 47"/>
            <p:cNvSpPr txBox="1">
              <a:spLocks noChangeArrowheads="1"/>
            </p:cNvSpPr>
            <p:nvPr/>
          </p:nvSpPr>
          <p:spPr bwMode="auto">
            <a:xfrm>
              <a:off x="6696075" y="3536950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3" name="Text Box 49"/>
            <p:cNvSpPr txBox="1">
              <a:spLocks noChangeArrowheads="1"/>
            </p:cNvSpPr>
            <p:nvPr/>
          </p:nvSpPr>
          <p:spPr bwMode="auto">
            <a:xfrm>
              <a:off x="5795963" y="4689475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1535" name="Line 82"/>
            <p:cNvSpPr>
              <a:spLocks noChangeShapeType="1"/>
            </p:cNvSpPr>
            <p:nvPr/>
          </p:nvSpPr>
          <p:spPr bwMode="auto">
            <a:xfrm flipV="1">
              <a:off x="2555875" y="2781300"/>
              <a:ext cx="0" cy="23034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6" name="Line 33"/>
            <p:cNvSpPr>
              <a:spLocks noChangeShapeType="1"/>
            </p:cNvSpPr>
            <p:nvPr/>
          </p:nvSpPr>
          <p:spPr bwMode="auto">
            <a:xfrm>
              <a:off x="2559050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8" name="Line 24"/>
            <p:cNvSpPr>
              <a:spLocks noChangeShapeType="1"/>
            </p:cNvSpPr>
            <p:nvPr/>
          </p:nvSpPr>
          <p:spPr bwMode="auto">
            <a:xfrm>
              <a:off x="4352925" y="3357563"/>
              <a:ext cx="0" cy="19431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Text Box 41"/>
            <p:cNvSpPr txBox="1">
              <a:spLocks noChangeArrowheads="1"/>
            </p:cNvSpPr>
            <p:nvPr/>
          </p:nvSpPr>
          <p:spPr bwMode="auto">
            <a:xfrm>
              <a:off x="2195513" y="2960688"/>
              <a:ext cx="719137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9" name="Text Box 40"/>
            <p:cNvSpPr txBox="1">
              <a:spLocks noChangeArrowheads="1"/>
            </p:cNvSpPr>
            <p:nvPr/>
          </p:nvSpPr>
          <p:spPr bwMode="auto">
            <a:xfrm>
              <a:off x="7631113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511300" y="5265738"/>
              <a:ext cx="647700" cy="4318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INT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</a:t>
              </a:r>
              <a:r>
                <a:rPr lang="en-GB" sz="1400" dirty="0" err="1">
                  <a:solidFill>
                    <a:schemeClr val="bg2"/>
                  </a:solidFill>
                </a:rPr>
                <a:t>int</a:t>
              </a:r>
              <a:r>
                <a:rPr lang="en-GB" sz="1400" dirty="0">
                  <a:solidFill>
                    <a:schemeClr val="bg2"/>
                  </a:solidFill>
                </a:rPr>
                <a:t>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1" name="Text Box 48"/>
            <p:cNvSpPr txBox="1">
              <a:spLocks noChangeArrowheads="1"/>
            </p:cNvSpPr>
            <p:nvPr/>
          </p:nvSpPr>
          <p:spPr bwMode="auto">
            <a:xfrm>
              <a:off x="547528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 Box 50"/>
            <p:cNvSpPr txBox="1">
              <a:spLocks noChangeArrowheads="1"/>
            </p:cNvSpPr>
            <p:nvPr/>
          </p:nvSpPr>
          <p:spPr bwMode="auto">
            <a:xfrm>
              <a:off x="6191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3" name="Text Box 52"/>
            <p:cNvSpPr txBox="1">
              <a:spLocks noChangeArrowheads="1"/>
            </p:cNvSpPr>
            <p:nvPr/>
          </p:nvSpPr>
          <p:spPr bwMode="auto">
            <a:xfrm>
              <a:off x="835183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‘2’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4" name="Text Box 46"/>
            <p:cNvSpPr txBox="1">
              <a:spLocks noChangeArrowheads="1"/>
            </p:cNvSpPr>
            <p:nvPr/>
          </p:nvSpPr>
          <p:spPr bwMode="auto">
            <a:xfrm>
              <a:off x="223361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5" name="Text Box 39"/>
            <p:cNvSpPr txBox="1">
              <a:spLocks noChangeArrowheads="1"/>
            </p:cNvSpPr>
            <p:nvPr/>
          </p:nvSpPr>
          <p:spPr bwMode="auto">
            <a:xfrm>
              <a:off x="295116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‘15’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6911975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7" name="Text Box 48"/>
            <p:cNvSpPr txBox="1">
              <a:spLocks noChangeArrowheads="1"/>
            </p:cNvSpPr>
            <p:nvPr/>
          </p:nvSpPr>
          <p:spPr bwMode="auto">
            <a:xfrm>
              <a:off x="4032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‘main’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1549" name="Line 24"/>
            <p:cNvSpPr>
              <a:spLocks noChangeShapeType="1"/>
            </p:cNvSpPr>
            <p:nvPr/>
          </p:nvSpPr>
          <p:spPr bwMode="auto">
            <a:xfrm>
              <a:off x="6516688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Line 33"/>
            <p:cNvSpPr>
              <a:spLocks noChangeShapeType="1"/>
            </p:cNvSpPr>
            <p:nvPr/>
          </p:nvSpPr>
          <p:spPr bwMode="auto">
            <a:xfrm>
              <a:off x="3275856" y="3356992"/>
              <a:ext cx="0" cy="19087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Fun compilation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AST after contextual analysis:</a:t>
            </a:r>
          </a:p>
        </p:txBody>
      </p:sp>
      <p:graphicFrame>
        <p:nvGraphicFramePr>
          <p:cNvPr id="341194" name="Group 202"/>
          <p:cNvGraphicFramePr>
            <a:graphicFrameLocks noGrp="1"/>
          </p:cNvGraphicFramePr>
          <p:nvPr>
            <p:ph sz="quarter" idx="3"/>
          </p:nvPr>
        </p:nvGraphicFramePr>
        <p:xfrm>
          <a:off x="6408204" y="1665288"/>
          <a:ext cx="2555739" cy="1172479"/>
        </p:xfrm>
        <a:graphic>
          <a:graphicData uri="http://schemas.openxmlformats.org/drawingml/2006/table">
            <a:tbl>
              <a:tblPr/>
              <a:tblGrid>
                <a:gridCol w="781084"/>
                <a:gridCol w="1774655"/>
              </a:tblGrid>
              <a:tr h="4409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Type 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‘main’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VOID → VOID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7" name="Group 56"/>
          <p:cNvGrpSpPr/>
          <p:nvPr/>
        </p:nvGrpSpPr>
        <p:grpSpPr>
          <a:xfrm>
            <a:off x="3276600" y="3933825"/>
            <a:ext cx="5832475" cy="1366838"/>
            <a:chOff x="3276600" y="3933825"/>
            <a:chExt cx="5832475" cy="1366838"/>
          </a:xfrm>
        </p:grpSpPr>
        <p:sp>
          <p:nvSpPr>
            <p:cNvPr id="22544" name="Text Box 63"/>
            <p:cNvSpPr txBox="1">
              <a:spLocks noChangeArrowheads="1"/>
            </p:cNvSpPr>
            <p:nvPr/>
          </p:nvSpPr>
          <p:spPr bwMode="auto">
            <a:xfrm>
              <a:off x="6156325" y="3933825"/>
              <a:ext cx="6477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 dirty="0">
                  <a:solidFill>
                    <a:srgbClr val="FF0000"/>
                  </a:solidFill>
                </a:rPr>
                <a:t>:BOOL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2545" name="Text Box 67"/>
            <p:cNvSpPr txBox="1">
              <a:spLocks noChangeArrowheads="1"/>
            </p:cNvSpPr>
            <p:nvPr/>
          </p:nvSpPr>
          <p:spPr bwMode="auto">
            <a:xfrm>
              <a:off x="3276600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 dirty="0">
                  <a:solidFill>
                    <a:srgbClr val="FF0000"/>
                  </a:solidFill>
                </a:rPr>
                <a:t>:INT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2587" name="Text Box 67"/>
            <p:cNvSpPr txBox="1">
              <a:spLocks noChangeArrowheads="1"/>
            </p:cNvSpPr>
            <p:nvPr/>
          </p:nvSpPr>
          <p:spPr bwMode="auto">
            <a:xfrm>
              <a:off x="5795963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88" name="Text Box 67"/>
            <p:cNvSpPr txBox="1">
              <a:spLocks noChangeArrowheads="1"/>
            </p:cNvSpPr>
            <p:nvPr/>
          </p:nvSpPr>
          <p:spPr bwMode="auto">
            <a:xfrm>
              <a:off x="6516688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89" name="Text Box 67"/>
            <p:cNvSpPr txBox="1">
              <a:spLocks noChangeArrowheads="1"/>
            </p:cNvSpPr>
            <p:nvPr/>
          </p:nvSpPr>
          <p:spPr bwMode="auto">
            <a:xfrm>
              <a:off x="7237413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90" name="Text Box 67"/>
            <p:cNvSpPr txBox="1">
              <a:spLocks noChangeArrowheads="1"/>
            </p:cNvSpPr>
            <p:nvPr/>
          </p:nvSpPr>
          <p:spPr bwMode="auto">
            <a:xfrm>
              <a:off x="7956550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91" name="Text Box 67"/>
            <p:cNvSpPr txBox="1">
              <a:spLocks noChangeArrowheads="1"/>
            </p:cNvSpPr>
            <p:nvPr/>
          </p:nvSpPr>
          <p:spPr bwMode="auto">
            <a:xfrm>
              <a:off x="8677275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92" name="Text Box 67"/>
            <p:cNvSpPr txBox="1">
              <a:spLocks noChangeArrowheads="1"/>
            </p:cNvSpPr>
            <p:nvPr/>
          </p:nvSpPr>
          <p:spPr bwMode="auto">
            <a:xfrm>
              <a:off x="8316913" y="4508500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 dirty="0">
                  <a:solidFill>
                    <a:srgbClr val="FF0000"/>
                  </a:solidFill>
                </a:rPr>
                <a:t>:INT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71600" y="2386013"/>
            <a:ext cx="8029525" cy="3311525"/>
            <a:chOff x="971600" y="2386013"/>
            <a:chExt cx="8029525" cy="3311525"/>
          </a:xfrm>
        </p:grpSpPr>
        <p:sp>
          <p:nvSpPr>
            <p:cNvPr id="22546" name="Line 5"/>
            <p:cNvSpPr>
              <a:spLocks noChangeShapeType="1"/>
            </p:cNvSpPr>
            <p:nvPr/>
          </p:nvSpPr>
          <p:spPr bwMode="auto">
            <a:xfrm>
              <a:off x="4356100" y="3357563"/>
              <a:ext cx="270351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7959725" y="5086350"/>
              <a:ext cx="3175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8" name="Line 14"/>
            <p:cNvSpPr>
              <a:spLocks noChangeShapeType="1"/>
            </p:cNvSpPr>
            <p:nvPr/>
          </p:nvSpPr>
          <p:spPr bwMode="auto">
            <a:xfrm>
              <a:off x="7959725" y="5086350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9" name="Line 15"/>
            <p:cNvSpPr>
              <a:spLocks noChangeShapeType="1"/>
            </p:cNvSpPr>
            <p:nvPr/>
          </p:nvSpPr>
          <p:spPr bwMode="auto">
            <a:xfrm>
              <a:off x="7240588" y="4510088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0" name="Line 16"/>
            <p:cNvSpPr>
              <a:spLocks noChangeShapeType="1"/>
            </p:cNvSpPr>
            <p:nvPr/>
          </p:nvSpPr>
          <p:spPr bwMode="auto">
            <a:xfrm>
              <a:off x="6159500" y="3933825"/>
              <a:ext cx="16557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1" name="Line 17"/>
            <p:cNvSpPr>
              <a:spLocks noChangeShapeType="1"/>
            </p:cNvSpPr>
            <p:nvPr/>
          </p:nvSpPr>
          <p:spPr bwMode="auto">
            <a:xfrm>
              <a:off x="8678863" y="5086350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2" name="Line 18"/>
            <p:cNvSpPr>
              <a:spLocks noChangeShapeType="1"/>
            </p:cNvSpPr>
            <p:nvPr/>
          </p:nvSpPr>
          <p:spPr bwMode="auto">
            <a:xfrm>
              <a:off x="7239000" y="4510088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3" name="Line 19"/>
            <p:cNvSpPr>
              <a:spLocks noChangeShapeType="1"/>
            </p:cNvSpPr>
            <p:nvPr/>
          </p:nvSpPr>
          <p:spPr bwMode="auto">
            <a:xfrm>
              <a:off x="8320088" y="4510088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4" name="Line 20"/>
            <p:cNvSpPr>
              <a:spLocks noChangeShapeType="1"/>
            </p:cNvSpPr>
            <p:nvPr/>
          </p:nvSpPr>
          <p:spPr bwMode="auto">
            <a:xfrm>
              <a:off x="7815263" y="3933825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5" name="Line 21"/>
            <p:cNvSpPr>
              <a:spLocks noChangeShapeType="1"/>
            </p:cNvSpPr>
            <p:nvPr/>
          </p:nvSpPr>
          <p:spPr bwMode="auto">
            <a:xfrm>
              <a:off x="7059613" y="3357563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6" name="Line 24"/>
            <p:cNvSpPr>
              <a:spLocks noChangeShapeType="1"/>
            </p:cNvSpPr>
            <p:nvPr/>
          </p:nvSpPr>
          <p:spPr bwMode="auto">
            <a:xfrm>
              <a:off x="5795963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7" name="Line 25"/>
            <p:cNvSpPr>
              <a:spLocks noChangeShapeType="1"/>
            </p:cNvSpPr>
            <p:nvPr/>
          </p:nvSpPr>
          <p:spPr bwMode="auto">
            <a:xfrm>
              <a:off x="5795963" y="5084763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8" name="Line 27"/>
            <p:cNvSpPr>
              <a:spLocks noChangeShapeType="1"/>
            </p:cNvSpPr>
            <p:nvPr/>
          </p:nvSpPr>
          <p:spPr bwMode="auto">
            <a:xfrm flipH="1">
              <a:off x="6159500" y="3933825"/>
              <a:ext cx="0" cy="115093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63" name="Line 34"/>
            <p:cNvSpPr>
              <a:spLocks noChangeShapeType="1"/>
            </p:cNvSpPr>
            <p:nvPr/>
          </p:nvSpPr>
          <p:spPr bwMode="auto">
            <a:xfrm>
              <a:off x="2555875" y="2781300"/>
              <a:ext cx="31321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64" name="Line 35"/>
            <p:cNvSpPr>
              <a:spLocks noChangeShapeType="1"/>
            </p:cNvSpPr>
            <p:nvPr/>
          </p:nvSpPr>
          <p:spPr bwMode="auto">
            <a:xfrm>
              <a:off x="5684838" y="2781300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 flipH="1">
              <a:off x="4140200" y="2457450"/>
              <a:ext cx="0" cy="32385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52" name="Text Box 38"/>
            <p:cNvSpPr txBox="1">
              <a:spLocks noChangeArrowheads="1"/>
            </p:cNvSpPr>
            <p:nvPr/>
          </p:nvSpPr>
          <p:spPr bwMode="auto">
            <a:xfrm>
              <a:off x="3779838" y="23860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PROG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4" name="Text Box 43"/>
            <p:cNvSpPr txBox="1">
              <a:spLocks noChangeArrowheads="1"/>
            </p:cNvSpPr>
            <p:nvPr/>
          </p:nvSpPr>
          <p:spPr bwMode="auto">
            <a:xfrm>
              <a:off x="7956550" y="4689475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DIV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5" name="Text Box 44"/>
            <p:cNvSpPr txBox="1">
              <a:spLocks noChangeArrowheads="1"/>
            </p:cNvSpPr>
            <p:nvPr/>
          </p:nvSpPr>
          <p:spPr bwMode="auto">
            <a:xfrm>
              <a:off x="7451725" y="41132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6" name="Text Box 45"/>
            <p:cNvSpPr txBox="1">
              <a:spLocks noChangeArrowheads="1"/>
            </p:cNvSpPr>
            <p:nvPr/>
          </p:nvSpPr>
          <p:spPr bwMode="auto">
            <a:xfrm>
              <a:off x="5327650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7" name="Text Box 47"/>
            <p:cNvSpPr txBox="1">
              <a:spLocks noChangeArrowheads="1"/>
            </p:cNvSpPr>
            <p:nvPr/>
          </p:nvSpPr>
          <p:spPr bwMode="auto">
            <a:xfrm>
              <a:off x="6696075" y="3536950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2572" name="Text Box 49"/>
            <p:cNvSpPr txBox="1">
              <a:spLocks noChangeArrowheads="1"/>
            </p:cNvSpPr>
            <p:nvPr/>
          </p:nvSpPr>
          <p:spPr bwMode="auto">
            <a:xfrm>
              <a:off x="5830888" y="4689475"/>
              <a:ext cx="644525" cy="215900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GB" sz="1400">
                  <a:solidFill>
                    <a:schemeClr val="bg2"/>
                  </a:solidFill>
                </a:rPr>
                <a:t>GT</a:t>
              </a:r>
              <a:endParaRPr lang="en-US" sz="1400">
                <a:solidFill>
                  <a:schemeClr val="bg2"/>
                </a:solidFill>
              </a:endParaRPr>
            </a:p>
          </p:txBody>
        </p:sp>
        <p:sp>
          <p:nvSpPr>
            <p:cNvPr id="22573" name="Line 82"/>
            <p:cNvSpPr>
              <a:spLocks noChangeShapeType="1"/>
            </p:cNvSpPr>
            <p:nvPr/>
          </p:nvSpPr>
          <p:spPr bwMode="auto">
            <a:xfrm flipV="1">
              <a:off x="2555875" y="2781299"/>
              <a:ext cx="0" cy="248390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76" name="Line 24"/>
            <p:cNvSpPr>
              <a:spLocks noChangeShapeType="1"/>
            </p:cNvSpPr>
            <p:nvPr/>
          </p:nvSpPr>
          <p:spPr bwMode="auto">
            <a:xfrm>
              <a:off x="4352925" y="3357563"/>
              <a:ext cx="0" cy="19431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65" name="Text Box 41"/>
            <p:cNvSpPr txBox="1">
              <a:spLocks noChangeArrowheads="1"/>
            </p:cNvSpPr>
            <p:nvPr/>
          </p:nvSpPr>
          <p:spPr bwMode="auto">
            <a:xfrm>
              <a:off x="2195513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6" name="Text Box 40"/>
            <p:cNvSpPr txBox="1">
              <a:spLocks noChangeArrowheads="1"/>
            </p:cNvSpPr>
            <p:nvPr/>
          </p:nvSpPr>
          <p:spPr bwMode="auto">
            <a:xfrm>
              <a:off x="763270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7" name="Text Box 46"/>
            <p:cNvSpPr txBox="1">
              <a:spLocks noChangeArrowheads="1"/>
            </p:cNvSpPr>
            <p:nvPr/>
          </p:nvSpPr>
          <p:spPr bwMode="auto">
            <a:xfrm>
              <a:off x="1511300" y="5265738"/>
              <a:ext cx="647700" cy="4318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INT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</a:t>
              </a:r>
              <a:r>
                <a:rPr lang="en-GB" sz="1400" dirty="0" err="1">
                  <a:solidFill>
                    <a:schemeClr val="bg2"/>
                  </a:solidFill>
                </a:rPr>
                <a:t>int</a:t>
              </a:r>
              <a:r>
                <a:rPr lang="en-GB" sz="1400" dirty="0">
                  <a:solidFill>
                    <a:schemeClr val="bg2"/>
                  </a:solidFill>
                </a:rPr>
                <a:t>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8" name="Text Box 48"/>
            <p:cNvSpPr txBox="1">
              <a:spLocks noChangeArrowheads="1"/>
            </p:cNvSpPr>
            <p:nvPr/>
          </p:nvSpPr>
          <p:spPr bwMode="auto">
            <a:xfrm>
              <a:off x="547528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9" name="Text Box 50"/>
            <p:cNvSpPr txBox="1">
              <a:spLocks noChangeArrowheads="1"/>
            </p:cNvSpPr>
            <p:nvPr/>
          </p:nvSpPr>
          <p:spPr bwMode="auto">
            <a:xfrm>
              <a:off x="619283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0" name="Text Box 52"/>
            <p:cNvSpPr txBox="1">
              <a:spLocks noChangeArrowheads="1"/>
            </p:cNvSpPr>
            <p:nvPr/>
          </p:nvSpPr>
          <p:spPr bwMode="auto">
            <a:xfrm>
              <a:off x="8351838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‘2’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1" name="Text Box 46"/>
            <p:cNvSpPr txBox="1">
              <a:spLocks noChangeArrowheads="1"/>
            </p:cNvSpPr>
            <p:nvPr/>
          </p:nvSpPr>
          <p:spPr bwMode="auto">
            <a:xfrm>
              <a:off x="223361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2" name="Text Box 39"/>
            <p:cNvSpPr txBox="1">
              <a:spLocks noChangeArrowheads="1"/>
            </p:cNvSpPr>
            <p:nvPr/>
          </p:nvSpPr>
          <p:spPr bwMode="auto">
            <a:xfrm>
              <a:off x="2951163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‘15’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3" name="Text Box 40"/>
            <p:cNvSpPr txBox="1">
              <a:spLocks noChangeArrowheads="1"/>
            </p:cNvSpPr>
            <p:nvPr/>
          </p:nvSpPr>
          <p:spPr bwMode="auto">
            <a:xfrm>
              <a:off x="6911975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4" name="Text Box 48"/>
            <p:cNvSpPr txBox="1">
              <a:spLocks noChangeArrowheads="1"/>
            </p:cNvSpPr>
            <p:nvPr/>
          </p:nvSpPr>
          <p:spPr bwMode="auto">
            <a:xfrm>
              <a:off x="4032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‘main’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2593" name="Line 24"/>
            <p:cNvSpPr>
              <a:spLocks noChangeShapeType="1"/>
            </p:cNvSpPr>
            <p:nvPr/>
          </p:nvSpPr>
          <p:spPr bwMode="auto">
            <a:xfrm>
              <a:off x="6516688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Line 30"/>
            <p:cNvSpPr>
              <a:spLocks noChangeShapeType="1"/>
            </p:cNvSpPr>
            <p:nvPr/>
          </p:nvSpPr>
          <p:spPr bwMode="auto">
            <a:xfrm flipH="1" flipV="1">
              <a:off x="5075238" y="3357562"/>
              <a:ext cx="818" cy="1794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" name="Text Box 42"/>
            <p:cNvSpPr txBox="1">
              <a:spLocks noChangeArrowheads="1"/>
            </p:cNvSpPr>
            <p:nvPr/>
          </p:nvSpPr>
          <p:spPr bwMode="auto">
            <a:xfrm>
              <a:off x="4534359" y="3536950"/>
              <a:ext cx="1081758" cy="25223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NOFORMAL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9" name="Line 31"/>
            <p:cNvSpPr>
              <a:spLocks noChangeShapeType="1"/>
            </p:cNvSpPr>
            <p:nvPr/>
          </p:nvSpPr>
          <p:spPr bwMode="auto">
            <a:xfrm>
              <a:off x="1839913" y="3356992"/>
              <a:ext cx="14398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Line 33"/>
            <p:cNvSpPr>
              <a:spLocks noChangeShapeType="1"/>
            </p:cNvSpPr>
            <p:nvPr/>
          </p:nvSpPr>
          <p:spPr bwMode="auto">
            <a:xfrm>
              <a:off x="1838325" y="3356992"/>
              <a:ext cx="0" cy="19087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>
              <a:off x="3275856" y="3356992"/>
              <a:ext cx="0" cy="19087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Fun compilation </a:t>
            </a:r>
            <a:r>
              <a:rPr lang="en-GB" i="1" smtClean="0"/>
              <a:t>(3)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SVM object code after code generation:</a:t>
            </a:r>
          </a:p>
        </p:txBody>
      </p:sp>
      <p:graphicFrame>
        <p:nvGraphicFramePr>
          <p:cNvPr id="7" name="Group 202"/>
          <p:cNvGraphicFramePr>
            <a:graphicFrameLocks noGrp="1"/>
          </p:cNvGraphicFramePr>
          <p:nvPr>
            <p:ph sz="quarter" idx="4294967295"/>
          </p:nvPr>
        </p:nvGraphicFramePr>
        <p:xfrm>
          <a:off x="5867400" y="2312988"/>
          <a:ext cx="2124236" cy="1172479"/>
        </p:xfrm>
        <a:graphic>
          <a:graphicData uri="http://schemas.openxmlformats.org/drawingml/2006/table">
            <a:tbl>
              <a:tblPr/>
              <a:tblGrid>
                <a:gridCol w="826092"/>
                <a:gridCol w="1298144"/>
              </a:tblGrid>
              <a:tr h="4409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Address 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 (global)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‘main’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7 (code)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9" name="TextBox 8"/>
          <p:cNvSpPr txBox="1">
            <a:spLocks noChangeArrowheads="1"/>
          </p:cNvSpPr>
          <p:nvPr/>
        </p:nvSpPr>
        <p:spPr bwMode="auto">
          <a:xfrm>
            <a:off x="2051050" y="2276475"/>
            <a:ext cx="720725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sz="2000" dirty="0">
                <a:solidFill>
                  <a:schemeClr val="bg2"/>
                </a:solidFill>
              </a:rPr>
              <a:t>0: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3: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6: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7: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10: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13: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14: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17: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20: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23: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24: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27:</a:t>
            </a:r>
            <a:br>
              <a:rPr lang="en-GB" sz="2000" dirty="0">
                <a:solidFill>
                  <a:schemeClr val="bg2"/>
                </a:solidFill>
              </a:rPr>
            </a:br>
            <a:r>
              <a:rPr lang="en-GB" sz="2000" dirty="0">
                <a:solidFill>
                  <a:schemeClr val="bg2"/>
                </a:solidFill>
              </a:rPr>
              <a:t>30:</a:t>
            </a:r>
            <a:endParaRPr lang="en-US" sz="2000" dirty="0">
              <a:solidFill>
                <a:schemeClr val="bg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71600" y="2276475"/>
            <a:ext cx="3528963" cy="4073525"/>
            <a:chOff x="971600" y="2276475"/>
            <a:chExt cx="3528963" cy="4073525"/>
          </a:xfrm>
        </p:grpSpPr>
        <p:sp>
          <p:nvSpPr>
            <p:cNvPr id="343138" name="Text Box 98"/>
            <p:cNvSpPr txBox="1">
              <a:spLocks noChangeArrowheads="1"/>
            </p:cNvSpPr>
            <p:nvPr/>
          </p:nvSpPr>
          <p:spPr bwMode="auto">
            <a:xfrm>
              <a:off x="2806700" y="2276475"/>
              <a:ext cx="1693863" cy="40735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sx="105000" sy="105000" algn="tl" rotWithShape="0">
                <a:prstClr val="black">
                  <a:alpha val="40000"/>
                </a:prstClr>
              </a:outerShdw>
            </a:effectLst>
          </p:spPr>
          <p:txBody>
            <a:bodyPr lIns="36000" tIns="36000" rIns="36000" bIns="36000">
              <a:spAutoFit/>
            </a:bodyPr>
            <a:lstStyle/>
            <a:p>
              <a:pPr eaLnBrk="0" hangingPunct="0">
                <a:defRPr/>
              </a:pP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LOADLIT 15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CALL 7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HALT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LOADLIT 1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COMPGT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JUMPF 30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LOADG 0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LOADLIT 2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DIV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STOREG 0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JUMP 7</a:t>
              </a:r>
              <a:b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</a:br>
              <a:r>
                <a:rPr lang="en-GB" sz="2000" dirty="0">
                  <a:solidFill>
                    <a:schemeClr val="bg2">
                      <a:lumMod val="90000"/>
                      <a:lumOff val="10000"/>
                    </a:schemeClr>
                  </a:solidFill>
                  <a:latin typeface="Courier New" pitchFamily="49" charset="0"/>
                </a:rPr>
                <a:t>RETURN 0</a:t>
              </a:r>
              <a:endParaRPr lang="en-US" sz="2000" dirty="0">
                <a:solidFill>
                  <a:schemeClr val="bg2">
                    <a:lumMod val="90000"/>
                    <a:lumOff val="10000"/>
                  </a:schemeClr>
                </a:solidFill>
                <a:latin typeface="Courier New" pitchFamily="49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Compilation phases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 dirty="0" smtClean="0"/>
              <a:t>Syntactic analysis</a:t>
            </a:r>
            <a:r>
              <a:rPr lang="en-US" dirty="0" smtClean="0"/>
              <a:t>: Parse the source program to check whether it is well-formed, and to determine its phrase structure, in accordance with the source language’s </a:t>
            </a:r>
            <a:r>
              <a:rPr lang="en-US" i="1" dirty="0" smtClean="0"/>
              <a:t>syntax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b="1" dirty="0" smtClean="0"/>
              <a:t>Contextual analysis</a:t>
            </a:r>
            <a:r>
              <a:rPr lang="en-US" dirty="0" smtClean="0"/>
              <a:t>: Analyze the parsed program to check whether it conforms to the source language’s </a:t>
            </a:r>
            <a:r>
              <a:rPr lang="en-US" i="1" dirty="0" smtClean="0"/>
              <a:t>scope rules</a:t>
            </a:r>
            <a:r>
              <a:rPr lang="en-US" dirty="0" smtClean="0"/>
              <a:t> and </a:t>
            </a:r>
            <a:r>
              <a:rPr lang="en-US" i="1" dirty="0" smtClean="0"/>
              <a:t>type rules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b="1" dirty="0" smtClean="0"/>
              <a:t>Code generation</a:t>
            </a:r>
            <a:r>
              <a:rPr lang="en-US" dirty="0" smtClean="0"/>
              <a:t>: Translate the parsed program to object code, in accordance with the source language’s </a:t>
            </a:r>
            <a:r>
              <a:rPr lang="en-US" i="1" dirty="0" smtClean="0"/>
              <a:t>semantics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Compilation phases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Data flow between phases: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92163" y="2457450"/>
            <a:ext cx="8208962" cy="1727200"/>
            <a:chOff x="792163" y="2457450"/>
            <a:chExt cx="8208962" cy="1727200"/>
          </a:xfrm>
        </p:grpSpPr>
        <p:sp>
          <p:nvSpPr>
            <p:cNvPr id="337926" name="AutoShape 6"/>
            <p:cNvSpPr>
              <a:spLocks noChangeArrowheads="1"/>
            </p:cNvSpPr>
            <p:nvPr/>
          </p:nvSpPr>
          <p:spPr bwMode="auto">
            <a:xfrm>
              <a:off x="6624638" y="2457450"/>
              <a:ext cx="1296987" cy="64770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148" name="Text Box 7"/>
            <p:cNvSpPr txBox="1">
              <a:spLocks noChangeArrowheads="1"/>
            </p:cNvSpPr>
            <p:nvPr/>
          </p:nvSpPr>
          <p:spPr bwMode="auto">
            <a:xfrm>
              <a:off x="6625891" y="2520950"/>
              <a:ext cx="1294482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/>
                <a:t>code generation</a:t>
              </a:r>
            </a:p>
          </p:txBody>
        </p:sp>
        <p:sp>
          <p:nvSpPr>
            <p:cNvPr id="5145" name="Line 39"/>
            <p:cNvSpPr>
              <a:spLocks noChangeShapeType="1"/>
            </p:cNvSpPr>
            <p:nvPr/>
          </p:nvSpPr>
          <p:spPr bwMode="auto">
            <a:xfrm>
              <a:off x="7921625" y="2781300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Text Box 42"/>
            <p:cNvSpPr txBox="1">
              <a:spLocks noChangeArrowheads="1"/>
            </p:cNvSpPr>
            <p:nvPr/>
          </p:nvSpPr>
          <p:spPr bwMode="auto">
            <a:xfrm>
              <a:off x="7956377" y="2863850"/>
              <a:ext cx="1008112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object program</a:t>
              </a:r>
            </a:p>
          </p:txBody>
        </p:sp>
        <p:sp>
          <p:nvSpPr>
            <p:cNvPr id="5142" name="Text Box 10"/>
            <p:cNvSpPr txBox="1">
              <a:spLocks noChangeArrowheads="1"/>
            </p:cNvSpPr>
            <p:nvPr/>
          </p:nvSpPr>
          <p:spPr bwMode="auto">
            <a:xfrm>
              <a:off x="792163" y="2854325"/>
              <a:ext cx="1007529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source program</a:t>
              </a:r>
            </a:p>
          </p:txBody>
        </p:sp>
        <p:sp>
          <p:nvSpPr>
            <p:cNvPr id="5143" name="Line 43"/>
            <p:cNvSpPr>
              <a:spLocks noChangeShapeType="1"/>
            </p:cNvSpPr>
            <p:nvPr/>
          </p:nvSpPr>
          <p:spPr bwMode="auto">
            <a:xfrm>
              <a:off x="792163" y="2781300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7935" name="AutoShape 15"/>
            <p:cNvSpPr>
              <a:spLocks noChangeArrowheads="1"/>
            </p:cNvSpPr>
            <p:nvPr/>
          </p:nvSpPr>
          <p:spPr bwMode="auto">
            <a:xfrm>
              <a:off x="1871663" y="2457450"/>
              <a:ext cx="1296987" cy="64770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141" name="Text Box 16"/>
            <p:cNvSpPr txBox="1">
              <a:spLocks noChangeArrowheads="1"/>
            </p:cNvSpPr>
            <p:nvPr/>
          </p:nvSpPr>
          <p:spPr bwMode="auto">
            <a:xfrm>
              <a:off x="1872469" y="2520950"/>
              <a:ext cx="1295376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/>
                <a:t>syntactic analysis</a:t>
              </a:r>
            </a:p>
          </p:txBody>
        </p:sp>
        <p:sp>
          <p:nvSpPr>
            <p:cNvPr id="5136" name="Line 18"/>
            <p:cNvSpPr>
              <a:spLocks noChangeShapeType="1"/>
            </p:cNvSpPr>
            <p:nvPr/>
          </p:nvSpPr>
          <p:spPr bwMode="auto">
            <a:xfrm>
              <a:off x="3168650" y="2781300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Text Box 40"/>
            <p:cNvSpPr txBox="1">
              <a:spLocks noChangeArrowheads="1"/>
            </p:cNvSpPr>
            <p:nvPr/>
          </p:nvSpPr>
          <p:spPr bwMode="auto">
            <a:xfrm>
              <a:off x="3168650" y="2854325"/>
              <a:ext cx="936625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sz="2000">
                  <a:solidFill>
                    <a:schemeClr val="bg2"/>
                  </a:solidFill>
                </a:rPr>
                <a:t>AST</a:t>
              </a:r>
            </a:p>
          </p:txBody>
        </p:sp>
        <p:sp>
          <p:nvSpPr>
            <p:cNvPr id="5138" name="Line 44"/>
            <p:cNvSpPr>
              <a:spLocks noChangeShapeType="1"/>
            </p:cNvSpPr>
            <p:nvPr/>
          </p:nvSpPr>
          <p:spPr bwMode="auto">
            <a:xfrm>
              <a:off x="2519363" y="3105150"/>
              <a:ext cx="0" cy="107950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Text Box 45"/>
            <p:cNvSpPr txBox="1">
              <a:spLocks noChangeArrowheads="1"/>
            </p:cNvSpPr>
            <p:nvPr/>
          </p:nvSpPr>
          <p:spPr bwMode="auto">
            <a:xfrm>
              <a:off x="2592388" y="3465513"/>
              <a:ext cx="1043508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syntactic errors</a:t>
              </a:r>
            </a:p>
          </p:txBody>
        </p:sp>
        <p:sp>
          <p:nvSpPr>
            <p:cNvPr id="337951" name="AutoShape 31"/>
            <p:cNvSpPr>
              <a:spLocks noChangeArrowheads="1"/>
            </p:cNvSpPr>
            <p:nvPr/>
          </p:nvSpPr>
          <p:spPr bwMode="auto">
            <a:xfrm>
              <a:off x="4248150" y="2457450"/>
              <a:ext cx="1296988" cy="64770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134" name="Text Box 32"/>
            <p:cNvSpPr txBox="1">
              <a:spLocks noChangeArrowheads="1"/>
            </p:cNvSpPr>
            <p:nvPr/>
          </p:nvSpPr>
          <p:spPr bwMode="auto">
            <a:xfrm>
              <a:off x="4249180" y="2520950"/>
              <a:ext cx="1294928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  <a:spcBef>
                  <a:spcPct val="50000"/>
                </a:spcBef>
              </a:pPr>
              <a:r>
                <a:rPr lang="en-GB" sz="2000" dirty="0"/>
                <a:t>contextual analysis</a:t>
              </a:r>
            </a:p>
          </p:txBody>
        </p:sp>
        <p:sp>
          <p:nvSpPr>
            <p:cNvPr id="5129" name="Line 38"/>
            <p:cNvSpPr>
              <a:spLocks noChangeShapeType="1"/>
            </p:cNvSpPr>
            <p:nvPr/>
          </p:nvSpPr>
          <p:spPr bwMode="auto">
            <a:xfrm>
              <a:off x="5545138" y="2781300"/>
              <a:ext cx="10795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Text Box 41"/>
            <p:cNvSpPr txBox="1">
              <a:spLocks noChangeArrowheads="1"/>
            </p:cNvSpPr>
            <p:nvPr/>
          </p:nvSpPr>
          <p:spPr bwMode="auto">
            <a:xfrm>
              <a:off x="5543550" y="2854325"/>
              <a:ext cx="936625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ts val="2000"/>
                </a:lnSpc>
              </a:pPr>
              <a:r>
                <a:rPr lang="en-GB" sz="2000">
                  <a:solidFill>
                    <a:schemeClr val="bg2"/>
                  </a:solidFill>
                </a:rPr>
                <a:t>AST</a:t>
              </a:r>
            </a:p>
          </p:txBody>
        </p:sp>
        <p:sp>
          <p:nvSpPr>
            <p:cNvPr id="5131" name="Line 46"/>
            <p:cNvSpPr>
              <a:spLocks noChangeShapeType="1"/>
            </p:cNvSpPr>
            <p:nvPr/>
          </p:nvSpPr>
          <p:spPr bwMode="auto">
            <a:xfrm>
              <a:off x="4895850" y="3105150"/>
              <a:ext cx="0" cy="107950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Text Box 47"/>
            <p:cNvSpPr txBox="1">
              <a:spLocks noChangeArrowheads="1"/>
            </p:cNvSpPr>
            <p:nvPr/>
          </p:nvSpPr>
          <p:spPr bwMode="auto">
            <a:xfrm>
              <a:off x="4968874" y="3465513"/>
              <a:ext cx="1295314" cy="51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lnSpc>
                  <a:spcPts val="2000"/>
                </a:lnSpc>
              </a:pPr>
              <a:r>
                <a:rPr lang="en-GB" sz="2000" dirty="0">
                  <a:solidFill>
                    <a:schemeClr val="bg2"/>
                  </a:solidFill>
                </a:rPr>
                <a:t>scope/type errors</a:t>
              </a:r>
            </a:p>
          </p:txBody>
        </p:sp>
      </p:grp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1547664" y="4581128"/>
            <a:ext cx="7197725" cy="1740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AST (abstract syntax tree) is a convenient way to represent a source program after syntactic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analysis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en-US" sz="2400" i="1" kern="0" dirty="0" smtClean="0"/>
              <a:t>see later</a:t>
            </a:r>
            <a:r>
              <a:rPr lang="en-US" sz="2400" i="1" kern="0" dirty="0"/>
              <a:t> </a:t>
            </a:r>
            <a:r>
              <a:rPr lang="en-US" sz="2400" i="1" kern="0" dirty="0" smtClean="0"/>
              <a:t>for details)</a:t>
            </a:r>
            <a:r>
              <a:rPr lang="en-US" sz="2400" kern="0" dirty="0" smtClean="0"/>
              <a:t>.</a:t>
            </a:r>
            <a:endParaRPr lang="en-US" sz="2400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language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b="1" dirty="0" smtClean="0"/>
              <a:t>Fun</a:t>
            </a:r>
            <a:r>
              <a:rPr lang="en-GB" dirty="0" smtClean="0"/>
              <a:t> is a simple imperative language.</a:t>
            </a:r>
          </a:p>
          <a:p>
            <a:pPr eaLnBrk="1" hangingPunct="1"/>
            <a:r>
              <a:rPr lang="en-GB" dirty="0" smtClean="0"/>
              <a:t>A Fun program declares some global variables and some procedures/functions, always including a procedure named 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main()</a:t>
            </a:r>
            <a:r>
              <a:rPr lang="en-GB" dirty="0" smtClean="0"/>
              <a:t>.</a:t>
            </a:r>
          </a:p>
          <a:p>
            <a:pPr eaLnBrk="1" hangingPunct="1"/>
            <a:r>
              <a:rPr lang="en-GB" dirty="0" smtClean="0"/>
              <a:t>A Fun procedure/function may have a single parameter. It may also declare local variables. A function returns a result.</a:t>
            </a:r>
          </a:p>
          <a:p>
            <a:pPr eaLnBrk="1" hangingPunct="1"/>
            <a:r>
              <a:rPr lang="en-GB" dirty="0" smtClean="0"/>
              <a:t>Fun has two data types, </a:t>
            </a:r>
            <a:r>
              <a:rPr lang="en-GB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sz="2000" dirty="0" smtClean="0"/>
              <a:t> </a:t>
            </a:r>
            <a:r>
              <a:rPr lang="en-GB" dirty="0" smtClean="0"/>
              <a:t>and 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/>
              <a:t>.</a:t>
            </a:r>
          </a:p>
          <a:p>
            <a:pPr eaLnBrk="1" hangingPunct="1"/>
            <a:r>
              <a:rPr lang="en-GB" dirty="0" smtClean="0"/>
              <a:t>Fun commands include assignments, procedure calls, if-commands, while-commands, and sequential commands.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language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Sample Fun program: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613" y="2276872"/>
            <a:ext cx="5544715" cy="31504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>
            <a:spAutoFit/>
          </a:bodyPr>
          <a:lstStyle/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fac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n</a:t>
            </a: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): # 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returns n!</a:t>
            </a: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f = 1</a:t>
            </a: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while n &gt; 1:</a:t>
            </a: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	f = f*n  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= n-1 .</a:t>
            </a: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return f .</a:t>
            </a:r>
          </a:p>
          <a:p>
            <a:pPr>
              <a:tabLst>
                <a:tab pos="354013" algn="l"/>
                <a:tab pos="719138" algn="l"/>
              </a:tabLst>
              <a:defRPr/>
            </a:pPr>
            <a:endParaRPr lang="en-GB" sz="2000" dirty="0" smtClean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proc 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main ():</a:t>
            </a: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num = read</a:t>
            </a: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()</a:t>
            </a:r>
            <a:br>
              <a:rPr lang="en-GB" sz="2000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write(num)</a:t>
            </a:r>
            <a:endParaRPr lang="en-GB" sz="2000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19138" algn="l"/>
              </a:tabLst>
              <a:defRPr/>
            </a:pP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	write(</a:t>
            </a:r>
            <a:r>
              <a:rPr lang="en-GB" sz="200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fac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(num</a:t>
            </a:r>
            <a:r>
              <a:rPr lang="en-GB" sz="2000" dirty="0" smtClean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)) </a:t>
            </a:r>
            <a:r>
              <a:rPr lang="en-GB" sz="200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US" sz="2000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5553236"/>
            <a:ext cx="7197725" cy="768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 dirty="0" smtClean="0"/>
              <a:t>Fun programs are free-format: spaces, tabs, and EOLs (ends-of-lines) are not significant.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language </a:t>
            </a:r>
            <a:r>
              <a:rPr lang="en-GB" i="1" dirty="0" smtClean="0"/>
              <a:t>(3)</a:t>
            </a:r>
            <a:endParaRPr lang="en-GB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Fun syntax </a:t>
            </a:r>
            <a:r>
              <a:rPr lang="en-GB" i="1" dirty="0" smtClean="0"/>
              <a:t>(extracts)</a:t>
            </a:r>
            <a:r>
              <a:rPr lang="en-GB" dirty="0" smtClean="0"/>
              <a:t>:</a:t>
            </a:r>
          </a:p>
          <a:p>
            <a:pPr eaLnBrk="1" hangingPunct="1"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err="1" smtClean="0"/>
              <a:t>prog</a:t>
            </a:r>
            <a:r>
              <a:rPr lang="en-GB" sz="2000" dirty="0" smtClean="0"/>
              <a:t>	=	</a:t>
            </a:r>
            <a:r>
              <a:rPr lang="en-GB" sz="2000" i="1" dirty="0" err="1" smtClean="0"/>
              <a:t>var-decl</a:t>
            </a:r>
            <a:r>
              <a:rPr lang="en-GB" sz="2000" dirty="0" smtClean="0"/>
              <a:t> *  </a:t>
            </a:r>
            <a:r>
              <a:rPr lang="en-GB" sz="2000" i="1" dirty="0" smtClean="0"/>
              <a:t>proc-</a:t>
            </a:r>
            <a:r>
              <a:rPr lang="en-GB" sz="2000" i="1" dirty="0" err="1" smtClean="0"/>
              <a:t>decl</a:t>
            </a:r>
            <a:r>
              <a:rPr lang="en-GB" sz="2000" dirty="0" smtClean="0"/>
              <a:t> </a:t>
            </a:r>
            <a:r>
              <a:rPr lang="en-GB" sz="2000" baseline="30000" dirty="0" smtClean="0"/>
              <a:t>+</a:t>
            </a:r>
            <a:r>
              <a:rPr lang="en-GB" sz="2000" dirty="0" smtClean="0"/>
              <a:t>  </a:t>
            </a:r>
            <a:r>
              <a:rPr lang="en-GB" sz="2000" i="1" dirty="0" err="1" smtClean="0"/>
              <a:t>eof</a:t>
            </a:r>
            <a:endParaRPr lang="en-GB" sz="2000" dirty="0" smtClean="0"/>
          </a:p>
          <a:p>
            <a:pPr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err="1" smtClean="0"/>
              <a:t>var-decl</a:t>
            </a:r>
            <a:r>
              <a:rPr lang="en-GB" sz="2000" dirty="0" smtClean="0"/>
              <a:t>	=	</a:t>
            </a:r>
            <a:r>
              <a:rPr lang="en-GB" sz="2000" i="1" dirty="0" smtClean="0"/>
              <a:t>type</a:t>
            </a:r>
            <a:r>
              <a:rPr lang="en-GB" sz="2000" dirty="0" smtClean="0"/>
              <a:t>  </a:t>
            </a:r>
            <a:r>
              <a:rPr lang="en-GB" sz="2000" i="1" dirty="0" smtClean="0"/>
              <a:t>id</a:t>
            </a:r>
            <a:r>
              <a:rPr lang="en-GB" sz="2000" dirty="0" smtClean="0"/>
              <a:t>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2000" dirty="0" smtClean="0"/>
              <a:t>’  </a:t>
            </a:r>
            <a:r>
              <a:rPr lang="en-GB" sz="2000" i="1" dirty="0" err="1" smtClean="0"/>
              <a:t>expr</a:t>
            </a:r>
            <a:endParaRPr lang="en-GB" sz="2000" dirty="0" smtClean="0"/>
          </a:p>
          <a:p>
            <a:pPr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smtClean="0"/>
              <a:t>type</a:t>
            </a:r>
            <a:r>
              <a:rPr lang="en-GB" sz="2000" dirty="0" smtClean="0"/>
              <a:t>	=	‘</a:t>
            </a:r>
            <a:r>
              <a:rPr lang="en-GB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sz="2000" dirty="0" smtClean="0"/>
              <a:t>’</a:t>
            </a:r>
            <a:br>
              <a:rPr lang="en-GB" sz="2000" dirty="0" smtClean="0"/>
            </a:br>
            <a:r>
              <a:rPr lang="en-GB" sz="2000" dirty="0" smtClean="0"/>
              <a:t>		|	‘</a:t>
            </a:r>
            <a:r>
              <a:rPr lang="en-GB" sz="2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dirty="0" smtClean="0"/>
              <a:t>’</a:t>
            </a:r>
          </a:p>
          <a:p>
            <a:pPr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smtClean="0"/>
              <a:t>com</a:t>
            </a:r>
            <a:r>
              <a:rPr lang="en-GB" sz="2000" dirty="0" smtClean="0"/>
              <a:t>	=	</a:t>
            </a:r>
            <a:r>
              <a:rPr lang="en-GB" sz="2000" i="1" dirty="0" smtClean="0"/>
              <a:t>id</a:t>
            </a:r>
            <a:r>
              <a:rPr lang="en-GB" sz="2000" dirty="0" smtClean="0"/>
              <a:t>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2000" dirty="0" smtClean="0"/>
              <a:t>’ 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		|	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2000" dirty="0" smtClean="0"/>
              <a:t>’ 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GB" sz="2000" dirty="0" smtClean="0"/>
              <a:t>’  </a:t>
            </a:r>
            <a:r>
              <a:rPr lang="en-GB" sz="2000" i="1" dirty="0" err="1" smtClean="0"/>
              <a:t>seq</a:t>
            </a:r>
            <a:r>
              <a:rPr lang="en-GB" sz="2000" i="1" dirty="0" smtClean="0"/>
              <a:t>-com</a:t>
            </a:r>
            <a:r>
              <a:rPr lang="en-GB" sz="2000" dirty="0" smtClean="0"/>
              <a:t>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dirty="0" smtClean="0"/>
              <a:t>’</a:t>
            </a:r>
            <a:br>
              <a:rPr lang="en-GB" sz="2000" dirty="0" smtClean="0"/>
            </a:br>
            <a:r>
              <a:rPr lang="en-GB" sz="2000" dirty="0" smtClean="0"/>
              <a:t>		|	…</a:t>
            </a:r>
          </a:p>
          <a:p>
            <a:pPr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err="1" smtClean="0"/>
              <a:t>seq</a:t>
            </a:r>
            <a:r>
              <a:rPr lang="en-GB" sz="2000" i="1" dirty="0" smtClean="0"/>
              <a:t>-com</a:t>
            </a:r>
            <a:r>
              <a:rPr lang="en-GB" sz="2000" dirty="0" smtClean="0"/>
              <a:t>	=	</a:t>
            </a:r>
            <a:r>
              <a:rPr lang="en-GB" sz="2000" i="1" dirty="0" smtClean="0"/>
              <a:t>com</a:t>
            </a:r>
            <a:r>
              <a:rPr lang="en-GB" sz="2000" dirty="0" smtClean="0"/>
              <a:t> *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language </a:t>
            </a:r>
            <a:r>
              <a:rPr lang="en-GB" i="1" dirty="0" smtClean="0"/>
              <a:t>(4)</a:t>
            </a:r>
            <a:endParaRPr lang="en-GB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Fun syntax </a:t>
            </a:r>
            <a:r>
              <a:rPr lang="en-GB" i="1" dirty="0" smtClean="0"/>
              <a:t>(continued)</a:t>
            </a:r>
            <a:r>
              <a:rPr lang="en-GB" dirty="0" smtClean="0"/>
              <a:t>:</a:t>
            </a:r>
          </a:p>
          <a:p>
            <a:pPr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	=	</a:t>
            </a:r>
            <a:r>
              <a:rPr lang="en-GB" sz="2000" i="1" dirty="0" smtClean="0"/>
              <a:t>sec-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  …</a:t>
            </a:r>
          </a:p>
          <a:p>
            <a:pPr>
              <a:buNone/>
              <a:tabLst>
                <a:tab pos="1792288" algn="r"/>
                <a:tab pos="2157413" algn="ctr"/>
                <a:tab pos="2511425" algn="l"/>
                <a:tab pos="2865438" algn="l"/>
              </a:tabLst>
            </a:pPr>
            <a:r>
              <a:rPr lang="en-GB" sz="2000" i="1" dirty="0" smtClean="0"/>
              <a:t>		sec-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	=	</a:t>
            </a:r>
            <a:r>
              <a:rPr lang="en-GB" sz="2000" i="1" dirty="0" smtClean="0"/>
              <a:t>prim-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 </a:t>
            </a:r>
            <a:br>
              <a:rPr lang="en-GB" sz="2000" dirty="0" smtClean="0"/>
            </a:br>
            <a:r>
              <a:rPr lang="en-GB" sz="2000" dirty="0" smtClean="0"/>
              <a:t>				( (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2000" dirty="0" smtClean="0"/>
              <a:t>’  |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GB" sz="2000" dirty="0" smtClean="0"/>
              <a:t>’  |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GB" sz="2000" dirty="0" smtClean="0"/>
              <a:t>’  |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GB" sz="2000" dirty="0" smtClean="0"/>
              <a:t>’ )  </a:t>
            </a:r>
            <a:r>
              <a:rPr lang="en-GB" sz="2000" i="1" dirty="0" smtClean="0"/>
              <a:t>prim-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) *</a:t>
            </a:r>
          </a:p>
          <a:p>
            <a:pPr>
              <a:buNone/>
              <a:tabLst>
                <a:tab pos="1792288" algn="r"/>
                <a:tab pos="2157413" algn="ctr"/>
                <a:tab pos="2511425" algn="l"/>
              </a:tabLst>
            </a:pPr>
            <a:r>
              <a:rPr lang="en-GB" sz="2000" dirty="0" smtClean="0"/>
              <a:t>		</a:t>
            </a:r>
            <a:r>
              <a:rPr lang="en-GB" sz="2000" i="1" dirty="0" smtClean="0"/>
              <a:t>prim-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	=	</a:t>
            </a:r>
            <a:r>
              <a:rPr lang="en-GB" sz="2000" i="1" dirty="0" smtClean="0"/>
              <a:t>num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		|	</a:t>
            </a:r>
            <a:r>
              <a:rPr lang="en-GB" sz="2000" i="1" dirty="0" smtClean="0"/>
              <a:t>id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		|	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smtClean="0"/>
              <a:t>’ 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 ‘</a:t>
            </a:r>
            <a:r>
              <a:rPr lang="en-GB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dirty="0" smtClean="0"/>
              <a:t>’</a:t>
            </a:r>
            <a:br>
              <a:rPr lang="en-GB" sz="2000" dirty="0" smtClean="0"/>
            </a:br>
            <a:r>
              <a:rPr lang="en-GB" sz="2000" dirty="0" smtClean="0"/>
              <a:t>		|	…</a:t>
            </a:r>
            <a:endParaRPr lang="en-GB" dirty="0" smtClean="0"/>
          </a:p>
          <a:p>
            <a:pPr eaLnBrk="1" hangingPunct="1"/>
            <a:r>
              <a:rPr lang="en-GB" dirty="0" smtClean="0"/>
              <a:t>For a full description, see </a:t>
            </a:r>
            <a:r>
              <a:rPr lang="en-GB" i="1" dirty="0" smtClean="0"/>
              <a:t>Fun Specification</a:t>
            </a:r>
            <a:r>
              <a:rPr lang="en-GB" dirty="0" smtClean="0"/>
              <a:t> (available from the </a:t>
            </a:r>
            <a:r>
              <a:rPr lang="en-GB" dirty="0" err="1" smtClean="0"/>
              <a:t>Moodle</a:t>
            </a:r>
            <a:r>
              <a:rPr lang="en-GB" dirty="0" smtClean="0"/>
              <a:t> page).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55576" y="2204864"/>
            <a:ext cx="1260139" cy="1836204"/>
            <a:chOff x="755576" y="2204864"/>
            <a:chExt cx="1260139" cy="1836204"/>
          </a:xfrm>
        </p:grpSpPr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755576" y="3429000"/>
              <a:ext cx="1260139" cy="612068"/>
            </a:xfrm>
            <a:prstGeom prst="callout1">
              <a:avLst>
                <a:gd name="adj1" fmla="val 40332"/>
                <a:gd name="adj2" fmla="val 84077"/>
                <a:gd name="adj3" fmla="val 35383"/>
                <a:gd name="adj4" fmla="val 117982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primary-expression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755576" y="2672916"/>
              <a:ext cx="1260139" cy="612068"/>
            </a:xfrm>
            <a:prstGeom prst="callout1">
              <a:avLst>
                <a:gd name="adj1" fmla="val 42154"/>
                <a:gd name="adj2" fmla="val 100551"/>
                <a:gd name="adj3" fmla="val 39701"/>
                <a:gd name="adj4" fmla="val 125851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secondary-expression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  <p:sp>
          <p:nvSpPr>
            <p:cNvPr id="8" name="AutoShape 4"/>
            <p:cNvSpPr>
              <a:spLocks/>
            </p:cNvSpPr>
            <p:nvPr/>
          </p:nvSpPr>
          <p:spPr bwMode="auto">
            <a:xfrm>
              <a:off x="755576" y="2204864"/>
              <a:ext cx="1260139" cy="324036"/>
            </a:xfrm>
            <a:prstGeom prst="callout1">
              <a:avLst>
                <a:gd name="adj1" fmla="val 49885"/>
                <a:gd name="adj2" fmla="val 99557"/>
                <a:gd name="adj3" fmla="val 66308"/>
                <a:gd name="adj4" fmla="val 159647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GB" sz="2000" dirty="0" smtClean="0">
                  <a:solidFill>
                    <a:schemeClr val="bg2"/>
                  </a:solidFill>
                </a:rPr>
                <a:t>expression</a:t>
              </a:r>
              <a:endParaRPr lang="en-GB" dirty="0" smtClean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Case study: Fun compiler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The Fun compiler generates SVM code. It is expressed in Java: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87788" y="2636838"/>
            <a:ext cx="1803400" cy="863600"/>
            <a:chOff x="2449" y="1661"/>
            <a:chExt cx="1136" cy="544"/>
          </a:xfrm>
        </p:grpSpPr>
        <p:sp>
          <p:nvSpPr>
            <p:cNvPr id="8198" name="Freeform 5"/>
            <p:cNvSpPr>
              <a:spLocks/>
            </p:cNvSpPr>
            <p:nvPr/>
          </p:nvSpPr>
          <p:spPr bwMode="auto">
            <a:xfrm>
              <a:off x="2451" y="1661"/>
              <a:ext cx="1132" cy="544"/>
            </a:xfrm>
            <a:custGeom>
              <a:avLst/>
              <a:gdLst>
                <a:gd name="T0" fmla="*/ 0 w 907"/>
                <a:gd name="T1" fmla="*/ 0 h 545"/>
                <a:gd name="T2" fmla="*/ 0 w 907"/>
                <a:gd name="T3" fmla="*/ 272 h 545"/>
                <a:gd name="T4" fmla="*/ 4038 w 907"/>
                <a:gd name="T5" fmla="*/ 272 h 545"/>
                <a:gd name="T6" fmla="*/ 4038 w 907"/>
                <a:gd name="T7" fmla="*/ 532 h 545"/>
                <a:gd name="T8" fmla="*/ 12131 w 907"/>
                <a:gd name="T9" fmla="*/ 532 h 545"/>
                <a:gd name="T10" fmla="*/ 12131 w 907"/>
                <a:gd name="T11" fmla="*/ 272 h 545"/>
                <a:gd name="T12" fmla="*/ 16177 w 907"/>
                <a:gd name="T13" fmla="*/ 272 h 545"/>
                <a:gd name="T14" fmla="*/ 16177 w 907"/>
                <a:gd name="T15" fmla="*/ 0 h 545"/>
                <a:gd name="T16" fmla="*/ 0 w 907"/>
                <a:gd name="T17" fmla="*/ 0 h 5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7"/>
                <a:gd name="T28" fmla="*/ 0 h 545"/>
                <a:gd name="T29" fmla="*/ 907 w 907"/>
                <a:gd name="T30" fmla="*/ 545 h 5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7" h="545">
                  <a:moveTo>
                    <a:pt x="0" y="0"/>
                  </a:moveTo>
                  <a:lnTo>
                    <a:pt x="0" y="273"/>
                  </a:lnTo>
                  <a:lnTo>
                    <a:pt x="227" y="273"/>
                  </a:lnTo>
                  <a:lnTo>
                    <a:pt x="227" y="545"/>
                  </a:lnTo>
                  <a:lnTo>
                    <a:pt x="680" y="545"/>
                  </a:lnTo>
                  <a:lnTo>
                    <a:pt x="680" y="273"/>
                  </a:lnTo>
                  <a:lnTo>
                    <a:pt x="907" y="273"/>
                  </a:lnTo>
                  <a:lnTo>
                    <a:pt x="9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2725" y="1971"/>
              <a:ext cx="5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Java</a:t>
              </a:r>
              <a:endParaRPr lang="en-US" sz="2000"/>
            </a:p>
          </p:txBody>
        </p:sp>
        <p:sp>
          <p:nvSpPr>
            <p:cNvPr id="8200" name="Text Box 7"/>
            <p:cNvSpPr txBox="1">
              <a:spLocks noChangeArrowheads="1"/>
            </p:cNvSpPr>
            <p:nvPr/>
          </p:nvSpPr>
          <p:spPr bwMode="auto">
            <a:xfrm>
              <a:off x="2449" y="1693"/>
              <a:ext cx="11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Fun </a:t>
              </a:r>
              <a:r>
                <a:rPr lang="en-GB" sz="2000" dirty="0">
                  <a:cs typeface="Arial" charset="0"/>
                </a:rPr>
                <a:t>→ </a:t>
              </a:r>
              <a:r>
                <a:rPr lang="en-GB" sz="2000" dirty="0"/>
                <a:t>SVM</a:t>
              </a:r>
              <a:endParaRPr lang="en-US" sz="2000" dirty="0"/>
            </a:p>
          </p:txBody>
        </p:sp>
      </p:grpSp>
      <p:sp>
        <p:nvSpPr>
          <p:cNvPr id="244745" name="Rectangle 9"/>
          <p:cNvSpPr>
            <a:spLocks noChangeArrowheads="1"/>
          </p:cNvSpPr>
          <p:nvPr/>
        </p:nvSpPr>
        <p:spPr bwMode="auto">
          <a:xfrm>
            <a:off x="1547813" y="3897313"/>
            <a:ext cx="720090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GB" sz="2400" dirty="0"/>
              <a:t>This </a:t>
            </a:r>
            <a:r>
              <a:rPr lang="en-GB" sz="2400" dirty="0" smtClean="0"/>
              <a:t>contains the </a:t>
            </a:r>
            <a:r>
              <a:rPr lang="en-GB" sz="2400" dirty="0"/>
              <a:t>following classes:</a:t>
            </a:r>
          </a:p>
          <a:p>
            <a:pPr marL="742950" lvl="1" indent="-285750">
              <a:lnSpc>
                <a:spcPts val="2000"/>
              </a:lnSpc>
              <a:spcBef>
                <a:spcPts val="1000"/>
              </a:spcBef>
              <a:buClr>
                <a:schemeClr val="bg2"/>
              </a:buClr>
              <a:buFontTx/>
              <a:buChar char="–"/>
            </a:pPr>
            <a:r>
              <a:rPr lang="en-GB" sz="2000" dirty="0" smtClean="0"/>
              <a:t>syntactic </a:t>
            </a:r>
            <a:r>
              <a:rPr lang="en-GB" sz="2000" dirty="0"/>
              <a:t>analyser (</a:t>
            </a:r>
            <a:r>
              <a:rPr lang="en-GB" sz="2000" dirty="0" err="1">
                <a:solidFill>
                  <a:srgbClr val="006600"/>
                </a:solidFill>
                <a:latin typeface="Courier New" pitchFamily="49" charset="0"/>
              </a:rPr>
              <a:t>FunLexer</a:t>
            </a:r>
            <a:r>
              <a:rPr lang="en-GB" sz="2000" dirty="0"/>
              <a:t>, </a:t>
            </a:r>
            <a:r>
              <a:rPr lang="en-GB" sz="2000" dirty="0" err="1">
                <a:solidFill>
                  <a:srgbClr val="006600"/>
                </a:solidFill>
                <a:latin typeface="Courier New" pitchFamily="49" charset="0"/>
              </a:rPr>
              <a:t>FunParser</a:t>
            </a:r>
            <a:r>
              <a:rPr lang="en-GB" sz="2000" dirty="0"/>
              <a:t>)</a:t>
            </a:r>
          </a:p>
          <a:p>
            <a:pPr marL="742950" lvl="1" indent="-285750">
              <a:lnSpc>
                <a:spcPts val="2000"/>
              </a:lnSpc>
              <a:spcBef>
                <a:spcPts val="1000"/>
              </a:spcBef>
              <a:buClr>
                <a:schemeClr val="bg2"/>
              </a:buClr>
              <a:buFontTx/>
              <a:buChar char="–"/>
            </a:pPr>
            <a:r>
              <a:rPr lang="en-GB" sz="2000" dirty="0"/>
              <a:t>contextual analyser (</a:t>
            </a:r>
            <a:r>
              <a:rPr lang="en-GB" sz="2000" dirty="0" err="1">
                <a:solidFill>
                  <a:srgbClr val="006600"/>
                </a:solidFill>
                <a:latin typeface="Courier New" pitchFamily="49" charset="0"/>
              </a:rPr>
              <a:t>FunChecker</a:t>
            </a:r>
            <a:r>
              <a:rPr lang="en-GB" sz="2000" dirty="0"/>
              <a:t>)</a:t>
            </a:r>
          </a:p>
          <a:p>
            <a:pPr marL="742950" lvl="1" indent="-285750">
              <a:lnSpc>
                <a:spcPts val="2000"/>
              </a:lnSpc>
              <a:spcBef>
                <a:spcPts val="1000"/>
              </a:spcBef>
              <a:buClr>
                <a:schemeClr val="bg2"/>
              </a:buClr>
              <a:buFontTx/>
              <a:buChar char="–"/>
            </a:pPr>
            <a:r>
              <a:rPr lang="en-GB" sz="2000" dirty="0"/>
              <a:t>code generator (</a:t>
            </a:r>
            <a:r>
              <a:rPr lang="en-GB" sz="2000" dirty="0" err="1">
                <a:solidFill>
                  <a:srgbClr val="006600"/>
                </a:solidFill>
                <a:latin typeface="Courier New" pitchFamily="49" charset="0"/>
              </a:rPr>
              <a:t>FunEncoder</a:t>
            </a:r>
            <a:r>
              <a:rPr lang="en-GB" sz="20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5" grpId="0"/>
    </p:bld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5758</TotalTime>
  <Words>1054</Words>
  <Application>Microsoft Office PowerPoint</Application>
  <PresentationFormat>On-screen Show (4:3)</PresentationFormat>
  <Paragraphs>275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University of Glasgow template - Sept 2007</vt:lpstr>
      <vt:lpstr>5  Compilation</vt:lpstr>
      <vt:lpstr>Overview</vt:lpstr>
      <vt:lpstr>Compilation phases (1)</vt:lpstr>
      <vt:lpstr>Compilation phases (2)</vt:lpstr>
      <vt:lpstr>Case study: Fun language (1)</vt:lpstr>
      <vt:lpstr>Case study: Fun language (2)</vt:lpstr>
      <vt:lpstr>Case study: Fun language (3)</vt:lpstr>
      <vt:lpstr>Case study: Fun language (4)</vt:lpstr>
      <vt:lpstr>Case study: Fun compiler (1)</vt:lpstr>
      <vt:lpstr>Case study: Fun compiler (2)</vt:lpstr>
      <vt:lpstr>Case study: Fun driver</vt:lpstr>
      <vt:lpstr>Abstract syntax trees</vt:lpstr>
      <vt:lpstr>Example: AST for Fun expression</vt:lpstr>
      <vt:lpstr>Example: AST for Fun command</vt:lpstr>
      <vt:lpstr>Case study: summary of Fun ASTs (1)</vt:lpstr>
      <vt:lpstr>Case study: summary of Fun ASTs (2)</vt:lpstr>
      <vt:lpstr>Case study: summary of Fun ASTs (3)</vt:lpstr>
      <vt:lpstr>Case study: summary of Fun ASTs (4)</vt:lpstr>
      <vt:lpstr>Case study: summary of Fun ASTs (5)</vt:lpstr>
      <vt:lpstr>Example: Fun compilation (1)</vt:lpstr>
      <vt:lpstr>Example: Fun compilation (2)</vt:lpstr>
      <vt:lpstr>Example: Fun compilation (3)</vt:lpstr>
      <vt:lpstr>Example: Fun compilation (3)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406</cp:revision>
  <dcterms:created xsi:type="dcterms:W3CDTF">2007-09-18T17:05:57Z</dcterms:created>
  <dcterms:modified xsi:type="dcterms:W3CDTF">2013-06-11T14:01:05Z</dcterms:modified>
</cp:coreProperties>
</file>