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26" r:id="rId2"/>
    <p:sldId id="328" r:id="rId3"/>
    <p:sldId id="329" r:id="rId4"/>
    <p:sldId id="330" r:id="rId5"/>
    <p:sldId id="360" r:id="rId6"/>
    <p:sldId id="331" r:id="rId7"/>
    <p:sldId id="332" r:id="rId8"/>
    <p:sldId id="333" r:id="rId9"/>
    <p:sldId id="334" r:id="rId10"/>
    <p:sldId id="340" r:id="rId11"/>
    <p:sldId id="341" r:id="rId12"/>
    <p:sldId id="342" r:id="rId13"/>
    <p:sldId id="345" r:id="rId14"/>
    <p:sldId id="395" r:id="rId15"/>
    <p:sldId id="396" r:id="rId16"/>
    <p:sldId id="350" r:id="rId17"/>
    <p:sldId id="363" r:id="rId18"/>
    <p:sldId id="353" r:id="rId19"/>
    <p:sldId id="356" r:id="rId20"/>
    <p:sldId id="398" r:id="rId21"/>
    <p:sldId id="357" r:id="rId22"/>
    <p:sldId id="358" r:id="rId23"/>
    <p:sldId id="359" r:id="rId24"/>
    <p:sldId id="327" r:id="rId25"/>
    <p:sldId id="393" r:id="rId26"/>
    <p:sldId id="365" r:id="rId27"/>
    <p:sldId id="366" r:id="rId28"/>
    <p:sldId id="367" r:id="rId29"/>
    <p:sldId id="368" r:id="rId30"/>
    <p:sldId id="369" r:id="rId31"/>
    <p:sldId id="387" r:id="rId32"/>
    <p:sldId id="370" r:id="rId33"/>
    <p:sldId id="371" r:id="rId34"/>
    <p:sldId id="382" r:id="rId35"/>
    <p:sldId id="373" r:id="rId36"/>
    <p:sldId id="381" r:id="rId37"/>
    <p:sldId id="372" r:id="rId38"/>
    <p:sldId id="380" r:id="rId39"/>
    <p:sldId id="390" r:id="rId40"/>
    <p:sldId id="392" r:id="rId41"/>
    <p:sldId id="397" r:id="rId42"/>
    <p:sldId id="364" r:id="rId43"/>
    <p:sldId id="375" r:id="rId44"/>
    <p:sldId id="385" r:id="rId45"/>
    <p:sldId id="386" r:id="rId46"/>
    <p:sldId id="384" r:id="rId47"/>
    <p:sldId id="383" r:id="rId48"/>
    <p:sldId id="377" r:id="rId49"/>
    <p:sldId id="378" r:id="rId50"/>
    <p:sldId id="388" r:id="rId51"/>
    <p:sldId id="389" r:id="rId52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8000"/>
    <a:srgbClr val="006600"/>
    <a:srgbClr val="996633"/>
    <a:srgbClr val="663300"/>
    <a:srgbClr val="66FF33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8" autoAdjust="0"/>
    <p:restoredTop sz="95784" autoAdjust="0"/>
  </p:normalViewPr>
  <p:slideViewPr>
    <p:cSldViewPr>
      <p:cViewPr varScale="1">
        <p:scale>
          <a:sx n="93" d="100"/>
          <a:sy n="93" d="100"/>
        </p:scale>
        <p:origin x="-96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072"/>
        <p:guide pos="210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03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03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10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03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1838"/>
            <a:ext cx="48752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633272"/>
            <a:ext cx="5335894" cy="438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03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0" tIns="44956" rIns="89910" bIns="449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06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4CA3A09-E560-4BA4-A85B-C382B106CF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6-</a:t>
            </a:r>
            <a:fld id="{1E1F173D-0F2F-4D17-935D-39787DE732DF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lr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6  Syntactic analysis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Aspects of syntactic analysis</a:t>
            </a:r>
            <a:endParaRPr lang="en-US" dirty="0" smtClean="0"/>
          </a:p>
          <a:p>
            <a:pPr eaLnBrk="1" hangingPunct="1"/>
            <a:r>
              <a:rPr lang="en-GB" dirty="0" smtClean="0"/>
              <a:t>Tokens</a:t>
            </a:r>
          </a:p>
          <a:p>
            <a:pPr eaLnBrk="1" hangingPunct="1"/>
            <a:r>
              <a:rPr lang="en-GB" dirty="0" err="1" smtClean="0"/>
              <a:t>Lexer</a:t>
            </a:r>
            <a:endParaRPr lang="en-GB" dirty="0" smtClean="0"/>
          </a:p>
          <a:p>
            <a:pPr eaLnBrk="1" hangingPunct="1"/>
            <a:r>
              <a:rPr lang="en-GB" dirty="0" smtClean="0"/>
              <a:t>Parser</a:t>
            </a:r>
          </a:p>
          <a:p>
            <a:pPr eaLnBrk="1" hangingPunct="1"/>
            <a:r>
              <a:rPr lang="en-GB" dirty="0" smtClean="0"/>
              <a:t>Applications of syntactic analysis</a:t>
            </a:r>
          </a:p>
          <a:p>
            <a:pPr eaLnBrk="1" hangingPunct="1"/>
            <a:r>
              <a:rPr lang="en-GB" dirty="0" smtClean="0"/>
              <a:t>Compiler generation tool ANTLR</a:t>
            </a:r>
          </a:p>
          <a:p>
            <a:pPr eaLnBrk="1" hangingPunct="1"/>
            <a:r>
              <a:rPr lang="en-GB" dirty="0" smtClean="0"/>
              <a:t>Case study: Calc</a:t>
            </a:r>
          </a:p>
          <a:p>
            <a:pPr eaLnBrk="1" hangingPunct="1"/>
            <a:r>
              <a:rPr lang="en-GB" dirty="0" smtClean="0"/>
              <a:t>Case study: Fun </a:t>
            </a:r>
            <a:r>
              <a:rPr lang="en-GB" smtClean="0"/>
              <a:t>syntactic analyser</a:t>
            </a:r>
            <a:endParaRPr lang="en-GB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Parser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The </a:t>
            </a:r>
            <a:r>
              <a:rPr lang="en-GB" b="1" dirty="0" smtClean="0"/>
              <a:t>parser</a:t>
            </a:r>
            <a:r>
              <a:rPr lang="en-GB" dirty="0" smtClean="0"/>
              <a:t> converts a token stream to an AST.</a:t>
            </a:r>
          </a:p>
          <a:p>
            <a:pPr eaLnBrk="1" hangingPunct="1"/>
            <a:r>
              <a:rPr lang="en-GB" dirty="0" smtClean="0"/>
              <a:t>There are many possible parsing algorithms. </a:t>
            </a:r>
          </a:p>
          <a:p>
            <a:pPr eaLnBrk="1" hangingPunct="1"/>
            <a:r>
              <a:rPr lang="en-GB" b="1" dirty="0" smtClean="0"/>
              <a:t>Recursive-descent</a:t>
            </a:r>
            <a:r>
              <a:rPr lang="en-GB" dirty="0" smtClean="0"/>
              <a:t> </a:t>
            </a:r>
            <a:r>
              <a:rPr lang="en-GB" b="1" dirty="0" smtClean="0"/>
              <a:t>parsing</a:t>
            </a:r>
            <a:r>
              <a:rPr lang="en-GB" dirty="0" smtClean="0"/>
              <a:t> is particularly simple and attractive.</a:t>
            </a:r>
          </a:p>
          <a:p>
            <a:pPr eaLnBrk="1" hangingPunct="1"/>
            <a:r>
              <a:rPr lang="en-GB" dirty="0" smtClean="0"/>
              <a:t>Given a suitable grammar for the source language, we can quickly and systematically write a recursive-descent parser for that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Recursive-descent parsing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</a:tabLst>
            </a:pPr>
            <a:r>
              <a:rPr lang="en-GB" dirty="0" smtClean="0"/>
              <a:t>A recursive-descent parser consists of:</a:t>
            </a:r>
          </a:p>
          <a:p>
            <a:pPr lvl="1" eaLnBrk="1" hangingPunct="1">
              <a:tabLst>
                <a:tab pos="901700" algn="l"/>
              </a:tabLst>
            </a:pPr>
            <a:r>
              <a:rPr lang="en-GB" dirty="0" smtClean="0"/>
              <a:t>a family of parsing methods </a:t>
            </a:r>
            <a:r>
              <a:rPr lang="en-GB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()</a:t>
            </a:r>
            <a:r>
              <a:rPr lang="en-GB" dirty="0" smtClean="0"/>
              <a:t>, one for each </a:t>
            </a:r>
            <a:r>
              <a:rPr lang="en-GB" dirty="0" err="1" smtClean="0"/>
              <a:t>nonterminal</a:t>
            </a:r>
            <a:r>
              <a:rPr lang="en-GB" dirty="0" smtClean="0"/>
              <a:t> symbol </a:t>
            </a:r>
            <a:r>
              <a:rPr lang="en-GB" i="1" dirty="0" smtClean="0"/>
              <a:t>N</a:t>
            </a:r>
            <a:r>
              <a:rPr lang="en-GB" dirty="0" smtClean="0"/>
              <a:t> of the source language’s grammar</a:t>
            </a:r>
          </a:p>
          <a:p>
            <a:pPr lvl="1" eaLnBrk="1" hangingPunct="1">
              <a:tabLst>
                <a:tab pos="901700" algn="l"/>
              </a:tabLst>
            </a:pPr>
            <a:r>
              <a:rPr lang="en-GB" dirty="0" smtClean="0"/>
              <a:t>an auxiliary method 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match()</a:t>
            </a:r>
            <a:r>
              <a:rPr lang="en-GB" dirty="0" smtClean="0"/>
              <a:t> .</a:t>
            </a:r>
          </a:p>
          <a:p>
            <a:pPr eaLnBrk="1" hangingPunct="1">
              <a:tabLst>
                <a:tab pos="901700" algn="l"/>
              </a:tabLst>
            </a:pPr>
            <a:r>
              <a:rPr lang="en-GB" dirty="0" smtClean="0"/>
              <a:t>These methods “consume” the token stream from left to 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Recursive-descent parsing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</a:tabLst>
            </a:pPr>
            <a:r>
              <a:rPr lang="en-GB" dirty="0" smtClean="0"/>
              <a:t>Method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match(</a:t>
            </a:r>
            <a:r>
              <a:rPr lang="en-GB" sz="2000" i="1" dirty="0" smtClean="0">
                <a:solidFill>
                  <a:srgbClr val="006600"/>
                </a:solidFill>
                <a:latin typeface="Courier New" pitchFamily="49" charset="0"/>
              </a:rPr>
              <a:t>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r>
              <a:rPr lang="en-GB" dirty="0" smtClean="0"/>
              <a:t> checks whether the next token has tag </a:t>
            </a:r>
            <a:r>
              <a:rPr lang="en-GB" sz="2000" i="1" dirty="0" smtClean="0">
                <a:solidFill>
                  <a:srgbClr val="006600"/>
                </a:solidFill>
                <a:latin typeface="Courier New" pitchFamily="49" charset="0"/>
              </a:rPr>
              <a:t>t</a:t>
            </a:r>
            <a:r>
              <a:rPr lang="en-GB" dirty="0" smtClean="0"/>
              <a:t>. </a:t>
            </a:r>
          </a:p>
          <a:p>
            <a:pPr lvl="1" eaLnBrk="1" hangingPunct="1">
              <a:tabLst>
                <a:tab pos="901700" algn="l"/>
              </a:tabLst>
            </a:pPr>
            <a:r>
              <a:rPr lang="en-GB" dirty="0" smtClean="0"/>
              <a:t>If yes, it consumes that token.</a:t>
            </a:r>
          </a:p>
          <a:p>
            <a:pPr lvl="1" eaLnBrk="1" hangingPunct="1">
              <a:tabLst>
                <a:tab pos="901700" algn="l"/>
              </a:tabLst>
            </a:pPr>
            <a:r>
              <a:rPr lang="en-GB" dirty="0" smtClean="0"/>
              <a:t>If no, it reports a syntactic error.</a:t>
            </a:r>
          </a:p>
          <a:p>
            <a:pPr eaLnBrk="1" hangingPunct="1">
              <a:tabLst>
                <a:tab pos="901700" algn="l"/>
              </a:tabLst>
            </a:pPr>
            <a:r>
              <a:rPr lang="en-GB" dirty="0" smtClean="0"/>
              <a:t>For each </a:t>
            </a:r>
            <a:r>
              <a:rPr lang="en-GB" dirty="0" err="1" smtClean="0"/>
              <a:t>nonterminal</a:t>
            </a:r>
            <a:r>
              <a:rPr lang="en-GB" dirty="0" smtClean="0"/>
              <a:t> symbol </a:t>
            </a:r>
            <a:r>
              <a:rPr lang="en-GB" i="1" dirty="0" smtClean="0"/>
              <a:t>N</a:t>
            </a:r>
            <a:r>
              <a:rPr lang="en-GB" dirty="0" smtClean="0"/>
              <a:t>, method </a:t>
            </a:r>
            <a:r>
              <a:rPr lang="en-GB" sz="2000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()</a:t>
            </a:r>
            <a:r>
              <a:rPr lang="en-GB" dirty="0" smtClean="0"/>
              <a:t> checks whether the next few tokens constitute a phrase of class </a:t>
            </a:r>
            <a:r>
              <a:rPr lang="en-GB" i="1" dirty="0" smtClean="0"/>
              <a:t>N</a:t>
            </a:r>
            <a:r>
              <a:rPr lang="en-GB" dirty="0" smtClean="0"/>
              <a:t>. </a:t>
            </a:r>
          </a:p>
          <a:p>
            <a:pPr lvl="1" eaLnBrk="1" hangingPunct="1">
              <a:tabLst>
                <a:tab pos="901700" algn="l"/>
              </a:tabLst>
            </a:pPr>
            <a:r>
              <a:rPr lang="en-GB" dirty="0" smtClean="0"/>
              <a:t>If yes, it consumes those tokens (and returns an AST representing the parsed phrase). </a:t>
            </a:r>
          </a:p>
          <a:p>
            <a:pPr lvl="1" eaLnBrk="1" hangingPunct="1">
              <a:tabLst>
                <a:tab pos="901700" algn="l"/>
              </a:tabLst>
            </a:pPr>
            <a:r>
              <a:rPr lang="en-GB" dirty="0" smtClean="0"/>
              <a:t>If no, it reports a syntactic error.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Calc parser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75297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790700" algn="l"/>
                <a:tab pos="2336800" algn="l"/>
                <a:tab pos="2514600" algn="l"/>
              </a:tabLst>
            </a:pPr>
            <a:r>
              <a:rPr lang="en-GB" dirty="0" smtClean="0"/>
              <a:t>Parsing methods: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790700" algn="l"/>
                <a:tab pos="2336800" algn="l"/>
                <a:tab pos="251460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prog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790700" algn="l"/>
                <a:tab pos="2336800" algn="l"/>
                <a:tab pos="251460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com()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790700" algn="l"/>
                <a:tab pos="2336800" algn="l"/>
                <a:tab pos="251460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expr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790700" algn="l"/>
                <a:tab pos="2336800" algn="l"/>
                <a:tab pos="251460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prim()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790700" algn="l"/>
                <a:tab pos="2336800" algn="l"/>
                <a:tab pos="251460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var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572571" y="2197100"/>
            <a:ext cx="3275793" cy="2051712"/>
            <a:chOff x="4572571" y="2197100"/>
            <a:chExt cx="3275793" cy="2051712"/>
          </a:xfrm>
        </p:grpSpPr>
        <p:sp>
          <p:nvSpPr>
            <p:cNvPr id="15364" name="AutoShape 4"/>
            <p:cNvSpPr>
              <a:spLocks/>
            </p:cNvSpPr>
            <p:nvPr/>
          </p:nvSpPr>
          <p:spPr bwMode="auto">
            <a:xfrm>
              <a:off x="4572571" y="2197100"/>
              <a:ext cx="2519709" cy="288000"/>
            </a:xfrm>
            <a:prstGeom prst="callout1">
              <a:avLst>
                <a:gd name="adj1" fmla="val 51065"/>
                <a:gd name="adj2" fmla="val -4194"/>
                <a:gd name="adj3" fmla="val 56514"/>
                <a:gd name="adj4" fmla="val -6282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>
                  <a:solidFill>
                    <a:schemeClr val="bg2"/>
                  </a:solidFill>
                </a:rPr>
                <a:t>parses a program</a:t>
              </a:r>
            </a:p>
          </p:txBody>
        </p:sp>
        <p:sp>
          <p:nvSpPr>
            <p:cNvPr id="15365" name="AutoShape 4"/>
            <p:cNvSpPr>
              <a:spLocks/>
            </p:cNvSpPr>
            <p:nvPr/>
          </p:nvSpPr>
          <p:spPr bwMode="auto">
            <a:xfrm>
              <a:off x="4572571" y="2636837"/>
              <a:ext cx="2519709" cy="288000"/>
            </a:xfrm>
            <a:prstGeom prst="callout1">
              <a:avLst>
                <a:gd name="adj1" fmla="val 51065"/>
                <a:gd name="adj2" fmla="val -4194"/>
                <a:gd name="adj3" fmla="val 61962"/>
                <a:gd name="adj4" fmla="val -6331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>
                  <a:solidFill>
                    <a:schemeClr val="bg2"/>
                  </a:solidFill>
                </a:rPr>
                <a:t>parses a command</a:t>
              </a:r>
            </a:p>
          </p:txBody>
        </p:sp>
        <p:sp>
          <p:nvSpPr>
            <p:cNvPr id="15366" name="AutoShape 4"/>
            <p:cNvSpPr>
              <a:spLocks/>
            </p:cNvSpPr>
            <p:nvPr/>
          </p:nvSpPr>
          <p:spPr bwMode="auto">
            <a:xfrm>
              <a:off x="4572571" y="3105150"/>
              <a:ext cx="2519709" cy="288000"/>
            </a:xfrm>
            <a:prstGeom prst="callout1">
              <a:avLst>
                <a:gd name="adj1" fmla="val 51065"/>
                <a:gd name="adj2" fmla="val -4194"/>
                <a:gd name="adj3" fmla="val 56514"/>
                <a:gd name="adj4" fmla="val -6409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>
                  <a:solidFill>
                    <a:schemeClr val="bg2"/>
                  </a:solidFill>
                </a:rPr>
                <a:t>parses an expression</a:t>
              </a:r>
            </a:p>
          </p:txBody>
        </p:sp>
        <p:sp>
          <p:nvSpPr>
            <p:cNvPr id="15367" name="AutoShape 4"/>
            <p:cNvSpPr>
              <a:spLocks/>
            </p:cNvSpPr>
            <p:nvPr/>
          </p:nvSpPr>
          <p:spPr bwMode="auto">
            <a:xfrm>
              <a:off x="4572571" y="3529012"/>
              <a:ext cx="3275793" cy="288000"/>
            </a:xfrm>
            <a:prstGeom prst="callout1">
              <a:avLst>
                <a:gd name="adj1" fmla="val 51065"/>
                <a:gd name="adj2" fmla="val -4194"/>
                <a:gd name="adj3" fmla="val 48770"/>
                <a:gd name="adj4" fmla="val -484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>
                  <a:solidFill>
                    <a:schemeClr val="bg2"/>
                  </a:solidFill>
                </a:rPr>
                <a:t>parses a </a:t>
              </a:r>
              <a:r>
                <a:rPr lang="en-US" sz="2000" dirty="0" smtClean="0">
                  <a:solidFill>
                    <a:schemeClr val="bg2"/>
                  </a:solidFill>
                </a:rPr>
                <a:t>primary expression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5368" name="AutoShape 4"/>
            <p:cNvSpPr>
              <a:spLocks/>
            </p:cNvSpPr>
            <p:nvPr/>
          </p:nvSpPr>
          <p:spPr bwMode="auto">
            <a:xfrm>
              <a:off x="4572571" y="3960812"/>
              <a:ext cx="2519709" cy="288000"/>
            </a:xfrm>
            <a:prstGeom prst="callout1">
              <a:avLst>
                <a:gd name="adj1" fmla="val 51065"/>
                <a:gd name="adj2" fmla="val -4194"/>
                <a:gd name="adj3" fmla="val 56514"/>
                <a:gd name="adj4" fmla="val -6245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>
                  <a:solidFill>
                    <a:schemeClr val="bg2"/>
                  </a:solidFill>
                </a:rPr>
                <a:t>parses a variable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parser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Illustration of how the parsing methods work: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696708" y="3105150"/>
            <a:ext cx="719137" cy="431800"/>
            <a:chOff x="6696708" y="3105150"/>
            <a:chExt cx="719137" cy="431800"/>
          </a:xfrm>
        </p:grpSpPr>
        <p:cxnSp>
          <p:nvCxnSpPr>
            <p:cNvPr id="127" name="Straight Connector 126"/>
            <p:cNvCxnSpPr/>
            <p:nvPr/>
          </p:nvCxnSpPr>
          <p:spPr>
            <a:xfrm>
              <a:off x="6696708" y="31051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696708" y="3105150"/>
              <a:ext cx="71913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623683" y="3536950"/>
            <a:ext cx="73025" cy="431800"/>
            <a:chOff x="6623683" y="3536950"/>
            <a:chExt cx="73025" cy="431800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6623683" y="35369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6623683" y="3536950"/>
              <a:ext cx="730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43"/>
          <p:cNvSpPr txBox="1">
            <a:spLocks noChangeArrowheads="1"/>
          </p:cNvSpPr>
          <p:nvPr/>
        </p:nvSpPr>
        <p:spPr bwMode="auto">
          <a:xfrm>
            <a:off x="4967920" y="4365104"/>
            <a:ext cx="720725" cy="492125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chemeClr val="bg2"/>
                </a:solidFill>
              </a:rPr>
              <a:t>ASSN</a:t>
            </a:r>
            <a:br>
              <a:rPr lang="en-GB" sz="1600" dirty="0">
                <a:solidFill>
                  <a:schemeClr val="bg2"/>
                </a:solidFill>
              </a:rPr>
            </a:br>
            <a:r>
              <a:rPr lang="en-GB" sz="1600" dirty="0">
                <a:solidFill>
                  <a:schemeClr val="bg2"/>
                </a:solidFill>
              </a:rPr>
              <a:t>‘=’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835696" y="4365104"/>
            <a:ext cx="2124162" cy="585787"/>
            <a:chOff x="1835696" y="4365104"/>
            <a:chExt cx="2124162" cy="585787"/>
          </a:xfrm>
        </p:grpSpPr>
        <p:sp>
          <p:nvSpPr>
            <p:cNvPr id="16413" name="Text Box 104"/>
            <p:cNvSpPr txBox="1">
              <a:spLocks noChangeArrowheads="1"/>
            </p:cNvSpPr>
            <p:nvPr/>
          </p:nvSpPr>
          <p:spPr bwMode="auto">
            <a:xfrm>
              <a:off x="1835696" y="4365104"/>
              <a:ext cx="900113" cy="585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/>
                <a:t>Token stream</a:t>
              </a:r>
              <a:endParaRPr lang="en-US" sz="2000" dirty="0"/>
            </a:p>
          </p:txBody>
        </p:sp>
        <p:sp>
          <p:nvSpPr>
            <p:cNvPr id="167" name="TextBox 44"/>
            <p:cNvSpPr txBox="1">
              <a:spLocks noChangeArrowheads="1"/>
            </p:cNvSpPr>
            <p:nvPr/>
          </p:nvSpPr>
          <p:spPr bwMode="auto">
            <a:xfrm>
              <a:off x="3239133" y="4365104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SET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‘set’</a:t>
              </a:r>
            </a:p>
          </p:txBody>
        </p:sp>
      </p:grpSp>
      <p:sp>
        <p:nvSpPr>
          <p:cNvPr id="168" name="TextBox 45"/>
          <p:cNvSpPr txBox="1">
            <a:spLocks noChangeArrowheads="1"/>
          </p:cNvSpPr>
          <p:nvPr/>
        </p:nvSpPr>
        <p:spPr bwMode="auto">
          <a:xfrm>
            <a:off x="6696708" y="4365104"/>
            <a:ext cx="720725" cy="49244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bg2"/>
                </a:solidFill>
              </a:rPr>
              <a:t>EOL</a:t>
            </a:r>
            <a:br>
              <a:rPr lang="en-GB" sz="1600" dirty="0" smtClean="0">
                <a:solidFill>
                  <a:schemeClr val="bg2"/>
                </a:solidFill>
              </a:rPr>
            </a:br>
            <a:r>
              <a:rPr lang="en-GB" sz="1600" dirty="0" smtClean="0">
                <a:solidFill>
                  <a:schemeClr val="bg2"/>
                </a:solidFill>
              </a:rPr>
              <a:t>’\n’</a:t>
            </a:r>
            <a:endParaRPr lang="en-GB" sz="1600" dirty="0">
              <a:solidFill>
                <a:schemeClr val="bg2"/>
              </a:solidFill>
            </a:endParaRPr>
          </a:p>
        </p:txBody>
      </p:sp>
      <p:sp>
        <p:nvSpPr>
          <p:cNvPr id="169" name="TextBox 46"/>
          <p:cNvSpPr txBox="1">
            <a:spLocks noChangeArrowheads="1"/>
          </p:cNvSpPr>
          <p:nvPr/>
        </p:nvSpPr>
        <p:spPr bwMode="auto">
          <a:xfrm>
            <a:off x="4104320" y="4365104"/>
            <a:ext cx="720725" cy="492125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bg2"/>
                </a:solidFill>
              </a:rPr>
              <a:t>ID</a:t>
            </a:r>
            <a:r>
              <a:rPr lang="en-GB" sz="1600" dirty="0">
                <a:solidFill>
                  <a:schemeClr val="bg2"/>
                </a:solidFill>
              </a:rPr>
              <a:t/>
            </a:r>
            <a:br>
              <a:rPr lang="en-GB" sz="1600" dirty="0">
                <a:solidFill>
                  <a:schemeClr val="bg2"/>
                </a:solidFill>
              </a:rPr>
            </a:br>
            <a:r>
              <a:rPr lang="en-GB" sz="1600" dirty="0">
                <a:solidFill>
                  <a:schemeClr val="bg2"/>
                </a:solidFill>
              </a:rPr>
              <a:t>‘x’</a:t>
            </a:r>
          </a:p>
        </p:txBody>
      </p:sp>
      <p:sp>
        <p:nvSpPr>
          <p:cNvPr id="170" name="TextBox 47"/>
          <p:cNvSpPr txBox="1">
            <a:spLocks noChangeArrowheads="1"/>
          </p:cNvSpPr>
          <p:nvPr/>
        </p:nvSpPr>
        <p:spPr bwMode="auto">
          <a:xfrm>
            <a:off x="5831520" y="4365104"/>
            <a:ext cx="720725" cy="492125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chemeClr val="bg2"/>
                </a:solidFill>
              </a:rPr>
              <a:t>NUM</a:t>
            </a:r>
            <a:br>
              <a:rPr lang="en-GB" sz="1600" dirty="0">
                <a:solidFill>
                  <a:schemeClr val="bg2"/>
                </a:solidFill>
              </a:rPr>
            </a:br>
            <a:r>
              <a:rPr lang="en-GB" sz="1600" dirty="0">
                <a:solidFill>
                  <a:schemeClr val="bg2"/>
                </a:solidFill>
              </a:rPr>
              <a:t>‘7’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4823458" y="3105150"/>
            <a:ext cx="865187" cy="441325"/>
            <a:chOff x="4823458" y="3105150"/>
            <a:chExt cx="865187" cy="441325"/>
          </a:xfrm>
        </p:grpSpPr>
        <p:cxnSp>
          <p:nvCxnSpPr>
            <p:cNvPr id="183" name="Straight Connector 182"/>
            <p:cNvCxnSpPr/>
            <p:nvPr/>
          </p:nvCxnSpPr>
          <p:spPr>
            <a:xfrm>
              <a:off x="4823458" y="3114675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4823458" y="3105150"/>
              <a:ext cx="86518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7415845" y="2673350"/>
            <a:ext cx="144463" cy="431800"/>
            <a:chOff x="7415845" y="2673350"/>
            <a:chExt cx="144463" cy="43180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7415845" y="26733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7415845" y="2673350"/>
              <a:ext cx="14446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926426" y="3105150"/>
            <a:ext cx="1770282" cy="513891"/>
            <a:chOff x="4926426" y="3105150"/>
            <a:chExt cx="1770282" cy="513891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5688645" y="3105150"/>
              <a:ext cx="1008063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688645" y="31051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V="1">
              <a:off x="5688645" y="3536950"/>
              <a:ext cx="7143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Text Box 104"/>
            <p:cNvSpPr txBox="1">
              <a:spLocks noChangeArrowheads="1"/>
            </p:cNvSpPr>
            <p:nvPr/>
          </p:nvSpPr>
          <p:spPr bwMode="auto">
            <a:xfrm>
              <a:off x="4926426" y="3356496"/>
              <a:ext cx="761711" cy="262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expr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998422" y="3536950"/>
            <a:ext cx="1625806" cy="502779"/>
            <a:chOff x="4998422" y="3536950"/>
            <a:chExt cx="1625806" cy="502779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5760083" y="35369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5760083" y="3536950"/>
              <a:ext cx="8636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5760083" y="3968750"/>
              <a:ext cx="8641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3" name="Text Box 104"/>
            <p:cNvSpPr txBox="1">
              <a:spLocks noChangeArrowheads="1"/>
            </p:cNvSpPr>
            <p:nvPr/>
          </p:nvSpPr>
          <p:spPr bwMode="auto">
            <a:xfrm>
              <a:off x="4998422" y="3777184"/>
              <a:ext cx="761710" cy="262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prim()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491878" y="3105150"/>
            <a:ext cx="1331580" cy="503870"/>
            <a:chOff x="3491878" y="3105150"/>
            <a:chExt cx="1331580" cy="503870"/>
          </a:xfrm>
        </p:grpSpPr>
        <p:cxnSp>
          <p:nvCxnSpPr>
            <p:cNvPr id="196" name="Straight Connector 195"/>
            <p:cNvCxnSpPr/>
            <p:nvPr/>
          </p:nvCxnSpPr>
          <p:spPr>
            <a:xfrm>
              <a:off x="4104320" y="3105150"/>
              <a:ext cx="719138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4104320" y="3114675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4104320" y="3546475"/>
              <a:ext cx="71913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20" name="Text Box 104"/>
            <p:cNvSpPr txBox="1">
              <a:spLocks noChangeArrowheads="1"/>
            </p:cNvSpPr>
            <p:nvPr/>
          </p:nvSpPr>
          <p:spPr bwMode="auto">
            <a:xfrm>
              <a:off x="3491878" y="3352540"/>
              <a:ext cx="612069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var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303748" y="2241550"/>
            <a:ext cx="5112097" cy="935422"/>
            <a:chOff x="2303748" y="2241550"/>
            <a:chExt cx="5112097" cy="935422"/>
          </a:xfrm>
        </p:grpSpPr>
        <p:cxnSp>
          <p:nvCxnSpPr>
            <p:cNvPr id="147" name="Straight Connector 146"/>
            <p:cNvCxnSpPr/>
            <p:nvPr/>
          </p:nvCxnSpPr>
          <p:spPr>
            <a:xfrm>
              <a:off x="3239133" y="2673350"/>
              <a:ext cx="4176712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239133" y="3105150"/>
              <a:ext cx="86518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239133" y="26733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3096258" y="22415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89" name="Text Box 104"/>
            <p:cNvSpPr txBox="1">
              <a:spLocks noChangeArrowheads="1"/>
            </p:cNvSpPr>
            <p:nvPr/>
          </p:nvSpPr>
          <p:spPr bwMode="auto">
            <a:xfrm>
              <a:off x="2303748" y="2482379"/>
              <a:ext cx="792609" cy="262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prog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392" name="Text Box 104"/>
            <p:cNvSpPr txBox="1">
              <a:spLocks noChangeArrowheads="1"/>
            </p:cNvSpPr>
            <p:nvPr/>
          </p:nvSpPr>
          <p:spPr bwMode="auto">
            <a:xfrm>
              <a:off x="2627782" y="2920492"/>
              <a:ext cx="612069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com()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29" name="Straight Connector 228"/>
            <p:cNvCxnSpPr/>
            <p:nvPr/>
          </p:nvCxnSpPr>
          <p:spPr>
            <a:xfrm>
              <a:off x="3096258" y="2673350"/>
              <a:ext cx="14287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95"/>
          <p:cNvSpPr txBox="1">
            <a:spLocks noChangeArrowheads="1"/>
          </p:cNvSpPr>
          <p:nvPr/>
        </p:nvSpPr>
        <p:spPr bwMode="auto">
          <a:xfrm>
            <a:off x="7560332" y="4472830"/>
            <a:ext cx="396689" cy="25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bg2"/>
                </a:solidFill>
              </a:rPr>
              <a:t>...</a:t>
            </a:r>
            <a:endParaRPr lang="en-GB" sz="1600" dirty="0">
              <a:solidFill>
                <a:schemeClr val="bg2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39800" y="5013241"/>
            <a:ext cx="4176000" cy="1322451"/>
            <a:chOff x="3239800" y="5013241"/>
            <a:chExt cx="4176000" cy="1322451"/>
          </a:xfrm>
        </p:grpSpPr>
        <p:sp>
          <p:nvSpPr>
            <p:cNvPr id="47" name="Text Box 104"/>
            <p:cNvSpPr txBox="1">
              <a:spLocks noChangeArrowheads="1"/>
            </p:cNvSpPr>
            <p:nvPr/>
          </p:nvSpPr>
          <p:spPr bwMode="auto">
            <a:xfrm>
              <a:off x="3852056" y="5229264"/>
              <a:ext cx="1224000" cy="57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dirty="0" smtClean="0"/>
                <a:t>consumed by </a:t>
              </a:r>
              <a:r>
                <a:rPr lang="en-GB" dirty="0" err="1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var</a:t>
              </a:r>
              <a:r>
                <a:rPr lang="en-GB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" name="Left Brace 1"/>
            <p:cNvSpPr/>
            <p:nvPr/>
          </p:nvSpPr>
          <p:spPr>
            <a:xfrm rot="16200000">
              <a:off x="4338028" y="4752987"/>
              <a:ext cx="216000" cy="7560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 Box 104"/>
            <p:cNvSpPr txBox="1">
              <a:spLocks noChangeArrowheads="1"/>
            </p:cNvSpPr>
            <p:nvPr/>
          </p:nvSpPr>
          <p:spPr bwMode="auto">
            <a:xfrm>
              <a:off x="5616252" y="5219518"/>
              <a:ext cx="1224000" cy="585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dirty="0" smtClean="0"/>
                <a:t>consumed by </a:t>
              </a:r>
              <a:r>
                <a:rPr lang="en-GB" dirty="0" err="1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expr</a:t>
              </a:r>
              <a:r>
                <a:rPr lang="en-GB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Left Brace 57"/>
            <p:cNvSpPr/>
            <p:nvPr/>
          </p:nvSpPr>
          <p:spPr>
            <a:xfrm rot="16200000">
              <a:off x="6102224" y="4743241"/>
              <a:ext cx="216000" cy="7560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xt Box 104"/>
            <p:cNvSpPr txBox="1">
              <a:spLocks noChangeArrowheads="1"/>
            </p:cNvSpPr>
            <p:nvPr/>
          </p:nvSpPr>
          <p:spPr bwMode="auto">
            <a:xfrm>
              <a:off x="4175956" y="6047692"/>
              <a:ext cx="2304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dirty="0" smtClean="0"/>
                <a:t>consumed by </a:t>
              </a:r>
              <a:r>
                <a:rPr lang="en-GB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com()</a:t>
              </a:r>
              <a:endPara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0" name="Left Brace 59"/>
            <p:cNvSpPr/>
            <p:nvPr/>
          </p:nvSpPr>
          <p:spPr>
            <a:xfrm rot="16200000">
              <a:off x="5219800" y="3861415"/>
              <a:ext cx="216000" cy="41760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8" grpId="0" animBg="1"/>
      <p:bldP spid="169" grpId="0" animBg="1"/>
      <p:bldP spid="170" grpId="0" animBg="1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parser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Illustration </a:t>
            </a:r>
            <a:r>
              <a:rPr lang="en-GB" i="1" dirty="0" smtClean="0"/>
              <a:t>(continued)</a:t>
            </a:r>
            <a:r>
              <a:rPr lang="en-GB" dirty="0" smtClean="0"/>
              <a:t>: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574612" y="5697538"/>
            <a:ext cx="8497888" cy="492443"/>
            <a:chOff x="574612" y="5697538"/>
            <a:chExt cx="8497888" cy="492443"/>
          </a:xfrm>
        </p:grpSpPr>
        <p:sp>
          <p:nvSpPr>
            <p:cNvPr id="18436" name="TextBox 46"/>
            <p:cNvSpPr txBox="1">
              <a:spLocks noChangeArrowheads="1"/>
            </p:cNvSpPr>
            <p:nvPr/>
          </p:nvSpPr>
          <p:spPr bwMode="auto">
            <a:xfrm>
              <a:off x="1439800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ID</a:t>
              </a:r>
              <a:r>
                <a:rPr lang="en-GB" sz="1600" dirty="0">
                  <a:solidFill>
                    <a:schemeClr val="bg2"/>
                  </a:solidFill>
                </a:rPr>
                <a:t/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‘x’</a:t>
              </a:r>
            </a:p>
          </p:txBody>
        </p:sp>
        <p:sp>
          <p:nvSpPr>
            <p:cNvPr id="18437" name="TextBox 47"/>
            <p:cNvSpPr txBox="1">
              <a:spLocks noChangeArrowheads="1"/>
            </p:cNvSpPr>
            <p:nvPr/>
          </p:nvSpPr>
          <p:spPr bwMode="auto">
            <a:xfrm>
              <a:off x="5759387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NUM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‘1’</a:t>
              </a:r>
            </a:p>
          </p:txBody>
        </p:sp>
        <p:sp>
          <p:nvSpPr>
            <p:cNvPr id="18457" name="TextBox 95"/>
            <p:cNvSpPr txBox="1">
              <a:spLocks noChangeArrowheads="1"/>
            </p:cNvSpPr>
            <p:nvPr/>
          </p:nvSpPr>
          <p:spPr bwMode="auto">
            <a:xfrm>
              <a:off x="574612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PUT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‘put’</a:t>
              </a:r>
            </a:p>
          </p:txBody>
        </p:sp>
        <p:sp>
          <p:nvSpPr>
            <p:cNvPr id="18467" name="TextBox 51"/>
            <p:cNvSpPr txBox="1">
              <a:spLocks noChangeArrowheads="1"/>
            </p:cNvSpPr>
            <p:nvPr/>
          </p:nvSpPr>
          <p:spPr bwMode="auto">
            <a:xfrm>
              <a:off x="2303400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TIMES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‘*’</a:t>
              </a:r>
            </a:p>
          </p:txBody>
        </p:sp>
        <p:sp>
          <p:nvSpPr>
            <p:cNvPr id="18468" name="TextBox 52"/>
            <p:cNvSpPr txBox="1">
              <a:spLocks noChangeArrowheads="1"/>
            </p:cNvSpPr>
            <p:nvPr/>
          </p:nvSpPr>
          <p:spPr bwMode="auto">
            <a:xfrm>
              <a:off x="4032187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ID</a:t>
              </a:r>
              <a:r>
                <a:rPr lang="en-GB" sz="1600" dirty="0">
                  <a:solidFill>
                    <a:schemeClr val="bg2"/>
                  </a:solidFill>
                </a:rPr>
                <a:t/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‘x’</a:t>
              </a:r>
            </a:p>
          </p:txBody>
        </p:sp>
        <p:sp>
          <p:nvSpPr>
            <p:cNvPr id="18469" name="TextBox 53"/>
            <p:cNvSpPr txBox="1">
              <a:spLocks noChangeArrowheads="1"/>
            </p:cNvSpPr>
            <p:nvPr/>
          </p:nvSpPr>
          <p:spPr bwMode="auto">
            <a:xfrm>
              <a:off x="3167000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LPAR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‘(’</a:t>
              </a:r>
            </a:p>
          </p:txBody>
        </p:sp>
        <p:sp>
          <p:nvSpPr>
            <p:cNvPr id="18470" name="TextBox 54"/>
            <p:cNvSpPr txBox="1">
              <a:spLocks noChangeArrowheads="1"/>
            </p:cNvSpPr>
            <p:nvPr/>
          </p:nvSpPr>
          <p:spPr bwMode="auto">
            <a:xfrm>
              <a:off x="4895787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PLUS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‘+’</a:t>
              </a:r>
            </a:p>
          </p:txBody>
        </p:sp>
        <p:sp>
          <p:nvSpPr>
            <p:cNvPr id="18471" name="TextBox 58"/>
            <p:cNvSpPr txBox="1">
              <a:spLocks noChangeArrowheads="1"/>
            </p:cNvSpPr>
            <p:nvPr/>
          </p:nvSpPr>
          <p:spPr bwMode="auto">
            <a:xfrm>
              <a:off x="6624575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RPAR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‘)’</a:t>
              </a:r>
            </a:p>
          </p:txBody>
        </p:sp>
        <p:sp>
          <p:nvSpPr>
            <p:cNvPr id="53" name="TextBox 58"/>
            <p:cNvSpPr txBox="1">
              <a:spLocks noChangeArrowheads="1"/>
            </p:cNvSpPr>
            <p:nvPr/>
          </p:nvSpPr>
          <p:spPr bwMode="auto">
            <a:xfrm>
              <a:off x="7488175" y="5697538"/>
              <a:ext cx="720725" cy="492443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EOL</a:t>
              </a:r>
              <a:br>
                <a:rPr lang="en-GB" sz="1600" dirty="0" smtClean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‘\n’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sp>
          <p:nvSpPr>
            <p:cNvPr id="54" name="TextBox 58"/>
            <p:cNvSpPr txBox="1">
              <a:spLocks noChangeArrowheads="1"/>
            </p:cNvSpPr>
            <p:nvPr/>
          </p:nvSpPr>
          <p:spPr bwMode="auto">
            <a:xfrm>
              <a:off x="8351775" y="56975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EOF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79512" y="2241550"/>
            <a:ext cx="8892863" cy="3095662"/>
            <a:chOff x="179512" y="2241550"/>
            <a:chExt cx="8892863" cy="3095662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1295337" y="31051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576200" y="3105150"/>
              <a:ext cx="71913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1366775" y="35369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439800" y="39687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2158937" y="39687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095562" y="35369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887725" y="39687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959162" y="4400550"/>
              <a:ext cx="0" cy="4333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032187" y="4833938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751325" y="4833938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4824350" y="44005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2231962" y="35369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5687950" y="4400550"/>
              <a:ext cx="0" cy="4333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6551550" y="44005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27" name="Text Box 104"/>
            <p:cNvSpPr txBox="1">
              <a:spLocks noChangeArrowheads="1"/>
            </p:cNvSpPr>
            <p:nvPr/>
          </p:nvSpPr>
          <p:spPr bwMode="auto">
            <a:xfrm>
              <a:off x="503672" y="3356338"/>
              <a:ext cx="755960" cy="26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expr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29" name="Text Box 104"/>
            <p:cNvSpPr txBox="1">
              <a:spLocks noChangeArrowheads="1"/>
            </p:cNvSpPr>
            <p:nvPr/>
          </p:nvSpPr>
          <p:spPr bwMode="auto">
            <a:xfrm>
              <a:off x="610864" y="3777026"/>
              <a:ext cx="755959" cy="26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prim()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30" name="Text Box 104"/>
            <p:cNvSpPr txBox="1">
              <a:spLocks noChangeArrowheads="1"/>
            </p:cNvSpPr>
            <p:nvPr/>
          </p:nvSpPr>
          <p:spPr bwMode="auto">
            <a:xfrm>
              <a:off x="755577" y="4210414"/>
              <a:ext cx="6839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var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41" name="Text Box 104"/>
            <p:cNvSpPr txBox="1">
              <a:spLocks noChangeArrowheads="1"/>
            </p:cNvSpPr>
            <p:nvPr/>
          </p:nvSpPr>
          <p:spPr bwMode="auto">
            <a:xfrm>
              <a:off x="3347863" y="5075602"/>
              <a:ext cx="68395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var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42" name="Text Box 104"/>
            <p:cNvSpPr txBox="1">
              <a:spLocks noChangeArrowheads="1"/>
            </p:cNvSpPr>
            <p:nvPr/>
          </p:nvSpPr>
          <p:spPr bwMode="auto">
            <a:xfrm>
              <a:off x="2339652" y="3788138"/>
              <a:ext cx="755960" cy="26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prim()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43" name="Text Box 104"/>
            <p:cNvSpPr txBox="1">
              <a:spLocks noChangeArrowheads="1"/>
            </p:cNvSpPr>
            <p:nvPr/>
          </p:nvSpPr>
          <p:spPr bwMode="auto">
            <a:xfrm>
              <a:off x="3203252" y="4642213"/>
              <a:ext cx="755960" cy="26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prim()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44" name="Text Box 104"/>
            <p:cNvSpPr txBox="1">
              <a:spLocks noChangeArrowheads="1"/>
            </p:cNvSpPr>
            <p:nvPr/>
          </p:nvSpPr>
          <p:spPr bwMode="auto">
            <a:xfrm>
              <a:off x="3131814" y="4219938"/>
              <a:ext cx="755959" cy="26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err="1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expr</a:t>
              </a:r>
              <a:r>
                <a:rPr lang="en-GB" sz="1600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447" name="Text Box 104"/>
            <p:cNvSpPr txBox="1">
              <a:spLocks noChangeArrowheads="1"/>
            </p:cNvSpPr>
            <p:nvPr/>
          </p:nvSpPr>
          <p:spPr bwMode="auto">
            <a:xfrm>
              <a:off x="4932039" y="4640626"/>
              <a:ext cx="755959" cy="264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2000"/>
                </a:lnSpc>
              </a:pP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prim()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5" name="Straight Connector 124"/>
            <p:cNvCxnSpPr/>
            <p:nvPr/>
          </p:nvCxnSpPr>
          <p:spPr>
            <a:xfrm>
              <a:off x="6624575" y="39687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416737" y="35369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488175" y="31051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8208900" y="26733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76200" y="26733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9072375" y="2241550"/>
              <a:ext cx="0" cy="431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095562" y="3968750"/>
              <a:ext cx="79216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687950" y="4833938"/>
              <a:ext cx="86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6624575" y="3968750"/>
              <a:ext cx="79216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7488175" y="3105150"/>
              <a:ext cx="7207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V="1">
              <a:off x="8208900" y="2672916"/>
              <a:ext cx="863475" cy="4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4824350" y="4400550"/>
              <a:ext cx="86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032187" y="5265738"/>
              <a:ext cx="71913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439800" y="4400550"/>
              <a:ext cx="71913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2231962" y="3536950"/>
              <a:ext cx="86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1295337" y="3105150"/>
              <a:ext cx="6192838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576200" y="2673350"/>
              <a:ext cx="76327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1366775" y="3536950"/>
              <a:ext cx="865187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3095562" y="3536950"/>
              <a:ext cx="4321175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3887725" y="3968750"/>
              <a:ext cx="273685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flipV="1">
              <a:off x="1366775" y="3968750"/>
              <a:ext cx="730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V="1">
              <a:off x="1295337" y="3536950"/>
              <a:ext cx="7143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2158937" y="3968750"/>
              <a:ext cx="730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3887725" y="4400550"/>
              <a:ext cx="7143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V="1">
              <a:off x="3959162" y="4833938"/>
              <a:ext cx="730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V="1">
              <a:off x="4751325" y="4833938"/>
              <a:ext cx="730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6551550" y="4400550"/>
              <a:ext cx="730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V="1">
              <a:off x="7416737" y="3536950"/>
              <a:ext cx="7143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V="1">
              <a:off x="431737" y="2673350"/>
              <a:ext cx="14446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032187" y="4833156"/>
              <a:ext cx="719138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959807" y="4401108"/>
              <a:ext cx="8640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5688095" y="4401108"/>
              <a:ext cx="8640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439527" y="3969060"/>
              <a:ext cx="719138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 Box 104"/>
            <p:cNvSpPr txBox="1">
              <a:spLocks noChangeArrowheads="1"/>
            </p:cNvSpPr>
            <p:nvPr/>
          </p:nvSpPr>
          <p:spPr bwMode="auto">
            <a:xfrm>
              <a:off x="179512" y="2852936"/>
              <a:ext cx="368188" cy="420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1600"/>
                </a:lnSpc>
              </a:pP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com</a:t>
              </a:r>
              <a:b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1600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  <a:endPara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parser </a:t>
            </a:r>
            <a:r>
              <a:rPr lang="en-GB" i="1" smtClean="0"/>
              <a:t>(4)</a:t>
            </a:r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r"/>
                <a:tab pos="2336800" algn="ctr"/>
                <a:tab pos="2692400" algn="l"/>
              </a:tabLst>
            </a:pPr>
            <a:r>
              <a:rPr lang="en-GB" dirty="0" smtClean="0"/>
              <a:t>Recall the EBNF production rule for commands: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com</a:t>
            </a:r>
            <a:r>
              <a:rPr lang="en-US" dirty="0" smtClean="0"/>
              <a:t>	=	</a:t>
            </a:r>
            <a:r>
              <a:rPr lang="en-GB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put</a:t>
            </a:r>
            <a:r>
              <a:rPr lang="en-GB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</a:t>
            </a:r>
            <a:r>
              <a:rPr lang="en-GB" i="1" dirty="0" err="1" smtClean="0"/>
              <a:t>eol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GB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set</a:t>
            </a:r>
            <a:r>
              <a:rPr lang="en-GB" dirty="0" smtClean="0"/>
              <a:t>’  </a:t>
            </a:r>
            <a:r>
              <a:rPr lang="en-US" i="1" dirty="0" err="1" smtClean="0"/>
              <a:t>var</a:t>
            </a:r>
            <a:r>
              <a:rPr lang="en-US" dirty="0" smtClean="0"/>
              <a:t>  </a:t>
            </a:r>
            <a:r>
              <a:rPr lang="en-GB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=</a:t>
            </a:r>
            <a:r>
              <a:rPr lang="en-GB" dirty="0" smtClean="0"/>
              <a:t>’ </a:t>
            </a:r>
            <a:r>
              <a:rPr lang="en-US" dirty="0" smtClean="0"/>
              <a:t> </a:t>
            </a:r>
            <a:r>
              <a:rPr lang="en-US" i="1" dirty="0" err="1" smtClean="0"/>
              <a:t>expr</a:t>
            </a:r>
            <a:r>
              <a:rPr lang="en-US" dirty="0" smtClean="0"/>
              <a:t>  </a:t>
            </a:r>
            <a:r>
              <a:rPr lang="en-GB" i="1" dirty="0" err="1" smtClean="0"/>
              <a:t>eol</a:t>
            </a:r>
            <a:endParaRPr lang="en-GB" i="1" dirty="0" smtClean="0"/>
          </a:p>
          <a:p>
            <a:pPr eaLnBrk="1" hangingPunct="1">
              <a:tabLst>
                <a:tab pos="1968500" algn="r"/>
                <a:tab pos="2336800" algn="ctr"/>
                <a:tab pos="2692400" algn="l"/>
              </a:tabLst>
            </a:pPr>
            <a:r>
              <a:rPr lang="en-GB" dirty="0" smtClean="0"/>
              <a:t>Parsing method for commands </a:t>
            </a:r>
            <a:r>
              <a:rPr lang="en-GB" i="1" dirty="0" smtClean="0"/>
              <a:t>(outline)</a:t>
            </a:r>
            <a:r>
              <a:rPr lang="en-GB" dirty="0" smtClean="0"/>
              <a:t>:</a:t>
            </a:r>
          </a:p>
          <a:p>
            <a:pPr eaLnBrk="1" hangingPunct="1">
              <a:buNone/>
              <a:tabLst>
                <a:tab pos="719138" algn="l"/>
                <a:tab pos="107315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com ()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(…)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match(PUT);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expr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match(EOL);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  <a:p>
            <a:pPr lvl="1" eaLnBrk="1" hangingPunct="1">
              <a:buFontTx/>
              <a:buNone/>
              <a:tabLst>
                <a:tab pos="1968500" algn="r"/>
                <a:tab pos="2336800" algn="ctr"/>
                <a:tab pos="2692400" algn="l"/>
              </a:tabLst>
            </a:pPr>
            <a:endParaRPr lang="en-US" dirty="0" smtClean="0">
              <a:solidFill>
                <a:srgbClr val="006600"/>
              </a:solidFill>
            </a:endParaRP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6048164" y="3897052"/>
            <a:ext cx="2700300" cy="288032"/>
          </a:xfrm>
          <a:prstGeom prst="callout1">
            <a:avLst>
              <a:gd name="adj1" fmla="val 51065"/>
              <a:gd name="adj2" fmla="val -4194"/>
              <a:gd name="adj3" fmla="val 52165"/>
              <a:gd name="adj4" fmla="val -64219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if the next token is ‘put’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parser </a:t>
            </a:r>
            <a:r>
              <a:rPr lang="en-GB" i="1" smtClean="0"/>
              <a:t>(5)</a:t>
            </a:r>
            <a:endParaRPr lang="en-GB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723900" algn="l"/>
                <a:tab pos="1079500" algn="l"/>
              </a:tabLst>
            </a:pPr>
            <a:r>
              <a:rPr lang="en-GB" dirty="0" smtClean="0"/>
              <a:t>Parsing method for commands </a:t>
            </a:r>
            <a:r>
              <a:rPr lang="en-GB" i="1" dirty="0" smtClean="0"/>
              <a:t>(continued)</a:t>
            </a:r>
            <a:r>
              <a:rPr lang="en-GB" dirty="0" smtClean="0"/>
              <a:t>:</a:t>
            </a:r>
          </a:p>
          <a:p>
            <a:pPr eaLnBrk="1" hangingPunct="1">
              <a:buNone/>
              <a:tabLst>
                <a:tab pos="723900" algn="l"/>
                <a:tab pos="1079500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(…)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match(SET);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var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match(ASSN);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expr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match(EOL);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FontTx/>
              <a:buNone/>
              <a:tabLst>
                <a:tab pos="723900" algn="l"/>
                <a:tab pos="1079500" algn="l"/>
              </a:tabLst>
            </a:pPr>
            <a:endParaRPr lang="en-US" dirty="0" smtClean="0">
              <a:solidFill>
                <a:srgbClr val="006600"/>
              </a:solidFill>
            </a:endParaRP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6048164" y="2276872"/>
            <a:ext cx="2700300" cy="288032"/>
          </a:xfrm>
          <a:prstGeom prst="callout1">
            <a:avLst>
              <a:gd name="adj1" fmla="val 51065"/>
              <a:gd name="adj2" fmla="val -4194"/>
              <a:gd name="adj3" fmla="val 56514"/>
              <a:gd name="adj4" fmla="val -49839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if the next token is ‘set’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6048164" y="4689140"/>
            <a:ext cx="2700300" cy="288032"/>
          </a:xfrm>
          <a:prstGeom prst="callout1">
            <a:avLst>
              <a:gd name="adj1" fmla="val 51065"/>
              <a:gd name="adj2" fmla="val -4194"/>
              <a:gd name="adj3" fmla="val 65212"/>
              <a:gd name="adj4" fmla="val -91124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report a syntactic error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parser </a:t>
            </a:r>
            <a:r>
              <a:rPr lang="en-GB" i="1" smtClean="0"/>
              <a:t>(6)</a:t>
            </a:r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GB" dirty="0" smtClean="0"/>
              <a:t>Recall the EBNF production rule for programs: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prog</a:t>
            </a:r>
            <a:r>
              <a:rPr lang="en-US" dirty="0" smtClean="0"/>
              <a:t>	=	</a:t>
            </a:r>
            <a:r>
              <a:rPr lang="en-US" i="1" dirty="0" smtClean="0"/>
              <a:t>com</a:t>
            </a:r>
            <a:r>
              <a:rPr lang="en-US" dirty="0" smtClean="0"/>
              <a:t> *  </a:t>
            </a:r>
            <a:r>
              <a:rPr lang="en-US" i="1" dirty="0" err="1" smtClean="0"/>
              <a:t>eof</a:t>
            </a:r>
            <a:endParaRPr lang="en-GB" dirty="0" smtClean="0"/>
          </a:p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GB" dirty="0" smtClean="0"/>
              <a:t>Parsing method for programs </a:t>
            </a:r>
            <a:r>
              <a:rPr lang="en-GB" i="1" dirty="0" smtClean="0"/>
              <a:t>(outline)</a:t>
            </a:r>
            <a:r>
              <a:rPr lang="en-GB" dirty="0" smtClean="0"/>
              <a:t>:</a:t>
            </a:r>
          </a:p>
          <a:p>
            <a:pPr eaLnBrk="1" hangingPunct="1"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prog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while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(…)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com();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match(EOF);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6048164" y="3573016"/>
            <a:ext cx="2700300" cy="540060"/>
          </a:xfrm>
          <a:prstGeom prst="callout1">
            <a:avLst>
              <a:gd name="adj1" fmla="val 30191"/>
              <a:gd name="adj2" fmla="val -3266"/>
              <a:gd name="adj3" fmla="val 31001"/>
              <a:gd name="adj4" fmla="val -62828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while the next token is ‘set’ or ‘put’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General rules for recursive-descent parsing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Consider the EBNF production rule:</a:t>
            </a:r>
          </a:p>
          <a:p>
            <a:pPr marL="342900" lvl="1" indent="-342900" eaLnBrk="1" hangingPunct="1">
              <a:buNone/>
              <a:tabLst>
                <a:tab pos="1439863" algn="r"/>
                <a:tab pos="1790700" algn="ctr"/>
                <a:tab pos="2154238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N</a:t>
            </a:r>
            <a:r>
              <a:rPr lang="en-US" dirty="0" smtClean="0"/>
              <a:t>	=	</a:t>
            </a:r>
            <a:r>
              <a:rPr lang="en-US" i="1" dirty="0" smtClean="0"/>
              <a:t>RE</a:t>
            </a:r>
            <a:endParaRPr lang="en-GB" dirty="0" smtClean="0"/>
          </a:p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GB" dirty="0" smtClean="0"/>
              <a:t>The corresponding parsing method is:</a:t>
            </a:r>
          </a:p>
          <a:p>
            <a:pPr eaLnBrk="1" hangingPunct="1"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i="1" dirty="0" smtClean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</a:rPr>
              <a:t>match the pattern </a:t>
            </a:r>
            <a:r>
              <a:rPr lang="en-US" sz="2000" i="1" dirty="0" smtClean="0">
                <a:solidFill>
                  <a:srgbClr val="006600"/>
                </a:solidFill>
              </a:rPr>
              <a:t>RE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Aspects of syntactic analysis </a:t>
            </a:r>
            <a:r>
              <a:rPr lang="en-GB" i="1" smtClean="0"/>
              <a:t>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Syntactic analysis</a:t>
            </a:r>
            <a:r>
              <a:rPr lang="en-US" dirty="0" smtClean="0"/>
              <a:t> checks that the source program is well-formed and determines its phrase structure.</a:t>
            </a:r>
          </a:p>
          <a:p>
            <a:pPr eaLnBrk="1" hangingPunct="1"/>
            <a:r>
              <a:rPr lang="en-US" dirty="0" smtClean="0"/>
              <a:t>Syntactic analysis can be decomposed into:</a:t>
            </a:r>
          </a:p>
          <a:p>
            <a:pPr lvl="1" eaLnBrk="1" hangingPunct="1"/>
            <a:r>
              <a:rPr lang="en-GB" dirty="0" smtClean="0"/>
              <a:t>a</a:t>
            </a:r>
            <a:r>
              <a:rPr lang="en-GB" b="1" dirty="0" smtClean="0"/>
              <a:t> </a:t>
            </a:r>
            <a:r>
              <a:rPr lang="en-GB" b="1" dirty="0" err="1" smtClean="0"/>
              <a:t>lexer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(which breaks the source program down into tokens)</a:t>
            </a:r>
          </a:p>
          <a:p>
            <a:pPr lvl="1" eaLnBrk="1" hangingPunct="1"/>
            <a:r>
              <a:rPr lang="en-GB" dirty="0" smtClean="0"/>
              <a:t>a</a:t>
            </a:r>
            <a:r>
              <a:rPr lang="en-GB" b="1" dirty="0" smtClean="0"/>
              <a:t> parser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(which determines the phrase structure of the source program).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General rules for recursive-descent parsing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To match the pattern </a:t>
            </a:r>
            <a:r>
              <a:rPr lang="en-US" i="1" dirty="0" smtClean="0"/>
              <a:t>t </a:t>
            </a:r>
            <a:br>
              <a:rPr lang="en-US" i="1" dirty="0" smtClean="0"/>
            </a:br>
            <a:r>
              <a:rPr lang="en-US" dirty="0" smtClean="0"/>
              <a:t>(where </a:t>
            </a:r>
            <a:r>
              <a:rPr lang="en-US" i="1" dirty="0" smtClean="0"/>
              <a:t>t</a:t>
            </a:r>
            <a:r>
              <a:rPr lang="en-US" dirty="0" smtClean="0"/>
              <a:t> is a terminal symbol):</a:t>
            </a:r>
          </a:p>
          <a:p>
            <a:pPr marL="719138" lvl="1" indent="-342900" eaLnBrk="1" hangingPunct="1"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match</a:t>
            </a:r>
            <a:r>
              <a:rPr lang="en-US" i="1" dirty="0" smtClean="0">
                <a:solidFill>
                  <a:srgbClr val="006600"/>
                </a:solidFill>
              </a:rPr>
              <a:t>(t)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i="1" dirty="0" smtClean="0"/>
          </a:p>
          <a:p>
            <a:pPr eaLnBrk="1" hangingPunct="1"/>
            <a:r>
              <a:rPr lang="en-US" dirty="0" smtClean="0"/>
              <a:t>To match the pattern </a:t>
            </a:r>
            <a:r>
              <a:rPr lang="en-US" i="1" dirty="0" smtClean="0"/>
              <a:t>N </a:t>
            </a:r>
            <a:br>
              <a:rPr lang="en-US" i="1" dirty="0" smtClean="0"/>
            </a:br>
            <a:r>
              <a:rPr lang="en-US" dirty="0" smtClean="0"/>
              <a:t>(where </a:t>
            </a:r>
            <a:r>
              <a:rPr lang="en-US" i="1" dirty="0" smtClean="0"/>
              <a:t>N</a:t>
            </a:r>
            <a:r>
              <a:rPr lang="en-US" dirty="0" smtClean="0"/>
              <a:t> is a </a:t>
            </a:r>
            <a:r>
              <a:rPr lang="en-US" dirty="0" err="1" smtClean="0"/>
              <a:t>nonterminal</a:t>
            </a:r>
            <a:r>
              <a:rPr lang="en-US" dirty="0" smtClean="0"/>
              <a:t> symbol):</a:t>
            </a:r>
          </a:p>
          <a:p>
            <a:pPr marL="719138" lvl="1" indent="-342900" eaLnBrk="1" hangingPunct="1"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i="1" dirty="0" smtClean="0">
                <a:solidFill>
                  <a:srgbClr val="006600"/>
                </a:solidFill>
              </a:rPr>
              <a:t>N</a:t>
            </a:r>
            <a:r>
              <a:rPr lang="en-US" dirty="0" smtClean="0">
                <a:solidFill>
                  <a:srgbClr val="006600"/>
                </a:solidFill>
              </a:rPr>
              <a:t>()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/>
          </a:p>
          <a:p>
            <a:pPr eaLnBrk="1" hangingPunct="1"/>
            <a:r>
              <a:rPr lang="en-US" dirty="0" smtClean="0"/>
              <a:t>To match the pattern </a:t>
            </a:r>
            <a:r>
              <a:rPr lang="en-US" i="1" dirty="0" smtClean="0"/>
              <a:t>RE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i="1" dirty="0" smtClean="0"/>
              <a:t>RE</a:t>
            </a:r>
            <a:r>
              <a:rPr lang="en-US" baseline="-25000" dirty="0" smtClean="0"/>
              <a:t>2</a:t>
            </a:r>
            <a:r>
              <a:rPr lang="en-US" dirty="0" smtClean="0"/>
              <a:t>:</a:t>
            </a:r>
          </a:p>
          <a:p>
            <a:pPr lvl="1" eaLnBrk="1" hangingPunct="1">
              <a:buNone/>
              <a:tabLst>
                <a:tab pos="1077913" algn="l"/>
                <a:tab pos="14398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match the pattern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baseline="-25000" dirty="0" smtClean="0">
                <a:solidFill>
                  <a:srgbClr val="006600"/>
                </a:solidFill>
              </a:rPr>
              <a:t>1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</a:rPr>
              <a:t>match the pattern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baseline="-25000" dirty="0" smtClean="0">
                <a:solidFill>
                  <a:srgbClr val="006600"/>
                </a:solidFill>
              </a:rPr>
              <a:t>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General rules for recursive-descent parsing </a:t>
            </a:r>
            <a:r>
              <a:rPr lang="en-GB" i="1" dirty="0" smtClean="0"/>
              <a:t>(3)</a:t>
            </a:r>
            <a:endParaRPr lang="en-GB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To match the pattern </a:t>
            </a:r>
            <a:r>
              <a:rPr lang="en-US" i="1" dirty="0" smtClean="0"/>
              <a:t>RE</a:t>
            </a:r>
            <a:r>
              <a:rPr lang="en-US" baseline="-25000" dirty="0" smtClean="0"/>
              <a:t>1</a:t>
            </a:r>
            <a:r>
              <a:rPr lang="en-US" dirty="0" smtClean="0"/>
              <a:t> | </a:t>
            </a:r>
            <a:r>
              <a:rPr lang="en-US" i="1" dirty="0" smtClean="0"/>
              <a:t>RE</a:t>
            </a:r>
            <a:r>
              <a:rPr lang="en-US" baseline="-25000" dirty="0" smtClean="0"/>
              <a:t>2</a:t>
            </a:r>
            <a:r>
              <a:rPr lang="en-US" dirty="0" smtClean="0"/>
              <a:t>:</a:t>
            </a:r>
          </a:p>
          <a:p>
            <a:pPr lvl="1" eaLnBrk="1" hangingPunct="1">
              <a:buNone/>
              <a:tabLst>
                <a:tab pos="1077913" algn="l"/>
                <a:tab pos="14398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smtClean="0">
                <a:solidFill>
                  <a:srgbClr val="006600"/>
                </a:solidFill>
              </a:rPr>
              <a:t>the next token can start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baseline="-25000" dirty="0" smtClean="0">
                <a:solidFill>
                  <a:srgbClr val="006600"/>
                </a:solidFill>
              </a:rPr>
              <a:t>1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match the pattern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baseline="-25000" dirty="0" smtClean="0">
                <a:solidFill>
                  <a:srgbClr val="006600"/>
                </a:solidFill>
              </a:rPr>
              <a:t>1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smtClean="0">
                <a:solidFill>
                  <a:srgbClr val="006600"/>
                </a:solidFill>
              </a:rPr>
              <a:t>the next token can start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baseline="-25000" dirty="0" smtClean="0">
                <a:solidFill>
                  <a:srgbClr val="006600"/>
                </a:solidFill>
              </a:rPr>
              <a:t>2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match the pattern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baseline="-25000" dirty="0" smtClean="0">
                <a:solidFill>
                  <a:srgbClr val="006600"/>
                </a:solidFill>
              </a:rPr>
              <a:t>2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report a syntactic error</a:t>
            </a:r>
            <a:endParaRPr lang="en-US" dirty="0" smtClean="0"/>
          </a:p>
          <a:p>
            <a:pPr eaLnBrk="1" hangingPunct="1"/>
            <a:r>
              <a:rPr lang="en-US" i="1" dirty="0" smtClean="0"/>
              <a:t>Note: </a:t>
            </a:r>
            <a:r>
              <a:rPr lang="en-US" dirty="0" smtClean="0"/>
              <a:t>This works only if no token can start both </a:t>
            </a:r>
            <a:r>
              <a:rPr lang="en-US" i="1" dirty="0" smtClean="0"/>
              <a:t>RE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RE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GB" dirty="0" smtClean="0"/>
              <a:t>In particular, this does not work if a production rule is left-recursive, e.g., </a:t>
            </a:r>
            <a:r>
              <a:rPr lang="en-GB" i="1" dirty="0" smtClean="0"/>
              <a:t>N</a:t>
            </a:r>
            <a:r>
              <a:rPr lang="en-GB" dirty="0" smtClean="0"/>
              <a:t> = </a:t>
            </a:r>
            <a:r>
              <a:rPr lang="en-GB" i="1" dirty="0" smtClean="0"/>
              <a:t>X</a:t>
            </a:r>
            <a:r>
              <a:rPr lang="en-GB" dirty="0" smtClean="0"/>
              <a:t> | </a:t>
            </a:r>
            <a:r>
              <a:rPr lang="en-GB" i="1" dirty="0" smtClean="0"/>
              <a:t>N</a:t>
            </a:r>
            <a:r>
              <a:rPr lang="en-GB" dirty="0" smtClean="0"/>
              <a:t> </a:t>
            </a:r>
            <a:r>
              <a:rPr lang="en-GB" i="1" dirty="0" smtClean="0"/>
              <a:t>Y</a:t>
            </a:r>
            <a:r>
              <a:rPr lang="en-GB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General rules for recursive-descent parsing </a:t>
            </a:r>
            <a:r>
              <a:rPr lang="en-GB" i="1" dirty="0" smtClean="0"/>
              <a:t>(4)</a:t>
            </a:r>
            <a:endParaRPr lang="en-GB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To match the pattern </a:t>
            </a:r>
            <a:r>
              <a:rPr lang="en-US" i="1" dirty="0" smtClean="0"/>
              <a:t>RE </a:t>
            </a:r>
            <a:r>
              <a:rPr lang="en-US" dirty="0" smtClean="0">
                <a:latin typeface="Times New Roman" pitchFamily="18" charset="0"/>
              </a:rPr>
              <a:t>*</a:t>
            </a:r>
            <a:r>
              <a:rPr lang="en-US" dirty="0" smtClean="0"/>
              <a:t>:</a:t>
            </a:r>
          </a:p>
          <a:p>
            <a:pPr lvl="1" eaLnBrk="1" hangingPunct="1">
              <a:buNone/>
              <a:tabLst>
                <a:tab pos="1077913" algn="l"/>
                <a:tab pos="14398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while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smtClean="0">
                <a:solidFill>
                  <a:srgbClr val="006600"/>
                </a:solidFill>
              </a:rPr>
              <a:t>the next token can start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match the pattern </a:t>
            </a:r>
            <a:r>
              <a:rPr lang="en-US" i="1" dirty="0" smtClean="0">
                <a:solidFill>
                  <a:srgbClr val="006600"/>
                </a:solidFill>
              </a:rPr>
              <a:t>RE</a:t>
            </a:r>
            <a:endParaRPr lang="en-US" dirty="0" smtClean="0"/>
          </a:p>
          <a:p>
            <a:pPr eaLnBrk="1" hangingPunct="1"/>
            <a:r>
              <a:rPr lang="en-US" i="1" dirty="0" smtClean="0"/>
              <a:t>Note: </a:t>
            </a:r>
            <a:r>
              <a:rPr lang="en-US" dirty="0" smtClean="0"/>
              <a:t>This works only if no token can both</a:t>
            </a:r>
            <a:r>
              <a:rPr lang="en-US" b="1" dirty="0" smtClean="0"/>
              <a:t> </a:t>
            </a:r>
            <a:r>
              <a:rPr lang="en-US" dirty="0" smtClean="0"/>
              <a:t>start and follow </a:t>
            </a:r>
            <a:r>
              <a:rPr lang="en-US" i="1" dirty="0" smtClean="0"/>
              <a:t>RE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Applications of syntactic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Syntactic analysis has a variety of applications:</a:t>
            </a:r>
          </a:p>
          <a:p>
            <a:pPr lvl="1" eaLnBrk="1" hangingPunct="1"/>
            <a:r>
              <a:rPr lang="en-GB" smtClean="0"/>
              <a:t>in compilers</a:t>
            </a:r>
            <a:endParaRPr lang="en-US" smtClean="0"/>
          </a:p>
          <a:p>
            <a:pPr lvl="1" eaLnBrk="1" hangingPunct="1"/>
            <a:r>
              <a:rPr lang="en-GB" smtClean="0"/>
              <a:t>in XML applications (parsing XML documents and converting them to tree form)</a:t>
            </a:r>
          </a:p>
          <a:p>
            <a:pPr lvl="1" eaLnBrk="1" hangingPunct="1"/>
            <a:r>
              <a:rPr lang="en-GB" smtClean="0"/>
              <a:t>in web browsers (parsing and rendering HTML documents)</a:t>
            </a:r>
          </a:p>
          <a:p>
            <a:pPr lvl="1" eaLnBrk="1" hangingPunct="1"/>
            <a:r>
              <a:rPr lang="en-GB" smtClean="0"/>
              <a:t>in natural language applications (parsing and translating NL documents).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Compiler generation tools</a:t>
            </a:r>
            <a:endParaRPr lang="en-GB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compiler generation tool</a:t>
            </a:r>
            <a:r>
              <a:rPr lang="en-US" dirty="0" smtClean="0"/>
              <a:t> automates the process of building compiler components.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input to a compiler generation tool is a </a:t>
            </a:r>
            <a:r>
              <a:rPr lang="en-US" i="1" dirty="0" smtClean="0"/>
              <a:t>specification</a:t>
            </a:r>
            <a:r>
              <a:rPr lang="en-US" dirty="0" smtClean="0"/>
              <a:t> of what the compiler component is to do. E.g.: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input to a parser generator is a grammar 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Examples of compiler generation tools: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lex</a:t>
            </a:r>
            <a:r>
              <a:rPr lang="en-US" dirty="0" smtClean="0"/>
              <a:t> and </a:t>
            </a:r>
            <a:r>
              <a:rPr lang="en-US" dirty="0" err="1" smtClean="0"/>
              <a:t>yacc</a:t>
            </a:r>
            <a:r>
              <a:rPr lang="en-US" dirty="0" smtClean="0"/>
              <a:t>  </a:t>
            </a:r>
            <a:r>
              <a:rPr lang="en-US" i="1" dirty="0" smtClean="0"/>
              <a:t>(see </a:t>
            </a:r>
            <a:r>
              <a:rPr lang="en-US" i="1" dirty="0" smtClean="0"/>
              <a:t>Advanced Programming)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JavaCC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SableCC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ANTLR.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compiler generation tool ANTLR</a:t>
            </a:r>
            <a:endParaRPr lang="en-GB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ANTLR (</a:t>
            </a:r>
            <a:r>
              <a:rPr lang="en-US" dirty="0" err="1" smtClean="0"/>
              <a:t>ANother</a:t>
            </a:r>
            <a:r>
              <a:rPr lang="en-US" dirty="0" smtClean="0"/>
              <a:t> Tool for Language Recognition) is the tool we shall use here. See </a:t>
            </a:r>
            <a:r>
              <a:rPr lang="en-US" sz="2000" dirty="0" smtClean="0">
                <a:solidFill>
                  <a:schemeClr val="bg2"/>
                </a:solidFill>
                <a:hlinkClick r:id="rId2"/>
              </a:rPr>
              <a:t>www.antlr.org</a:t>
            </a:r>
            <a:r>
              <a:rPr lang="en-US" dirty="0" smtClean="0">
                <a:solidFill>
                  <a:schemeClr val="bg2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can automatically generate a </a:t>
            </a:r>
            <a:r>
              <a:rPr lang="en-US" dirty="0" err="1" smtClean="0"/>
              <a:t>lexer</a:t>
            </a:r>
            <a:r>
              <a:rPr lang="en-US" dirty="0" smtClean="0"/>
              <a:t> and recursive-descent parser, given a grammar as input: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developer starts by expressing the source language’s grammar in ANTLR notation (which resembles EBNF).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Then the developer enhances the grammar with actions and/or tree-building operations.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can also generate contextual </a:t>
            </a:r>
            <a:r>
              <a:rPr lang="en-US" dirty="0" err="1" smtClean="0"/>
              <a:t>analysers</a:t>
            </a:r>
            <a:r>
              <a:rPr lang="en-US" dirty="0" smtClean="0"/>
              <a:t> </a:t>
            </a:r>
            <a:r>
              <a:rPr lang="en-US" i="1" dirty="0" smtClean="0"/>
              <a:t>(see §7) </a:t>
            </a:r>
            <a:r>
              <a:rPr lang="en-US" dirty="0" smtClean="0"/>
              <a:t>and code generators </a:t>
            </a:r>
            <a:r>
              <a:rPr lang="en-US" i="1" dirty="0" smtClean="0"/>
              <a:t>(see §8)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Calc grammar expressed in ANTLR notation: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grammar Calc;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com* EOF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PUT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EOL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SET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ASSN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EOL	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ID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Calc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prim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( PLUS prim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 MINUS prim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 TIMES prim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)*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prim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LPAR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RPAR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Calc</a:t>
            </a:r>
            <a:r>
              <a:rPr lang="en-US" dirty="0"/>
              <a:t> grammar </a:t>
            </a:r>
            <a:r>
              <a:rPr lang="en-US" i="1" dirty="0"/>
              <a:t>(</a:t>
            </a:r>
            <a:r>
              <a:rPr lang="en-US" i="1" dirty="0" smtClean="0"/>
              <a:t>continued – lexicon)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255713" algn="l"/>
                <a:tab pos="1609725" algn="l"/>
                <a:tab pos="430371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PUT	:	'put'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SET	:	'set' ;</a:t>
            </a:r>
          </a:p>
          <a:p>
            <a:pPr>
              <a:buFont typeface="Wingdings" pitchFamily="2" charset="2"/>
              <a:buNone/>
              <a:tabLst>
                <a:tab pos="1255713" algn="l"/>
                <a:tab pos="1609725" algn="l"/>
                <a:tab pos="430371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ASSN	:	'='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PLUS	:	'+'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MINUS	:	'-'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TIMES	:	'*'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LPAR	:	'('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RPAR	:	')' ;</a:t>
            </a:r>
          </a:p>
          <a:p>
            <a:pPr>
              <a:buFont typeface="Wingdings" pitchFamily="2" charset="2"/>
              <a:buNone/>
              <a:tabLst>
                <a:tab pos="1255713" algn="l"/>
                <a:tab pos="1609725" algn="l"/>
                <a:tab pos="430371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ID	:	'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a'..'z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NUM	:	'0'..'9'+ ;</a:t>
            </a:r>
          </a:p>
          <a:p>
            <a:pPr>
              <a:buFont typeface="Wingdings" pitchFamily="2" charset="2"/>
              <a:buNone/>
              <a:tabLst>
                <a:tab pos="1255713" algn="l"/>
                <a:tab pos="1609725" algn="l"/>
                <a:tab pos="430371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EOL	:	'\r'? '\n' 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SPACE	:	(' ' | '\t')+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{skip();}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;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7308304" y="4833156"/>
            <a:ext cx="1692188" cy="792088"/>
          </a:xfrm>
          <a:prstGeom prst="callout1">
            <a:avLst>
              <a:gd name="adj1" fmla="val 96956"/>
              <a:gd name="adj2" fmla="val 2423"/>
              <a:gd name="adj3" fmla="val 151520"/>
              <a:gd name="adj4" fmla="val -3133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This says that a </a:t>
            </a:r>
            <a:r>
              <a:rPr lang="en-GB" sz="20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SPACE</a:t>
            </a: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 is a separator.</a:t>
            </a:r>
            <a:endParaRPr lang="en-US" sz="2000" dirty="0">
              <a:solidFill>
                <a:schemeClr val="bg2"/>
              </a:solidFill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9532" y="3104964"/>
            <a:ext cx="1512168" cy="2628292"/>
            <a:chOff x="359532" y="3104964"/>
            <a:chExt cx="1512168" cy="2628292"/>
          </a:xfrm>
        </p:grpSpPr>
        <p:sp>
          <p:nvSpPr>
            <p:cNvPr id="5" name="AutoShape 4"/>
            <p:cNvSpPr>
              <a:spLocks/>
            </p:cNvSpPr>
            <p:nvPr/>
          </p:nvSpPr>
          <p:spPr bwMode="auto">
            <a:xfrm>
              <a:off x="359532" y="3104964"/>
              <a:ext cx="1332148" cy="1296144"/>
            </a:xfrm>
            <a:prstGeom prst="callout1">
              <a:avLst>
                <a:gd name="adj1" fmla="val -4114"/>
                <a:gd name="adj2" fmla="val 95605"/>
                <a:gd name="adj3" fmla="val -42144"/>
                <a:gd name="adj4" fmla="val 11919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  <a:latin typeface="+mn-lt"/>
                  <a:cs typeface="Courier New" pitchFamily="49" charset="0"/>
                </a:rPr>
                <a:t>Tokens and separators have upper-case names.</a:t>
              </a:r>
              <a:endParaRPr lang="en-US" sz="2000" dirty="0">
                <a:solidFill>
                  <a:schemeClr val="bg2"/>
                </a:solidFill>
                <a:latin typeface="+mn-lt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403648" y="4329100"/>
              <a:ext cx="468052" cy="1404156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driver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Put the above grammar in a file named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Calc.g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Feed this as input to ANTLR:</a:t>
            </a:r>
          </a:p>
          <a:p>
            <a:pPr>
              <a:buFont typeface="Wingdings" pitchFamily="2" charset="2"/>
              <a:buNone/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…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$ java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org.antlr.Tool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Calc.g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automatically generates the following classes: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Class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CalcLexer</a:t>
            </a:r>
            <a:r>
              <a:rPr lang="en-US" dirty="0" smtClean="0"/>
              <a:t> contains methods that convert an input stream (source code) to a token stream.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Class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CalcParser</a:t>
            </a:r>
            <a:r>
              <a:rPr lang="en-US" dirty="0" smtClean="0"/>
              <a:t> contains parsing methods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com()</a:t>
            </a:r>
            <a:r>
              <a:rPr lang="en-US" dirty="0" smtClean="0"/>
              <a:t>, …, that consume the token stream.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Aspects of syntactic analysis </a:t>
            </a:r>
            <a:r>
              <a:rPr lang="en-GB" i="1" smtClean="0"/>
              <a:t>(2)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i="1" dirty="0" smtClean="0"/>
              <a:t>Recall:</a:t>
            </a:r>
            <a:r>
              <a:rPr lang="en-US" dirty="0" smtClean="0"/>
              <a:t> The syntactic </a:t>
            </a:r>
            <a:r>
              <a:rPr lang="en-US" dirty="0" err="1" smtClean="0"/>
              <a:t>analyser</a:t>
            </a:r>
            <a:r>
              <a:rPr lang="en-US" dirty="0" smtClean="0"/>
              <a:t> inputs a source program and outputs an AST.</a:t>
            </a:r>
          </a:p>
          <a:p>
            <a:pPr eaLnBrk="1" hangingPunct="1"/>
            <a:r>
              <a:rPr lang="en-US" dirty="0" smtClean="0"/>
              <a:t>Inside the syntactic </a:t>
            </a:r>
            <a:r>
              <a:rPr lang="en-US" dirty="0" err="1" smtClean="0"/>
              <a:t>analyser</a:t>
            </a:r>
            <a:r>
              <a:rPr lang="en-US" dirty="0" smtClean="0"/>
              <a:t>, the </a:t>
            </a:r>
            <a:r>
              <a:rPr lang="en-US" dirty="0" err="1" smtClean="0"/>
              <a:t>lexer</a:t>
            </a:r>
            <a:r>
              <a:rPr lang="en-US" dirty="0" smtClean="0"/>
              <a:t> channels a stream of tokens to the parser: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303463" y="3575211"/>
            <a:ext cx="5832475" cy="1437965"/>
            <a:chOff x="2303463" y="3575211"/>
            <a:chExt cx="5832475" cy="1437965"/>
          </a:xfrm>
        </p:grpSpPr>
        <p:sp>
          <p:nvSpPr>
            <p:cNvPr id="5124" name="AutoShape 5"/>
            <p:cNvSpPr>
              <a:spLocks noChangeArrowheads="1"/>
            </p:cNvSpPr>
            <p:nvPr/>
          </p:nvSpPr>
          <p:spPr bwMode="auto">
            <a:xfrm>
              <a:off x="3382963" y="3575211"/>
              <a:ext cx="3852862" cy="143796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2339752" y="4440399"/>
              <a:ext cx="1008968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source program</a:t>
              </a:r>
            </a:p>
          </p:txBody>
        </p:sp>
        <p:sp>
          <p:nvSpPr>
            <p:cNvPr id="5126" name="Line 12"/>
            <p:cNvSpPr>
              <a:spLocks noChangeShapeType="1"/>
            </p:cNvSpPr>
            <p:nvPr/>
          </p:nvSpPr>
          <p:spPr bwMode="auto">
            <a:xfrm>
              <a:off x="7056438" y="4367374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Text Box 14"/>
            <p:cNvSpPr txBox="1">
              <a:spLocks noChangeArrowheads="1"/>
            </p:cNvSpPr>
            <p:nvPr/>
          </p:nvSpPr>
          <p:spPr bwMode="auto">
            <a:xfrm>
              <a:off x="7162800" y="4440399"/>
              <a:ext cx="9366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ts val="1800"/>
                </a:lnSpc>
              </a:pPr>
              <a:r>
                <a:rPr lang="en-GB">
                  <a:solidFill>
                    <a:schemeClr val="bg2"/>
                  </a:solidFill>
                </a:rPr>
                <a:t>AST</a:t>
              </a:r>
            </a:p>
          </p:txBody>
        </p:sp>
        <p:sp>
          <p:nvSpPr>
            <p:cNvPr id="5128" name="Line 15"/>
            <p:cNvSpPr>
              <a:spLocks noChangeShapeType="1"/>
            </p:cNvSpPr>
            <p:nvPr/>
          </p:nvSpPr>
          <p:spPr bwMode="auto">
            <a:xfrm>
              <a:off x="2303463" y="4367374"/>
              <a:ext cx="12954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Text Box 20"/>
            <p:cNvSpPr txBox="1">
              <a:spLocks noChangeArrowheads="1"/>
            </p:cNvSpPr>
            <p:nvPr/>
          </p:nvSpPr>
          <p:spPr bwMode="auto">
            <a:xfrm>
              <a:off x="4208463" y="3624424"/>
              <a:ext cx="2019300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/>
                <a:t>syntactic analysis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98863" y="4043524"/>
            <a:ext cx="3961469" cy="1583700"/>
            <a:chOff x="3598863" y="4043524"/>
            <a:chExt cx="3961469" cy="1583700"/>
          </a:xfrm>
        </p:grpSpPr>
        <p:sp>
          <p:nvSpPr>
            <p:cNvPr id="5136" name="Text Box 19"/>
            <p:cNvSpPr txBox="1">
              <a:spLocks noChangeArrowheads="1"/>
            </p:cNvSpPr>
            <p:nvPr/>
          </p:nvSpPr>
          <p:spPr bwMode="auto">
            <a:xfrm>
              <a:off x="6480175" y="5076279"/>
              <a:ext cx="1080157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syntactic errors</a:t>
              </a:r>
            </a:p>
          </p:txBody>
        </p:sp>
        <p:sp>
          <p:nvSpPr>
            <p:cNvPr id="376839" name="AutoShape 7"/>
            <p:cNvSpPr>
              <a:spLocks noChangeArrowheads="1"/>
            </p:cNvSpPr>
            <p:nvPr/>
          </p:nvSpPr>
          <p:spPr bwMode="auto">
            <a:xfrm>
              <a:off x="3598863" y="4043524"/>
              <a:ext cx="1296987" cy="6477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1" name="Text Box 8"/>
            <p:cNvSpPr txBox="1">
              <a:spLocks noChangeArrowheads="1"/>
            </p:cNvSpPr>
            <p:nvPr/>
          </p:nvSpPr>
          <p:spPr bwMode="auto">
            <a:xfrm>
              <a:off x="3671888" y="4222911"/>
              <a:ext cx="1150937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 err="1"/>
                <a:t>lexer</a:t>
              </a:r>
              <a:endParaRPr lang="en-GB" sz="2000" dirty="0"/>
            </a:p>
          </p:txBody>
        </p:sp>
        <p:sp>
          <p:nvSpPr>
            <p:cNvPr id="5132" name="Line 9"/>
            <p:cNvSpPr>
              <a:spLocks noChangeShapeType="1"/>
            </p:cNvSpPr>
            <p:nvPr/>
          </p:nvSpPr>
          <p:spPr bwMode="auto">
            <a:xfrm>
              <a:off x="4895850" y="4367374"/>
              <a:ext cx="8636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4930774" y="4446749"/>
              <a:ext cx="829357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token stream</a:t>
              </a:r>
            </a:p>
          </p:txBody>
        </p:sp>
        <p:sp>
          <p:nvSpPr>
            <p:cNvPr id="5134" name="Line 16"/>
            <p:cNvSpPr>
              <a:spLocks noChangeShapeType="1"/>
            </p:cNvSpPr>
            <p:nvPr/>
          </p:nvSpPr>
          <p:spPr bwMode="auto">
            <a:xfrm>
              <a:off x="4246563" y="4691224"/>
              <a:ext cx="1587" cy="93600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4319588" y="5076279"/>
              <a:ext cx="828476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lexical errors</a:t>
              </a:r>
            </a:p>
          </p:txBody>
        </p:sp>
        <p:sp>
          <p:nvSpPr>
            <p:cNvPr id="376842" name="AutoShape 10"/>
            <p:cNvSpPr>
              <a:spLocks noChangeArrowheads="1"/>
            </p:cNvSpPr>
            <p:nvPr/>
          </p:nvSpPr>
          <p:spPr bwMode="auto">
            <a:xfrm>
              <a:off x="5759450" y="4043524"/>
              <a:ext cx="1296988" cy="6477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8" name="Text Box 11"/>
            <p:cNvSpPr txBox="1">
              <a:spLocks noChangeArrowheads="1"/>
            </p:cNvSpPr>
            <p:nvPr/>
          </p:nvSpPr>
          <p:spPr bwMode="auto">
            <a:xfrm>
              <a:off x="5832475" y="4222911"/>
              <a:ext cx="1150938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/>
                <a:t>parser</a:t>
              </a:r>
            </a:p>
          </p:txBody>
        </p:sp>
        <p:sp>
          <p:nvSpPr>
            <p:cNvPr id="5139" name="Line 18"/>
            <p:cNvSpPr>
              <a:spLocks noChangeShapeType="1"/>
            </p:cNvSpPr>
            <p:nvPr/>
          </p:nvSpPr>
          <p:spPr bwMode="auto">
            <a:xfrm>
              <a:off x="6407150" y="4691224"/>
              <a:ext cx="1588" cy="93600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driver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Write a driver program that calls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CalcParser</a:t>
            </a:r>
            <a:r>
              <a:rPr lang="en-US" dirty="0" err="1" smtClean="0"/>
              <a:t>’s</a:t>
            </a:r>
            <a:r>
              <a:rPr lang="en-US" dirty="0" smtClean="0"/>
              <a:t> method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CalcRun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main (String[]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source =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[0]);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ANTLRInputStream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(source));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CommonTokenStream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tokens =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CommonTokenStream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CalcParser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parser = 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CalcParser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(tokens);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parser.prog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575048" y="3104964"/>
            <a:ext cx="1368152" cy="511870"/>
          </a:xfrm>
          <a:prstGeom prst="callout1">
            <a:avLst>
              <a:gd name="adj1" fmla="val 46301"/>
              <a:gd name="adj2" fmla="val 104524"/>
              <a:gd name="adj3" fmla="val 54133"/>
              <a:gd name="adj4" fmla="val 14943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ts val="1800"/>
              </a:lnSpc>
            </a:pPr>
            <a:r>
              <a:rPr lang="en-US" dirty="0" smtClean="0">
                <a:solidFill>
                  <a:schemeClr val="bg2"/>
                </a:solidFill>
              </a:rPr>
              <a:t>creates an input stream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575048" y="3681028"/>
            <a:ext cx="1368152" cy="511870"/>
          </a:xfrm>
          <a:prstGeom prst="callout1">
            <a:avLst>
              <a:gd name="adj1" fmla="val 51065"/>
              <a:gd name="adj2" fmla="val 105415"/>
              <a:gd name="adj3" fmla="val 54132"/>
              <a:gd name="adj4" fmla="val 14813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ts val="1800"/>
              </a:lnSpc>
            </a:pPr>
            <a:r>
              <a:rPr lang="en-US" dirty="0" smtClean="0">
                <a:solidFill>
                  <a:schemeClr val="bg2"/>
                </a:solidFill>
              </a:rPr>
              <a:t>creates a </a:t>
            </a:r>
            <a:r>
              <a:rPr lang="en-US" dirty="0" err="1" smtClean="0">
                <a:solidFill>
                  <a:schemeClr val="bg2"/>
                </a:solidFill>
              </a:rPr>
              <a:t>lexer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467544" y="4221088"/>
            <a:ext cx="1475656" cy="720080"/>
          </a:xfrm>
          <a:prstGeom prst="callout1">
            <a:avLst>
              <a:gd name="adj1" fmla="val 44292"/>
              <a:gd name="adj2" fmla="val 105382"/>
              <a:gd name="adj3" fmla="val 38159"/>
              <a:gd name="adj4" fmla="val 144738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ts val="1800"/>
              </a:lnSpc>
            </a:pPr>
            <a:r>
              <a:rPr lang="en-US" dirty="0" smtClean="0">
                <a:solidFill>
                  <a:schemeClr val="bg2"/>
                </a:solidFill>
              </a:rPr>
              <a:t>runs the </a:t>
            </a:r>
            <a:r>
              <a:rPr lang="en-US" dirty="0" err="1" smtClean="0">
                <a:solidFill>
                  <a:schemeClr val="bg2"/>
                </a:solidFill>
              </a:rPr>
              <a:t>lexer</a:t>
            </a:r>
            <a:r>
              <a:rPr lang="en-US" dirty="0" smtClean="0">
                <a:solidFill>
                  <a:schemeClr val="bg2"/>
                </a:solidFill>
              </a:rPr>
              <a:t>, creating a token stream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5048" y="5013176"/>
            <a:ext cx="1368152" cy="511870"/>
          </a:xfrm>
          <a:prstGeom prst="callout1">
            <a:avLst>
              <a:gd name="adj1" fmla="val 43919"/>
              <a:gd name="adj2" fmla="val 104524"/>
              <a:gd name="adj3" fmla="val 8877"/>
              <a:gd name="adj4" fmla="val 146358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ts val="1800"/>
              </a:lnSpc>
            </a:pPr>
            <a:r>
              <a:rPr lang="en-US" dirty="0" smtClean="0">
                <a:solidFill>
                  <a:schemeClr val="bg2"/>
                </a:solidFill>
              </a:rPr>
              <a:t>creates a parser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AutoShape 4"/>
          <p:cNvSpPr>
            <a:spLocks/>
          </p:cNvSpPr>
          <p:nvPr/>
        </p:nvSpPr>
        <p:spPr bwMode="auto">
          <a:xfrm>
            <a:off x="575556" y="5589240"/>
            <a:ext cx="1368152" cy="511870"/>
          </a:xfrm>
          <a:prstGeom prst="callout1">
            <a:avLst>
              <a:gd name="adj1" fmla="val 41538"/>
              <a:gd name="adj2" fmla="val 104524"/>
              <a:gd name="adj3" fmla="val 4113"/>
              <a:gd name="adj4" fmla="val 14368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ts val="1800"/>
              </a:lnSpc>
            </a:pPr>
            <a:r>
              <a:rPr lang="en-US" dirty="0" smtClean="0">
                <a:solidFill>
                  <a:schemeClr val="bg2"/>
                </a:solidFill>
              </a:rPr>
              <a:t>runs the parser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</a:t>
            </a:r>
            <a:r>
              <a:rPr lang="en-US" i="1" dirty="0" smtClean="0"/>
              <a:t>(6)</a:t>
            </a:r>
            <a:endParaRPr lang="en-GB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cs typeface="Courier New" pitchFamily="49" charset="0"/>
              </a:rPr>
              <a:t>When compiled and run,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CalcRun</a:t>
            </a:r>
            <a:r>
              <a:rPr lang="en-US" sz="2000" dirty="0" smtClean="0"/>
              <a:t> </a:t>
            </a:r>
            <a:r>
              <a:rPr lang="en-GB" dirty="0" smtClean="0">
                <a:cs typeface="Courier New" pitchFamily="49" charset="0"/>
              </a:rPr>
              <a:t>performs syntactic analysis on the source program, reporting any syntactic errors.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cs typeface="Courier New" pitchFamily="49" charset="0"/>
              </a:rPr>
              <a:t>However,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CalcRun</a:t>
            </a:r>
            <a:r>
              <a:rPr lang="en-US" sz="2000" dirty="0" smtClean="0"/>
              <a:t> </a:t>
            </a:r>
            <a:r>
              <a:rPr lang="en-GB" dirty="0" smtClean="0">
                <a:cs typeface="Courier New" pitchFamily="49" charset="0"/>
              </a:rPr>
              <a:t>does nothing else!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Enhancing a grammar in ANTLR</a:t>
            </a:r>
            <a:endParaRPr lang="en-GB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Normally we want to make the parser do something useful.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To do this, we enhance the ANTLR grammar with either actions or tree-building operations.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 ANTLR </a:t>
            </a:r>
            <a:r>
              <a:rPr lang="en-US" b="1" dirty="0" smtClean="0"/>
              <a:t>action</a:t>
            </a:r>
            <a:r>
              <a:rPr lang="en-US" dirty="0" smtClean="0"/>
              <a:t> is a segment of Java code: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 ANTLR </a:t>
            </a:r>
            <a:r>
              <a:rPr lang="en-US" b="1" dirty="0" smtClean="0"/>
              <a:t>tree-building operation</a:t>
            </a:r>
            <a:r>
              <a:rPr lang="en-US" dirty="0" smtClean="0"/>
              <a:t> has the form: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-&gt; ^(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 x y z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cs typeface="Courier New" pitchFamily="49" charset="0"/>
              </a:rPr>
              <a:t>where 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is a token and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 smtClean="0">
                <a:cs typeface="Courier New" pitchFamily="49" charset="0"/>
              </a:rPr>
              <a:t> are </a:t>
            </a:r>
            <a:r>
              <a:rPr lang="en-US" dirty="0" err="1" smtClean="0">
                <a:cs typeface="Courier New" pitchFamily="49" charset="0"/>
              </a:rPr>
              <a:t>subtrees</a:t>
            </a:r>
            <a:r>
              <a:rPr lang="en-US" dirty="0" smtClean="0">
                <a:cs typeface="Courier New" pitchFamily="49" charset="0"/>
              </a:rPr>
              <a:t>.</a:t>
            </a:r>
            <a:endParaRPr lang="en-US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5830899" y="5157216"/>
            <a:ext cx="2449513" cy="1043559"/>
            <a:chOff x="5830899" y="5157216"/>
            <a:chExt cx="2449513" cy="1043559"/>
          </a:xfrm>
        </p:grpSpPr>
        <p:sp>
          <p:nvSpPr>
            <p:cNvPr id="11" name="Trapezoid 10"/>
            <p:cNvSpPr/>
            <p:nvPr/>
          </p:nvSpPr>
          <p:spPr bwMode="auto">
            <a:xfrm>
              <a:off x="6691324" y="58404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5830899" y="58404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7559687" y="58404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Text Box 61"/>
            <p:cNvSpPr txBox="1">
              <a:spLocks noChangeArrowheads="1"/>
            </p:cNvSpPr>
            <p:nvPr/>
          </p:nvSpPr>
          <p:spPr bwMode="auto">
            <a:xfrm>
              <a:off x="6767561" y="5157216"/>
              <a:ext cx="576000" cy="26576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i="1" dirty="0" smtClean="0">
                  <a:solidFill>
                    <a:schemeClr val="bg2"/>
                  </a:solidFill>
                </a:rPr>
                <a:t>t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31751" name="Line 63"/>
            <p:cNvSpPr>
              <a:spLocks noChangeShapeType="1"/>
            </p:cNvSpPr>
            <p:nvPr/>
          </p:nvSpPr>
          <p:spPr bwMode="auto">
            <a:xfrm>
              <a:off x="6185047" y="5575299"/>
              <a:ext cx="0" cy="2524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52" name="Text Box 64"/>
            <p:cNvSpPr txBox="1">
              <a:spLocks noChangeArrowheads="1"/>
            </p:cNvSpPr>
            <p:nvPr/>
          </p:nvSpPr>
          <p:spPr bwMode="auto">
            <a:xfrm>
              <a:off x="6900862" y="5862637"/>
              <a:ext cx="299167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2000" i="1" dirty="0">
                  <a:solidFill>
                    <a:schemeClr val="bg2"/>
                  </a:solidFill>
                </a:rPr>
                <a:t>y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1753" name="Line 65"/>
            <p:cNvSpPr>
              <a:spLocks noChangeShapeType="1"/>
            </p:cNvSpPr>
            <p:nvPr/>
          </p:nvSpPr>
          <p:spPr bwMode="auto">
            <a:xfrm>
              <a:off x="7056276" y="5409220"/>
              <a:ext cx="1042" cy="1660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54" name="Line 66"/>
            <p:cNvSpPr>
              <a:spLocks noChangeShapeType="1"/>
            </p:cNvSpPr>
            <p:nvPr/>
          </p:nvSpPr>
          <p:spPr bwMode="auto">
            <a:xfrm>
              <a:off x="6191672" y="5575299"/>
              <a:ext cx="17352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57" name="Text Box 64"/>
            <p:cNvSpPr txBox="1">
              <a:spLocks noChangeArrowheads="1"/>
            </p:cNvSpPr>
            <p:nvPr/>
          </p:nvSpPr>
          <p:spPr bwMode="auto">
            <a:xfrm>
              <a:off x="6036556" y="5860267"/>
              <a:ext cx="299167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2000" i="1" dirty="0">
                  <a:solidFill>
                    <a:schemeClr val="bg2"/>
                  </a:solidFill>
                </a:rPr>
                <a:t>x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1759" name="Text Box 64"/>
            <p:cNvSpPr txBox="1">
              <a:spLocks noChangeArrowheads="1"/>
            </p:cNvSpPr>
            <p:nvPr/>
          </p:nvSpPr>
          <p:spPr bwMode="auto">
            <a:xfrm>
              <a:off x="7768791" y="5862376"/>
              <a:ext cx="299167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2000" i="1" dirty="0">
                  <a:solidFill>
                    <a:schemeClr val="bg2"/>
                  </a:solidFill>
                </a:rPr>
                <a:t>z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9" name="Line 63"/>
            <p:cNvSpPr>
              <a:spLocks noChangeShapeType="1"/>
            </p:cNvSpPr>
            <p:nvPr/>
          </p:nvSpPr>
          <p:spPr bwMode="auto">
            <a:xfrm>
              <a:off x="7056276" y="5589240"/>
              <a:ext cx="0" cy="2524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Line 63"/>
            <p:cNvSpPr>
              <a:spLocks noChangeShapeType="1"/>
            </p:cNvSpPr>
            <p:nvPr/>
          </p:nvSpPr>
          <p:spPr bwMode="auto">
            <a:xfrm>
              <a:off x="7927505" y="5589240"/>
              <a:ext cx="0" cy="2524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Suppose that we want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CalcRun</a:t>
            </a:r>
            <a:r>
              <a:rPr lang="en-US" dirty="0" smtClean="0"/>
              <a:t> to perform actual calculations: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command “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dirty="0" smtClean="0"/>
              <a:t> </a:t>
            </a:r>
            <a:r>
              <a:rPr lang="en-US" i="1" dirty="0" err="1" smtClean="0"/>
              <a:t>expr</a:t>
            </a:r>
            <a:r>
              <a:rPr lang="en-US" dirty="0" smtClean="0"/>
              <a:t>” should evaluate the expression </a:t>
            </a:r>
            <a:r>
              <a:rPr lang="en-US" i="1" dirty="0" err="1" smtClean="0"/>
              <a:t>expr</a:t>
            </a:r>
            <a:r>
              <a:rPr lang="en-US" dirty="0" smtClean="0"/>
              <a:t> and then print the result.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command “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 </a:t>
            </a:r>
            <a:r>
              <a:rPr lang="en-US" i="1" dirty="0" err="1" smtClean="0"/>
              <a:t>var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/>
              <a:t>expr</a:t>
            </a:r>
            <a:r>
              <a:rPr lang="en-US" dirty="0" smtClean="0"/>
              <a:t>” should evaluate the expression </a:t>
            </a:r>
            <a:r>
              <a:rPr lang="en-US" i="1" dirty="0" err="1" smtClean="0"/>
              <a:t>expr</a:t>
            </a:r>
            <a:r>
              <a:rPr lang="en-US" dirty="0" smtClean="0"/>
              <a:t> and then store the result in the variable </a:t>
            </a:r>
            <a:r>
              <a:rPr lang="en-US" i="1" dirty="0" smtClean="0"/>
              <a:t>var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can augment the Calc grammar with actions to do this: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Create storage for variables ‘a’, …, ‘z’.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Declare that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dirty="0" smtClean="0"/>
              <a:t> will return a value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. Add actions to compute its value. And similarly for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prim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Add an action to the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dirty="0" smtClean="0"/>
              <a:t> command to print the value returned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Add an action to the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 command to store the value returned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dirty="0" smtClean="0"/>
              <a:t> at the variable’s address in the store.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Calc grammar: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grammar Calc;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@members {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store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= new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[26];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com* EOF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	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7452320" y="2888940"/>
            <a:ext cx="1296144" cy="828092"/>
          </a:xfrm>
          <a:prstGeom prst="callout1">
            <a:avLst>
              <a:gd name="adj1" fmla="val 20147"/>
              <a:gd name="adj2" fmla="val -7016"/>
              <a:gd name="adj3" fmla="val 25322"/>
              <a:gd name="adj4" fmla="val -12717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storage for variables ‘a’, …, ‘z’</a:t>
            </a:r>
            <a:endParaRPr lang="en-US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(4)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52679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Calc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:	PUT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v=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EOL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(v);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SET ID ASSN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v=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EOL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=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ID.text.charAt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- 'a';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store[a] = v;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3527884" y="5553324"/>
            <a:ext cx="5256000" cy="792000"/>
          </a:xfrm>
          <a:prstGeom prst="callout1">
            <a:avLst>
              <a:gd name="adj1" fmla="val -2364"/>
              <a:gd name="adj2" fmla="val 9968"/>
              <a:gd name="adj3" fmla="val -176270"/>
              <a:gd name="adj4" fmla="val 47434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ID.text</a:t>
            </a:r>
            <a:r>
              <a:rPr lang="en-GB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 is the text of 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GB" dirty="0">
                <a:solidFill>
                  <a:schemeClr val="bg2"/>
                </a:solidFill>
                <a:latin typeface="+mn-lt"/>
                <a:cs typeface="Courier New" pitchFamily="49" charset="0"/>
              </a:rPr>
              <a:t> </a:t>
            </a:r>
            <a:r>
              <a:rPr lang="en-GB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(a string of letters)</a:t>
            </a:r>
            <a:br>
              <a:rPr lang="en-GB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</a:b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ID.text.charAt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(0)</a:t>
            </a:r>
            <a:r>
              <a:rPr lang="en-GB" dirty="0" smtClean="0">
                <a:solidFill>
                  <a:schemeClr val="bg2"/>
                </a:solidFill>
                <a:cs typeface="Courier New" pitchFamily="49" charset="0"/>
              </a:rPr>
              <a:t> </a:t>
            </a:r>
            <a:r>
              <a:rPr lang="en-GB" dirty="0">
                <a:solidFill>
                  <a:schemeClr val="bg2"/>
                </a:solidFill>
                <a:cs typeface="Courier New" pitchFamily="49" charset="0"/>
              </a:rPr>
              <a:t>is the </a:t>
            </a:r>
            <a:r>
              <a:rPr lang="en-GB" dirty="0" smtClean="0">
                <a:solidFill>
                  <a:schemeClr val="bg2"/>
                </a:solidFill>
                <a:cs typeface="Courier New" pitchFamily="49" charset="0"/>
              </a:rPr>
              <a:t>1</a:t>
            </a:r>
            <a:r>
              <a:rPr lang="en-GB" baseline="30000" dirty="0" smtClean="0">
                <a:solidFill>
                  <a:schemeClr val="bg2"/>
                </a:solidFill>
                <a:cs typeface="Courier New" pitchFamily="49" charset="0"/>
              </a:rPr>
              <a:t>st</a:t>
            </a:r>
            <a:r>
              <a:rPr lang="en-GB" dirty="0" smtClean="0">
                <a:solidFill>
                  <a:schemeClr val="bg2"/>
                </a:solidFill>
                <a:cs typeface="Courier New" pitchFamily="49" charset="0"/>
              </a:rPr>
              <a:t> letter.</a:t>
            </a:r>
            <a:br>
              <a:rPr lang="en-GB" dirty="0" smtClean="0">
                <a:solidFill>
                  <a:schemeClr val="bg2"/>
                </a:solidFill>
                <a:cs typeface="Courier New" pitchFamily="49" charset="0"/>
              </a:rPr>
            </a:b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ID.text.charAt</a:t>
            </a: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(0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)-'a</a:t>
            </a: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GB" dirty="0" smtClean="0">
                <a:solidFill>
                  <a:schemeClr val="bg2"/>
                </a:solidFill>
                <a:cs typeface="Courier New" pitchFamily="49" charset="0"/>
              </a:rPr>
              <a:t> </a:t>
            </a:r>
            <a:r>
              <a:rPr lang="en-GB" dirty="0">
                <a:solidFill>
                  <a:schemeClr val="bg2"/>
                </a:solidFill>
                <a:cs typeface="Courier New" pitchFamily="49" charset="0"/>
              </a:rPr>
              <a:t>is </a:t>
            </a:r>
            <a:r>
              <a:rPr lang="en-GB" dirty="0" smtClean="0">
                <a:solidFill>
                  <a:schemeClr val="bg2"/>
                </a:solidFill>
                <a:cs typeface="Courier New" pitchFamily="49" charset="0"/>
              </a:rPr>
              <a:t>in the range 0..25.</a:t>
            </a:r>
            <a:endParaRPr lang="en-US" dirty="0">
              <a:solidFill>
                <a:schemeClr val="bg2"/>
              </a:solidFill>
            </a:endParaRP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bg2"/>
              </a:solidFill>
            </a:endParaRP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(5)</a:t>
            </a:r>
            <a:endParaRPr lang="en-GB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0988" y="1700213"/>
            <a:ext cx="7449504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Calc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[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v1=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prim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v1;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( PLUS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v2=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prim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v2;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 MINUS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v2=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prim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-= v2;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 TIMES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v2=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prim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*= v2;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)*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(5)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1667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Calc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prim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[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NUM.text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 }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ID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=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ID.text.charAt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- 'a';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store[a]; }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LPAR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v=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RPAR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v; }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(6)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651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Run ANTLR as before:</a:t>
            </a:r>
          </a:p>
          <a:p>
            <a:pPr>
              <a:buNone/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…$ java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org.antlr.Tool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Calc.g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inserts t</a:t>
            </a:r>
            <a:r>
              <a:rPr lang="en-GB" dirty="0" smtClean="0">
                <a:cs typeface="Courier New" pitchFamily="49" charset="0"/>
              </a:rPr>
              <a:t>he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@members{…}</a:t>
            </a:r>
            <a:r>
              <a:rPr lang="en-GB" dirty="0" smtClean="0">
                <a:cs typeface="Courier New" pitchFamily="49" charset="0"/>
              </a:rPr>
              <a:t> code into the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CalcParser</a:t>
            </a:r>
            <a:r>
              <a:rPr lang="en-GB" dirty="0" smtClean="0">
                <a:cs typeface="Courier New" pitchFamily="49" charset="0"/>
              </a:rPr>
              <a:t> class.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inserts the </a:t>
            </a:r>
            <a:r>
              <a:rPr lang="en-GB" dirty="0" smtClean="0">
                <a:cs typeface="Courier New" pitchFamily="49" charset="0"/>
              </a:rPr>
              <a:t>above actions into the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com()</a:t>
            </a:r>
            <a:r>
              <a:rPr lang="en-GB" dirty="0" smtClean="0">
                <a:cs typeface="Courier New" pitchFamily="49" charset="0"/>
              </a:rPr>
              <a:t>,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GB" dirty="0" smtClean="0">
                <a:cs typeface="Courier New" pitchFamily="49" charset="0"/>
              </a:rPr>
              <a:t>, and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prim()</a:t>
            </a:r>
            <a:r>
              <a:rPr lang="en-GB" dirty="0" smtClean="0">
                <a:cs typeface="Courier New" pitchFamily="49" charset="0"/>
              </a:rPr>
              <a:t> methods of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CalcParser</a:t>
            </a:r>
            <a:r>
              <a:rPr lang="en-GB" dirty="0" smtClean="0">
                <a:cs typeface="Courier New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Tokens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2" y="1700213"/>
            <a:ext cx="7596188" cy="46450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/>
              <a:t>Tokens</a:t>
            </a:r>
            <a:r>
              <a:rPr lang="en-GB" dirty="0" smtClean="0"/>
              <a:t> are textual symbols that influence the source program’s phrase structure, e.g.: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literals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identifiers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operators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keywords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punctuation (parentheses, commas, colons, etc.)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Each token has a </a:t>
            </a:r>
            <a:r>
              <a:rPr lang="en-GB" b="1" dirty="0" smtClean="0"/>
              <a:t>tag</a:t>
            </a:r>
            <a:r>
              <a:rPr lang="en-GB" dirty="0" smtClean="0"/>
              <a:t> and a </a:t>
            </a:r>
            <a:r>
              <a:rPr lang="en-GB" b="1" dirty="0" smtClean="0"/>
              <a:t>text</a:t>
            </a:r>
            <a:r>
              <a:rPr lang="en-GB" dirty="0" smtClean="0"/>
              <a:t>. E.g.: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the addition operator might have tag PLUS and text ‘+’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numeral might have tag NUM, and text such as ‘1’ or ‘37’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an identifier might have tag ID, and text such as ‘x’ or ‘a1’.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Calc grammar in ANTLR with actions </a:t>
            </a:r>
            <a:r>
              <a:rPr lang="en-US" i="1" dirty="0" smtClean="0"/>
              <a:t>(7)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651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cs typeface="Courier New" pitchFamily="49" charset="0"/>
              </a:rPr>
              <a:t>When compiled and run,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CalcRun</a:t>
            </a:r>
            <a:r>
              <a:rPr lang="en-US" dirty="0" smtClean="0"/>
              <a:t> again </a:t>
            </a:r>
            <a:r>
              <a:rPr lang="en-GB" dirty="0" smtClean="0">
                <a:cs typeface="Courier New" pitchFamily="49" charset="0"/>
              </a:rPr>
              <a:t>performs syntactic analysis on the source program, but now it also performs the actions: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…$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javac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CalcLexer.java CalcParser.java \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CalcRun.java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…$ java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CalcRun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test.calc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16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56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72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80012" y="3897052"/>
            <a:ext cx="3780420" cy="1984450"/>
            <a:chOff x="4680012" y="3897052"/>
            <a:chExt cx="3780420" cy="1984450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112060" y="4257092"/>
              <a:ext cx="3348372" cy="16244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sx="105000" sy="105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set c = 8</a:t>
              </a: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set e = 7</a:t>
              </a: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put c*2</a:t>
              </a: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put e*8</a:t>
              </a: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set m = (c*2) + (e*8)</a:t>
              </a: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put m</a:t>
              </a:r>
              <a:endParaRPr lang="en-US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 flipV="1">
              <a:off x="4680012" y="3897052"/>
              <a:ext cx="432048" cy="36004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ANTLR notation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651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cs typeface="Courier New" pitchFamily="49" charset="0"/>
              </a:rPr>
              <a:t>At the top of the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dirty="0" smtClean="0">
                <a:cs typeface="Courier New" pitchFamily="49" charset="0"/>
              </a:rPr>
              <a:t> production rule, </a:t>
            </a:r>
            <a:br>
              <a:rPr lang="en-GB" dirty="0" smtClean="0">
                <a:cs typeface="Courier New" pitchFamily="49" charset="0"/>
              </a:rPr>
            </a:br>
            <a:r>
              <a:rPr lang="en-GB" dirty="0" smtClean="0">
                <a:cs typeface="Courier New" pitchFamily="49" charset="0"/>
              </a:rPr>
              <a:t>“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[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GB" dirty="0" smtClean="0">
                <a:cs typeface="Courier New" pitchFamily="49" charset="0"/>
              </a:rPr>
              <a:t>” declares that parsing an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dirty="0" smtClean="0">
                <a:cs typeface="Courier New" pitchFamily="49" charset="0"/>
              </a:rPr>
              <a:t> will return an integer result named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dirty="0" smtClean="0">
                <a:cs typeface="Courier New" pitchFamily="49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cs typeface="Courier New" pitchFamily="49" charset="0"/>
              </a:rPr>
              <a:t>Within actions in the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dirty="0" smtClean="0">
                <a:cs typeface="Courier New" pitchFamily="49" charset="0"/>
              </a:rPr>
              <a:t> production rule, “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…</a:t>
            </a:r>
            <a:r>
              <a:rPr lang="en-GB" dirty="0" smtClean="0">
                <a:cs typeface="Courier New" pitchFamily="49" charset="0"/>
              </a:rPr>
              <a:t>” sets the result.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cs typeface="Courier New" pitchFamily="49" charset="0"/>
              </a:rPr>
              <a:t>In any production rule, “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v=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dirty="0" smtClean="0">
                <a:cs typeface="Courier New" pitchFamily="49" charset="0"/>
              </a:rPr>
              <a:t>” sets a local variable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sz="2000" dirty="0" smtClean="0">
                <a:cs typeface="Courier New" pitchFamily="49" charset="0"/>
              </a:rPr>
              <a:t> </a:t>
            </a:r>
            <a:r>
              <a:rPr lang="en-GB" dirty="0" smtClean="0">
                <a:cs typeface="Courier New" pitchFamily="49" charset="0"/>
              </a:rPr>
              <a:t>to the result of parsing the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dirty="0" smtClean="0">
                <a:cs typeface="Courier New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AST building with ANTLR</a:t>
            </a:r>
            <a:endParaRPr lang="en-GB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 if the parser is required to build an AST?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Start with an EBNF grammar of the source language, together with a summary of the ASTs to be generated.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Express the grammar in ANTLR’s notation. Then add tree-building operations to specify the translation from source language to ASTs.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Recall:</a:t>
            </a:r>
            <a:r>
              <a:rPr lang="en-US" dirty="0" smtClean="0"/>
              <a:t> An ANTLR tree-building operation has the form: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-&gt; ^(</a:t>
            </a:r>
            <a:r>
              <a:rPr lang="en-US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 x y z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5830899" y="5157216"/>
            <a:ext cx="2449513" cy="1043559"/>
            <a:chOff x="5830899" y="5157216"/>
            <a:chExt cx="2449513" cy="1043559"/>
          </a:xfrm>
        </p:grpSpPr>
        <p:sp>
          <p:nvSpPr>
            <p:cNvPr id="18" name="Trapezoid 17"/>
            <p:cNvSpPr/>
            <p:nvPr/>
          </p:nvSpPr>
          <p:spPr bwMode="auto">
            <a:xfrm>
              <a:off x="6691324" y="58404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830899" y="58404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7559687" y="5840413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" name="Text Box 61"/>
            <p:cNvSpPr txBox="1">
              <a:spLocks noChangeArrowheads="1"/>
            </p:cNvSpPr>
            <p:nvPr/>
          </p:nvSpPr>
          <p:spPr bwMode="auto">
            <a:xfrm>
              <a:off x="6767561" y="5157216"/>
              <a:ext cx="576000" cy="26576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2000" i="1" dirty="0" smtClean="0">
                  <a:solidFill>
                    <a:schemeClr val="bg2"/>
                  </a:solidFill>
                </a:rPr>
                <a:t>t</a:t>
              </a:r>
              <a:endParaRPr lang="en-US" sz="1400" i="1" dirty="0">
                <a:solidFill>
                  <a:schemeClr val="bg2"/>
                </a:solidFill>
              </a:endParaRPr>
            </a:p>
          </p:txBody>
        </p:sp>
        <p:sp>
          <p:nvSpPr>
            <p:cNvPr id="22" name="Line 63"/>
            <p:cNvSpPr>
              <a:spLocks noChangeShapeType="1"/>
            </p:cNvSpPr>
            <p:nvPr/>
          </p:nvSpPr>
          <p:spPr bwMode="auto">
            <a:xfrm>
              <a:off x="6185047" y="5575299"/>
              <a:ext cx="0" cy="2524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Text Box 64"/>
            <p:cNvSpPr txBox="1">
              <a:spLocks noChangeArrowheads="1"/>
            </p:cNvSpPr>
            <p:nvPr/>
          </p:nvSpPr>
          <p:spPr bwMode="auto">
            <a:xfrm>
              <a:off x="6900862" y="5862637"/>
              <a:ext cx="299167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2000" i="1" dirty="0">
                  <a:solidFill>
                    <a:schemeClr val="bg2"/>
                  </a:solidFill>
                </a:rPr>
                <a:t>y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24" name="Line 65"/>
            <p:cNvSpPr>
              <a:spLocks noChangeShapeType="1"/>
            </p:cNvSpPr>
            <p:nvPr/>
          </p:nvSpPr>
          <p:spPr bwMode="auto">
            <a:xfrm>
              <a:off x="7056276" y="5409220"/>
              <a:ext cx="1042" cy="1660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Line 66"/>
            <p:cNvSpPr>
              <a:spLocks noChangeShapeType="1"/>
            </p:cNvSpPr>
            <p:nvPr/>
          </p:nvSpPr>
          <p:spPr bwMode="auto">
            <a:xfrm>
              <a:off x="6191672" y="5575299"/>
              <a:ext cx="17352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64"/>
            <p:cNvSpPr txBox="1">
              <a:spLocks noChangeArrowheads="1"/>
            </p:cNvSpPr>
            <p:nvPr/>
          </p:nvSpPr>
          <p:spPr bwMode="auto">
            <a:xfrm>
              <a:off x="6036556" y="5860267"/>
              <a:ext cx="299167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2000" i="1" dirty="0">
                  <a:solidFill>
                    <a:schemeClr val="bg2"/>
                  </a:solidFill>
                </a:rPr>
                <a:t>x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27" name="Text Box 64"/>
            <p:cNvSpPr txBox="1">
              <a:spLocks noChangeArrowheads="1"/>
            </p:cNvSpPr>
            <p:nvPr/>
          </p:nvSpPr>
          <p:spPr bwMode="auto">
            <a:xfrm>
              <a:off x="7768791" y="5862376"/>
              <a:ext cx="299167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2000" i="1" dirty="0">
                  <a:solidFill>
                    <a:schemeClr val="bg2"/>
                  </a:solidFill>
                </a:rPr>
                <a:t>z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28" name="Line 63"/>
            <p:cNvSpPr>
              <a:spLocks noChangeShapeType="1"/>
            </p:cNvSpPr>
            <p:nvPr/>
          </p:nvSpPr>
          <p:spPr bwMode="auto">
            <a:xfrm>
              <a:off x="7056276" y="5589240"/>
              <a:ext cx="0" cy="2524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Line 63"/>
            <p:cNvSpPr>
              <a:spLocks noChangeShapeType="1"/>
            </p:cNvSpPr>
            <p:nvPr/>
          </p:nvSpPr>
          <p:spPr bwMode="auto">
            <a:xfrm>
              <a:off x="7927505" y="5589240"/>
              <a:ext cx="0" cy="2524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grammar </a:t>
            </a:r>
            <a:r>
              <a:rPr lang="en-US" i="1" dirty="0" smtClean="0"/>
              <a:t>(outline)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grammar Fun;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+ EOF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type ID ASSN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type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BOOL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INT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ID ASSN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IF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COLON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seq_com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DOT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seq_com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com*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2"/>
            <a:ext cx="7197725" cy="4753123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sec_expr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sec_expr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pri_expr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( (PLUS | MINUS | TIMES | DIV)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 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pri_expr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)*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pri_expr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LPAR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RPAR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with AST building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Fun grammar </a:t>
            </a:r>
            <a:r>
              <a:rPr lang="en-US" i="1" dirty="0" smtClean="0"/>
              <a:t>(outline)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grammar Fun;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options {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output = AST;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…;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tokens {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PROG;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SEQ;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…;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AutoShape 4"/>
          <p:cNvSpPr>
            <a:spLocks/>
          </p:cNvSpPr>
          <p:nvPr/>
        </p:nvSpPr>
        <p:spPr bwMode="auto">
          <a:xfrm>
            <a:off x="6357041" y="3861048"/>
            <a:ext cx="2463432" cy="1044116"/>
          </a:xfrm>
          <a:prstGeom prst="callout1">
            <a:avLst>
              <a:gd name="adj1" fmla="val 28092"/>
              <a:gd name="adj2" fmla="val -3054"/>
              <a:gd name="adj3" fmla="val 38070"/>
              <a:gd name="adj4" fmla="val -10890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lists special tokens to be used in the AST </a:t>
            </a:r>
            <a:br>
              <a:rPr lang="en-US" sz="2000" dirty="0" smtClean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(in addition to lexical tokens)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9" name="AutoShape 4"/>
          <p:cNvSpPr>
            <a:spLocks/>
          </p:cNvSpPr>
          <p:nvPr/>
        </p:nvSpPr>
        <p:spPr bwMode="auto">
          <a:xfrm>
            <a:off x="6372200" y="2816932"/>
            <a:ext cx="2340260" cy="828092"/>
          </a:xfrm>
          <a:prstGeom prst="callout1">
            <a:avLst>
              <a:gd name="adj1" fmla="val 28092"/>
              <a:gd name="adj2" fmla="val -3054"/>
              <a:gd name="adj3" fmla="val 33782"/>
              <a:gd name="adj4" fmla="val -6697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states that this grammar will generate an AST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with AST building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Fun grammar </a:t>
            </a:r>
            <a:r>
              <a:rPr lang="en-US" i="1" dirty="0" smtClean="0"/>
              <a:t>(outline)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+ EOF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^(PROG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+)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867784" y="4365104"/>
            <a:ext cx="3132708" cy="1476164"/>
            <a:chOff x="5867784" y="4365104"/>
            <a:chExt cx="3132708" cy="1476164"/>
          </a:xfrm>
        </p:grpSpPr>
        <p:grpSp>
          <p:nvGrpSpPr>
            <p:cNvPr id="20" name="Group 19"/>
            <p:cNvGrpSpPr/>
            <p:nvPr/>
          </p:nvGrpSpPr>
          <p:grpSpPr>
            <a:xfrm>
              <a:off x="5939792" y="4710830"/>
              <a:ext cx="3060700" cy="1130438"/>
              <a:chOff x="5939792" y="4638822"/>
              <a:chExt cx="3060700" cy="1130438"/>
            </a:xfrm>
          </p:grpSpPr>
          <p:sp>
            <p:nvSpPr>
              <p:cNvPr id="25" name="Trapezoid 24"/>
              <p:cNvSpPr/>
              <p:nvPr/>
            </p:nvSpPr>
            <p:spPr bwMode="auto">
              <a:xfrm>
                <a:off x="7632067" y="5250148"/>
                <a:ext cx="757237" cy="468312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6878" name="Text Box 30"/>
              <p:cNvSpPr txBox="1">
                <a:spLocks noChangeArrowheads="1"/>
              </p:cNvSpPr>
              <p:nvPr/>
            </p:nvSpPr>
            <p:spPr bwMode="auto">
              <a:xfrm>
                <a:off x="7622657" y="5235248"/>
                <a:ext cx="710114" cy="5340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i="1" dirty="0">
                    <a:solidFill>
                      <a:schemeClr val="bg2"/>
                    </a:solidFill>
                  </a:rPr>
                  <a:t>proc-</a:t>
                </a:r>
                <a:r>
                  <a:rPr lang="en-GB" i="1" dirty="0" err="1">
                    <a:solidFill>
                      <a:schemeClr val="bg2"/>
                    </a:solidFill>
                  </a:rPr>
                  <a:t>decl</a:t>
                </a:r>
                <a:endParaRPr lang="en-US" i="1" baseline="-250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6" name="Trapezoid 25"/>
              <p:cNvSpPr/>
              <p:nvPr/>
            </p:nvSpPr>
            <p:spPr bwMode="auto">
              <a:xfrm>
                <a:off x="5939792" y="5250148"/>
                <a:ext cx="757237" cy="468312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4" name="Text Box 29"/>
              <p:cNvSpPr txBox="1">
                <a:spLocks noChangeArrowheads="1"/>
              </p:cNvSpPr>
              <p:nvPr/>
            </p:nvSpPr>
            <p:spPr bwMode="auto">
              <a:xfrm>
                <a:off x="7203442" y="4638822"/>
                <a:ext cx="687387" cy="215900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1400" dirty="0">
                    <a:solidFill>
                      <a:schemeClr val="bg2"/>
                    </a:solidFill>
                  </a:rPr>
                  <a:t>PROG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6870" name="Line 33"/>
              <p:cNvSpPr>
                <a:spLocks noChangeShapeType="1"/>
              </p:cNvSpPr>
              <p:nvPr/>
            </p:nvSpPr>
            <p:spPr bwMode="auto">
              <a:xfrm>
                <a:off x="7548902" y="4854742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871" name="Line 34"/>
              <p:cNvSpPr>
                <a:spLocks noChangeShapeType="1"/>
              </p:cNvSpPr>
              <p:nvPr/>
            </p:nvSpPr>
            <p:spPr bwMode="auto">
              <a:xfrm>
                <a:off x="6342188" y="5058185"/>
                <a:ext cx="24687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872" name="Line 35"/>
              <p:cNvSpPr>
                <a:spLocks noChangeShapeType="1"/>
              </p:cNvSpPr>
              <p:nvPr/>
            </p:nvSpPr>
            <p:spPr bwMode="auto">
              <a:xfrm>
                <a:off x="6328307" y="5071074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873" name="Line 35"/>
              <p:cNvSpPr>
                <a:spLocks noChangeShapeType="1"/>
              </p:cNvSpPr>
              <p:nvPr/>
            </p:nvSpPr>
            <p:spPr bwMode="auto">
              <a:xfrm>
                <a:off x="7158504" y="5070690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874" name="Text Box 30"/>
              <p:cNvSpPr txBox="1">
                <a:spLocks noChangeArrowheads="1"/>
              </p:cNvSpPr>
              <p:nvPr/>
            </p:nvSpPr>
            <p:spPr bwMode="auto">
              <a:xfrm>
                <a:off x="5976301" y="5214762"/>
                <a:ext cx="710114" cy="5340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i="1">
                    <a:solidFill>
                      <a:schemeClr val="bg2"/>
                    </a:solidFill>
                  </a:rPr>
                  <a:t>var-decl</a:t>
                </a:r>
                <a:endParaRPr lang="en-US" i="1" baseline="-25000">
                  <a:solidFill>
                    <a:schemeClr val="bg2"/>
                  </a:solidFill>
                </a:endParaRPr>
              </a:p>
            </p:txBody>
          </p:sp>
          <p:sp>
            <p:nvSpPr>
              <p:cNvPr id="36875" name="Text Box 30"/>
              <p:cNvSpPr txBox="1">
                <a:spLocks noChangeArrowheads="1"/>
              </p:cNvSpPr>
              <p:nvPr/>
            </p:nvSpPr>
            <p:spPr bwMode="auto">
              <a:xfrm>
                <a:off x="6954937" y="5235248"/>
                <a:ext cx="409270" cy="3033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 smtClean="0">
                    <a:solidFill>
                      <a:schemeClr val="bg2"/>
                    </a:solidFill>
                  </a:rPr>
                  <a:t>…</a:t>
                </a:r>
                <a:endParaRPr lang="en-US" baseline="-250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6876" name="Line 35"/>
              <p:cNvSpPr>
                <a:spLocks noChangeShapeType="1"/>
              </p:cNvSpPr>
              <p:nvPr/>
            </p:nvSpPr>
            <p:spPr bwMode="auto">
              <a:xfrm>
                <a:off x="7980765" y="5058185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877" name="Line 35"/>
              <p:cNvSpPr>
                <a:spLocks noChangeShapeType="1"/>
              </p:cNvSpPr>
              <p:nvPr/>
            </p:nvSpPr>
            <p:spPr bwMode="auto">
              <a:xfrm>
                <a:off x="8806995" y="5045295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879" name="Text Box 30"/>
              <p:cNvSpPr txBox="1">
                <a:spLocks noChangeArrowheads="1"/>
              </p:cNvSpPr>
              <p:nvPr/>
            </p:nvSpPr>
            <p:spPr bwMode="auto">
              <a:xfrm>
                <a:off x="8591222" y="5214762"/>
                <a:ext cx="409270" cy="3033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 smtClean="0">
                    <a:solidFill>
                      <a:schemeClr val="bg2"/>
                    </a:solidFill>
                  </a:rPr>
                  <a:t>…</a:t>
                </a:r>
                <a:endParaRPr lang="en-US" baseline="-25000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8" name="AutoShape 4"/>
            <p:cNvSpPr>
              <a:spLocks/>
            </p:cNvSpPr>
            <p:nvPr/>
          </p:nvSpPr>
          <p:spPr bwMode="auto">
            <a:xfrm>
              <a:off x="5867784" y="4365104"/>
              <a:ext cx="2700660" cy="252028"/>
            </a:xfrm>
            <a:prstGeom prst="callout1">
              <a:avLst>
                <a:gd name="adj1" fmla="val -28951"/>
                <a:gd name="adj2" fmla="val 6045"/>
                <a:gd name="adj3" fmla="val -229970"/>
                <a:gd name="adj4" fmla="val 11122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builds an AST like this: 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with AST building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Fun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ID ASSN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^(ASSN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ID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IF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COLON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seq_com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DOT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^(IF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seq_com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seq_com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com*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^(SEQ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com*)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669659" y="5479318"/>
            <a:ext cx="1366837" cy="938014"/>
            <a:chOff x="7669659" y="5229200"/>
            <a:chExt cx="1366837" cy="938014"/>
          </a:xfrm>
        </p:grpSpPr>
        <p:sp>
          <p:nvSpPr>
            <p:cNvPr id="24" name="Trapezoid 23"/>
            <p:cNvSpPr/>
            <p:nvPr/>
          </p:nvSpPr>
          <p:spPr bwMode="auto">
            <a:xfrm>
              <a:off x="7669659" y="5806851"/>
              <a:ext cx="719137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894" name="Text Box 72"/>
            <p:cNvSpPr txBox="1">
              <a:spLocks noChangeArrowheads="1"/>
            </p:cNvSpPr>
            <p:nvPr/>
          </p:nvSpPr>
          <p:spPr bwMode="auto">
            <a:xfrm>
              <a:off x="8680119" y="5805264"/>
              <a:ext cx="356377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>
                  <a:solidFill>
                    <a:schemeClr val="bg2"/>
                  </a:solidFill>
                </a:rPr>
                <a:t>…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5" name="Text Box 69"/>
            <p:cNvSpPr txBox="1">
              <a:spLocks noChangeArrowheads="1"/>
            </p:cNvSpPr>
            <p:nvPr/>
          </p:nvSpPr>
          <p:spPr bwMode="auto">
            <a:xfrm>
              <a:off x="8064852" y="5229200"/>
              <a:ext cx="720000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SEQ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7896" name="Text Box 72"/>
            <p:cNvSpPr txBox="1">
              <a:spLocks noChangeArrowheads="1"/>
            </p:cNvSpPr>
            <p:nvPr/>
          </p:nvSpPr>
          <p:spPr bwMode="auto">
            <a:xfrm>
              <a:off x="7704573" y="5841776"/>
              <a:ext cx="644314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com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37897" name="Line 73"/>
            <p:cNvSpPr>
              <a:spLocks noChangeShapeType="1"/>
            </p:cNvSpPr>
            <p:nvPr/>
          </p:nvSpPr>
          <p:spPr bwMode="auto">
            <a:xfrm>
              <a:off x="8426239" y="544510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898" name="Line 74"/>
            <p:cNvSpPr>
              <a:spLocks noChangeShapeType="1"/>
            </p:cNvSpPr>
            <p:nvPr/>
          </p:nvSpPr>
          <p:spPr bwMode="auto">
            <a:xfrm>
              <a:off x="8028489" y="5625244"/>
              <a:ext cx="828231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899" name="Line 75"/>
            <p:cNvSpPr>
              <a:spLocks noChangeShapeType="1"/>
            </p:cNvSpPr>
            <p:nvPr/>
          </p:nvSpPr>
          <p:spPr bwMode="auto">
            <a:xfrm>
              <a:off x="8026729" y="562550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900" name="Line 75"/>
            <p:cNvSpPr>
              <a:spLocks noChangeShapeType="1"/>
            </p:cNvSpPr>
            <p:nvPr/>
          </p:nvSpPr>
          <p:spPr bwMode="auto">
            <a:xfrm>
              <a:off x="8858306" y="562550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452195" y="2565611"/>
            <a:ext cx="1584301" cy="1007405"/>
            <a:chOff x="7452195" y="2349587"/>
            <a:chExt cx="1584301" cy="1007405"/>
          </a:xfrm>
        </p:grpSpPr>
        <p:sp>
          <p:nvSpPr>
            <p:cNvPr id="11" name="Trapezoid 10"/>
            <p:cNvSpPr/>
            <p:nvPr/>
          </p:nvSpPr>
          <p:spPr bwMode="auto">
            <a:xfrm>
              <a:off x="8315771" y="2961655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902" name="Line 67"/>
            <p:cNvSpPr>
              <a:spLocks noChangeShapeType="1"/>
            </p:cNvSpPr>
            <p:nvPr/>
          </p:nvSpPr>
          <p:spPr bwMode="auto">
            <a:xfrm>
              <a:off x="8676113" y="278110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Text Box 61"/>
            <p:cNvSpPr txBox="1">
              <a:spLocks noChangeArrowheads="1"/>
            </p:cNvSpPr>
            <p:nvPr/>
          </p:nvSpPr>
          <p:spPr bwMode="auto">
            <a:xfrm>
              <a:off x="7880821" y="2349587"/>
              <a:ext cx="720000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7904" name="Line 63"/>
            <p:cNvSpPr>
              <a:spLocks noChangeShapeType="1"/>
            </p:cNvSpPr>
            <p:nvPr/>
          </p:nvSpPr>
          <p:spPr bwMode="auto">
            <a:xfrm>
              <a:off x="7809289" y="276841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905" name="Text Box 64"/>
            <p:cNvSpPr txBox="1">
              <a:spLocks noChangeArrowheads="1"/>
            </p:cNvSpPr>
            <p:nvPr/>
          </p:nvSpPr>
          <p:spPr bwMode="auto">
            <a:xfrm>
              <a:off x="8352244" y="2998666"/>
              <a:ext cx="644561" cy="35832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7906" name="Line 65"/>
            <p:cNvSpPr>
              <a:spLocks noChangeShapeType="1"/>
            </p:cNvSpPr>
            <p:nvPr/>
          </p:nvSpPr>
          <p:spPr bwMode="auto">
            <a:xfrm>
              <a:off x="8242701" y="256563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907" name="Line 66"/>
            <p:cNvSpPr>
              <a:spLocks noChangeShapeType="1"/>
            </p:cNvSpPr>
            <p:nvPr/>
          </p:nvSpPr>
          <p:spPr bwMode="auto">
            <a:xfrm>
              <a:off x="7809289" y="2768416"/>
              <a:ext cx="8652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61"/>
            <p:cNvSpPr txBox="1">
              <a:spLocks noChangeArrowheads="1"/>
            </p:cNvSpPr>
            <p:nvPr/>
          </p:nvSpPr>
          <p:spPr bwMode="auto">
            <a:xfrm>
              <a:off x="7452195" y="2961655"/>
              <a:ext cx="720000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452320" y="3789040"/>
            <a:ext cx="1584301" cy="1071684"/>
            <a:chOff x="7452320" y="3617456"/>
            <a:chExt cx="1584301" cy="1071684"/>
          </a:xfrm>
        </p:grpSpPr>
        <p:sp>
          <p:nvSpPr>
            <p:cNvPr id="33" name="Trapezoid 32"/>
            <p:cNvSpPr/>
            <p:nvPr/>
          </p:nvSpPr>
          <p:spPr bwMode="auto">
            <a:xfrm>
              <a:off x="8316416" y="4191483"/>
              <a:ext cx="720205" cy="467345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7452320" y="4191483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" name="Line 67"/>
            <p:cNvSpPr>
              <a:spLocks noChangeShapeType="1"/>
            </p:cNvSpPr>
            <p:nvPr/>
          </p:nvSpPr>
          <p:spPr bwMode="auto">
            <a:xfrm>
              <a:off x="8676238" y="4026185"/>
              <a:ext cx="218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Text Box 61"/>
            <p:cNvSpPr txBox="1">
              <a:spLocks noChangeArrowheads="1"/>
            </p:cNvSpPr>
            <p:nvPr/>
          </p:nvSpPr>
          <p:spPr bwMode="auto">
            <a:xfrm>
              <a:off x="7880946" y="3617456"/>
              <a:ext cx="720000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9" name="Line 63"/>
            <p:cNvSpPr>
              <a:spLocks noChangeShapeType="1"/>
            </p:cNvSpPr>
            <p:nvPr/>
          </p:nvSpPr>
          <p:spPr bwMode="auto">
            <a:xfrm>
              <a:off x="7809414" y="401350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Text Box 64"/>
            <p:cNvSpPr txBox="1">
              <a:spLocks noChangeArrowheads="1"/>
            </p:cNvSpPr>
            <p:nvPr/>
          </p:nvSpPr>
          <p:spPr bwMode="auto">
            <a:xfrm>
              <a:off x="8352420" y="4154772"/>
              <a:ext cx="644510" cy="53436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 smtClean="0">
                  <a:solidFill>
                    <a:schemeClr val="bg2"/>
                  </a:solidFill>
                </a:rPr>
                <a:t>seq</a:t>
              </a:r>
              <a:r>
                <a:rPr lang="en-GB" i="1" dirty="0" smtClean="0">
                  <a:solidFill>
                    <a:schemeClr val="bg2"/>
                  </a:solidFill>
                </a:rPr>
                <a:t>-com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31" name="Line 65"/>
            <p:cNvSpPr>
              <a:spLocks noChangeShapeType="1"/>
            </p:cNvSpPr>
            <p:nvPr/>
          </p:nvSpPr>
          <p:spPr bwMode="auto">
            <a:xfrm>
              <a:off x="8242826" y="383615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Line 66"/>
            <p:cNvSpPr>
              <a:spLocks noChangeShapeType="1"/>
            </p:cNvSpPr>
            <p:nvPr/>
          </p:nvSpPr>
          <p:spPr bwMode="auto">
            <a:xfrm>
              <a:off x="7809414" y="4013500"/>
              <a:ext cx="8652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Text Box 64"/>
            <p:cNvSpPr txBox="1">
              <a:spLocks noChangeArrowheads="1"/>
            </p:cNvSpPr>
            <p:nvPr/>
          </p:nvSpPr>
          <p:spPr bwMode="auto">
            <a:xfrm>
              <a:off x="7488793" y="4228494"/>
              <a:ext cx="644561" cy="35832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grammar in ANTLR with AST building </a:t>
            </a:r>
            <a:r>
              <a:rPr lang="en-US" i="1" dirty="0" smtClean="0"/>
              <a:t>(4)</a:t>
            </a:r>
            <a:endParaRPr lang="en-GB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2"/>
            <a:ext cx="7197725" cy="4717119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Augmented Fun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sec-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sec_expr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prim_expr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( (PLUS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| MINUS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| TIMES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| DIV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 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prim_expr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)*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prim_expr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NUM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ID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ID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LPAR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RPAR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516216" y="3825044"/>
            <a:ext cx="2556284" cy="1260463"/>
            <a:chOff x="6516216" y="3825044"/>
            <a:chExt cx="2556284" cy="1260463"/>
          </a:xfrm>
        </p:grpSpPr>
        <p:sp>
          <p:nvSpPr>
            <p:cNvPr id="4" name="AutoShape 4"/>
            <p:cNvSpPr>
              <a:spLocks/>
            </p:cNvSpPr>
            <p:nvPr/>
          </p:nvSpPr>
          <p:spPr bwMode="auto">
            <a:xfrm>
              <a:off x="6516216" y="3825044"/>
              <a:ext cx="2556284" cy="288032"/>
            </a:xfrm>
            <a:prstGeom prst="callout1">
              <a:avLst>
                <a:gd name="adj1" fmla="val -25524"/>
                <a:gd name="adj2" fmla="val 29826"/>
                <a:gd name="adj3" fmla="val -96132"/>
                <a:gd name="adj4" fmla="val 29333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builds an AST like this: 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7380312" y="4113076"/>
              <a:ext cx="1584176" cy="972431"/>
              <a:chOff x="7452320" y="4185791"/>
              <a:chExt cx="1584176" cy="972431"/>
            </a:xfrm>
          </p:grpSpPr>
          <p:sp>
            <p:nvSpPr>
              <p:cNvPr id="12" name="Trapezoid 11"/>
              <p:cNvSpPr/>
              <p:nvPr/>
            </p:nvSpPr>
            <p:spPr bwMode="auto">
              <a:xfrm>
                <a:off x="8315771" y="4797859"/>
                <a:ext cx="720725" cy="360363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6" name="Trapezoid 15"/>
              <p:cNvSpPr/>
              <p:nvPr/>
            </p:nvSpPr>
            <p:spPr bwMode="auto">
              <a:xfrm>
                <a:off x="7452320" y="4797152"/>
                <a:ext cx="720725" cy="360363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6" name="Line 67"/>
              <p:cNvSpPr>
                <a:spLocks noChangeShapeType="1"/>
              </p:cNvSpPr>
              <p:nvPr/>
            </p:nvSpPr>
            <p:spPr bwMode="auto">
              <a:xfrm>
                <a:off x="8676113" y="4617304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" name="Text Box 61"/>
              <p:cNvSpPr txBox="1">
                <a:spLocks noChangeArrowheads="1"/>
              </p:cNvSpPr>
              <p:nvPr/>
            </p:nvSpPr>
            <p:spPr bwMode="auto">
              <a:xfrm>
                <a:off x="7880821" y="4185791"/>
                <a:ext cx="720000" cy="252239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1400" dirty="0" smtClean="0">
                    <a:solidFill>
                      <a:schemeClr val="bg2"/>
                    </a:solidFill>
                  </a:rPr>
                  <a:t>TIMES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8" name="Line 63"/>
              <p:cNvSpPr>
                <a:spLocks noChangeShapeType="1"/>
              </p:cNvSpPr>
              <p:nvPr/>
            </p:nvSpPr>
            <p:spPr bwMode="auto">
              <a:xfrm>
                <a:off x="7809289" y="4604620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" name="Text Box 64"/>
              <p:cNvSpPr txBox="1">
                <a:spLocks noChangeArrowheads="1"/>
              </p:cNvSpPr>
              <p:nvPr/>
            </p:nvSpPr>
            <p:spPr bwMode="auto">
              <a:xfrm>
                <a:off x="8352244" y="4834870"/>
                <a:ext cx="644561" cy="303536"/>
              </a:xfrm>
              <a:prstGeom prst="rect">
                <a:avLst/>
              </a:prstGeom>
              <a:noFill/>
              <a:ln w="9525" algn="ctr">
                <a:noFill/>
                <a:prstDash val="dash"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i="1" dirty="0" smtClean="0">
                    <a:solidFill>
                      <a:schemeClr val="bg2"/>
                    </a:solidFill>
                  </a:rPr>
                  <a:t>expr</a:t>
                </a:r>
                <a:r>
                  <a:rPr lang="en-GB" baseline="-25000" dirty="0" smtClean="0">
                    <a:solidFill>
                      <a:schemeClr val="bg2"/>
                    </a:solidFill>
                  </a:rPr>
                  <a:t>2</a:t>
                </a:r>
                <a:endParaRPr lang="en-US" i="1" baseline="-250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" name="Line 65"/>
              <p:cNvSpPr>
                <a:spLocks noChangeShapeType="1"/>
              </p:cNvSpPr>
              <p:nvPr/>
            </p:nvSpPr>
            <p:spPr bwMode="auto">
              <a:xfrm>
                <a:off x="8242701" y="4437839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" name="Line 66"/>
              <p:cNvSpPr>
                <a:spLocks noChangeShapeType="1"/>
              </p:cNvSpPr>
              <p:nvPr/>
            </p:nvSpPr>
            <p:spPr bwMode="auto">
              <a:xfrm>
                <a:off x="7809289" y="4604620"/>
                <a:ext cx="8652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" name="Text Box 64"/>
              <p:cNvSpPr txBox="1">
                <a:spLocks noChangeArrowheads="1"/>
              </p:cNvSpPr>
              <p:nvPr/>
            </p:nvSpPr>
            <p:spPr bwMode="auto">
              <a:xfrm>
                <a:off x="7488793" y="4834163"/>
                <a:ext cx="644561" cy="303536"/>
              </a:xfrm>
              <a:prstGeom prst="rect">
                <a:avLst/>
              </a:prstGeom>
              <a:noFill/>
              <a:ln w="9525" algn="ctr">
                <a:noFill/>
                <a:prstDash val="dash"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i="1" dirty="0" smtClean="0">
                    <a:solidFill>
                      <a:schemeClr val="bg2"/>
                    </a:solidFill>
                  </a:rPr>
                  <a:t>expr</a:t>
                </a:r>
                <a:r>
                  <a:rPr lang="en-GB" baseline="-25000" dirty="0" smtClean="0">
                    <a:solidFill>
                      <a:schemeClr val="bg2"/>
                    </a:solidFill>
                  </a:rPr>
                  <a:t>1</a:t>
                </a:r>
                <a:endParaRPr lang="en-US" i="1" baseline="-25000" dirty="0">
                  <a:solidFill>
                    <a:schemeClr val="bg2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Separators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450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/>
              <a:t>Separators</a:t>
            </a:r>
            <a:r>
              <a:rPr lang="en-GB" dirty="0" smtClean="0"/>
              <a:t> are pieces of text that </a:t>
            </a:r>
            <a:r>
              <a:rPr lang="en-GB" i="1" dirty="0" smtClean="0"/>
              <a:t>do</a:t>
            </a:r>
            <a:r>
              <a:rPr lang="en-GB" dirty="0" smtClean="0"/>
              <a:t> </a:t>
            </a:r>
            <a:r>
              <a:rPr lang="en-GB" i="1" dirty="0" smtClean="0"/>
              <a:t>not</a:t>
            </a:r>
            <a:r>
              <a:rPr lang="en-GB" dirty="0" smtClean="0"/>
              <a:t> influence the phrase structure, e.g.: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spaces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dirty="0" smtClean="0"/>
              <a:t>comments.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An end-of-line is: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separator in most PLs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token in Python (since it delimits a command).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syntactic </a:t>
            </a:r>
            <a:r>
              <a:rPr lang="en-US" dirty="0" err="1" smtClean="0"/>
              <a:t>analyser</a:t>
            </a:r>
            <a:r>
              <a:rPr lang="en-US" dirty="0" smtClean="0"/>
              <a:t>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Put the above grammar in a file named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Fun.g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Run ANTLR to generate a </a:t>
            </a:r>
            <a:r>
              <a:rPr lang="en-US" dirty="0" err="1" smtClean="0"/>
              <a:t>lexer</a:t>
            </a:r>
            <a:r>
              <a:rPr lang="en-US" dirty="0" smtClean="0"/>
              <a:t> and a parser:</a:t>
            </a:r>
          </a:p>
          <a:p>
            <a:pPr>
              <a:buFont typeface="Wingdings" pitchFamily="2" charset="2"/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…$ java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org.antlr.Tool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Fun.g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creates the following classes: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Class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FunLexer</a:t>
            </a:r>
            <a:r>
              <a:rPr lang="en-US" dirty="0" smtClean="0"/>
              <a:t> contains methods that convert an input stream (source code) to a token stream.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Class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FunParser</a:t>
            </a:r>
            <a:r>
              <a:rPr lang="en-US" dirty="0" smtClean="0"/>
              <a:t> contains parsing methods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com()</a:t>
            </a:r>
            <a:r>
              <a:rPr lang="en-US" dirty="0" smtClean="0"/>
              <a:t>, …, that consume the token stream.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method now returns an AST.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syntactic </a:t>
            </a:r>
            <a:r>
              <a:rPr lang="en-US" dirty="0" err="1" smtClean="0"/>
              <a:t>analyser</a:t>
            </a:r>
            <a:r>
              <a:rPr lang="en-US" dirty="0" smtClean="0"/>
              <a:t>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Program to run the Fun syntactic </a:t>
            </a:r>
            <a:r>
              <a:rPr lang="en-US" dirty="0" err="1" smtClean="0"/>
              <a:t>analyser</a:t>
            </a:r>
            <a:r>
              <a:rPr lang="en-US" dirty="0" smtClean="0"/>
              <a:t>: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FunRun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main (String[]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source =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[0]);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ANTLRInputStream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(source));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CommonTokenStream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tokens =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CommonTokenStream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lexer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FunParser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parser = 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FunParser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(tokens);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ast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parser.prog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getTree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8" name="AutoShape 4"/>
          <p:cNvSpPr>
            <a:spLocks/>
          </p:cNvSpPr>
          <p:nvPr/>
        </p:nvSpPr>
        <p:spPr bwMode="auto">
          <a:xfrm>
            <a:off x="5220072" y="5841268"/>
            <a:ext cx="1116124" cy="504056"/>
          </a:xfrm>
          <a:prstGeom prst="callout1">
            <a:avLst>
              <a:gd name="adj1" fmla="val 7527"/>
              <a:gd name="adj2" fmla="val -4194"/>
              <a:gd name="adj3" fmla="val -32258"/>
              <a:gd name="adj4" fmla="val -2584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runs the parser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9" name="AutoShape 4"/>
          <p:cNvSpPr>
            <a:spLocks/>
          </p:cNvSpPr>
          <p:nvPr/>
        </p:nvSpPr>
        <p:spPr bwMode="auto">
          <a:xfrm>
            <a:off x="6876256" y="5841268"/>
            <a:ext cx="1728192" cy="540060"/>
          </a:xfrm>
          <a:prstGeom prst="callout1">
            <a:avLst>
              <a:gd name="adj1" fmla="val 17202"/>
              <a:gd name="adj2" fmla="val -4194"/>
              <a:gd name="adj3" fmla="val -32369"/>
              <a:gd name="adj4" fmla="val -2469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gets the resulting AST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Calc tokens</a:t>
            </a:r>
            <a:endParaRPr lang="en-GB" i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Complete list of Calc tokens: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943100" y="2312988"/>
            <a:ext cx="3960813" cy="3564602"/>
            <a:chOff x="1943100" y="2312988"/>
            <a:chExt cx="3960813" cy="3564602"/>
          </a:xfrm>
        </p:grpSpPr>
        <p:sp>
          <p:nvSpPr>
            <p:cNvPr id="8196" name="TextBox 4"/>
            <p:cNvSpPr txBox="1">
              <a:spLocks noChangeArrowheads="1"/>
            </p:cNvSpPr>
            <p:nvPr/>
          </p:nvSpPr>
          <p:spPr bwMode="auto">
            <a:xfrm>
              <a:off x="1943100" y="3846513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LPAR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‘(’</a:t>
              </a:r>
            </a:p>
          </p:txBody>
        </p:sp>
        <p:sp>
          <p:nvSpPr>
            <p:cNvPr id="8197" name="TextBox 5"/>
            <p:cNvSpPr txBox="1">
              <a:spLocks noChangeArrowheads="1"/>
            </p:cNvSpPr>
            <p:nvPr/>
          </p:nvSpPr>
          <p:spPr bwMode="auto">
            <a:xfrm>
              <a:off x="3022600" y="3846513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RPAR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‘)’</a:t>
              </a:r>
            </a:p>
          </p:txBody>
        </p:sp>
        <p:sp>
          <p:nvSpPr>
            <p:cNvPr id="8198" name="TextBox 6"/>
            <p:cNvSpPr txBox="1">
              <a:spLocks noChangeArrowheads="1"/>
            </p:cNvSpPr>
            <p:nvPr/>
          </p:nvSpPr>
          <p:spPr bwMode="auto">
            <a:xfrm>
              <a:off x="1943100" y="30813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ASSN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‘=’</a:t>
              </a:r>
            </a:p>
          </p:txBody>
        </p:sp>
        <p:sp>
          <p:nvSpPr>
            <p:cNvPr id="8199" name="TextBox 7"/>
            <p:cNvSpPr txBox="1">
              <a:spLocks noChangeArrowheads="1"/>
            </p:cNvSpPr>
            <p:nvPr/>
          </p:nvSpPr>
          <p:spPr bwMode="auto">
            <a:xfrm>
              <a:off x="1943100" y="231298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PUT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‘put’</a:t>
              </a:r>
            </a:p>
          </p:txBody>
        </p:sp>
        <p:sp>
          <p:nvSpPr>
            <p:cNvPr id="8200" name="TextBox 8"/>
            <p:cNvSpPr txBox="1">
              <a:spLocks noChangeArrowheads="1"/>
            </p:cNvSpPr>
            <p:nvPr/>
          </p:nvSpPr>
          <p:spPr bwMode="auto">
            <a:xfrm>
              <a:off x="3022600" y="231298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SET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‘set’</a:t>
              </a:r>
            </a:p>
          </p:txBody>
        </p:sp>
        <p:sp>
          <p:nvSpPr>
            <p:cNvPr id="8201" name="TextBox 9"/>
            <p:cNvSpPr txBox="1">
              <a:spLocks noChangeArrowheads="1"/>
            </p:cNvSpPr>
            <p:nvPr/>
          </p:nvSpPr>
          <p:spPr bwMode="auto">
            <a:xfrm>
              <a:off x="2987675" y="4617132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ID</a:t>
              </a:r>
              <a:r>
                <a:rPr lang="en-GB" sz="1600" dirty="0">
                  <a:solidFill>
                    <a:schemeClr val="bg2"/>
                  </a:solidFill>
                </a:rPr>
                <a:t/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‘…’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sp>
          <p:nvSpPr>
            <p:cNvPr id="8202" name="TextBox 10"/>
            <p:cNvSpPr txBox="1">
              <a:spLocks noChangeArrowheads="1"/>
            </p:cNvSpPr>
            <p:nvPr/>
          </p:nvSpPr>
          <p:spPr bwMode="auto">
            <a:xfrm>
              <a:off x="3022600" y="30813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PLUS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‘+’</a:t>
              </a:r>
            </a:p>
          </p:txBody>
        </p:sp>
        <p:sp>
          <p:nvSpPr>
            <p:cNvPr id="8203" name="TextBox 11"/>
            <p:cNvSpPr txBox="1">
              <a:spLocks noChangeArrowheads="1"/>
            </p:cNvSpPr>
            <p:nvPr/>
          </p:nvSpPr>
          <p:spPr bwMode="auto">
            <a:xfrm>
              <a:off x="4103688" y="30813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MINUS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‘‒’</a:t>
              </a:r>
            </a:p>
          </p:txBody>
        </p:sp>
        <p:sp>
          <p:nvSpPr>
            <p:cNvPr id="8204" name="TextBox 12"/>
            <p:cNvSpPr txBox="1">
              <a:spLocks noChangeArrowheads="1"/>
            </p:cNvSpPr>
            <p:nvPr/>
          </p:nvSpPr>
          <p:spPr bwMode="auto">
            <a:xfrm>
              <a:off x="5183188" y="3081338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TIMES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‘*’</a:t>
              </a:r>
            </a:p>
          </p:txBody>
        </p:sp>
        <p:sp>
          <p:nvSpPr>
            <p:cNvPr id="8205" name="TextBox 13"/>
            <p:cNvSpPr txBox="1">
              <a:spLocks noChangeArrowheads="1"/>
            </p:cNvSpPr>
            <p:nvPr/>
          </p:nvSpPr>
          <p:spPr bwMode="auto">
            <a:xfrm>
              <a:off x="1943100" y="4629832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NUM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‘…’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sp>
          <p:nvSpPr>
            <p:cNvPr id="8206" name="TextBox 14"/>
            <p:cNvSpPr txBox="1">
              <a:spLocks noChangeArrowheads="1"/>
            </p:cNvSpPr>
            <p:nvPr/>
          </p:nvSpPr>
          <p:spPr bwMode="auto">
            <a:xfrm>
              <a:off x="1943708" y="5385147"/>
              <a:ext cx="720725" cy="492443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EOL</a:t>
              </a:r>
              <a:br>
                <a:rPr lang="en-GB" sz="1600" dirty="0" smtClean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‘\n’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sp>
          <p:nvSpPr>
            <p:cNvPr id="8207" name="TextBox 15"/>
            <p:cNvSpPr txBox="1">
              <a:spLocks noChangeArrowheads="1"/>
            </p:cNvSpPr>
            <p:nvPr/>
          </p:nvSpPr>
          <p:spPr bwMode="auto">
            <a:xfrm>
              <a:off x="3023208" y="5385147"/>
              <a:ext cx="720725" cy="492443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EOF</a:t>
              </a:r>
              <a:br>
                <a:rPr lang="en-GB" sz="1600" dirty="0" smtClean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128284" y="3032956"/>
            <a:ext cx="468052" cy="576064"/>
            <a:chOff x="7128284" y="3032956"/>
            <a:chExt cx="468052" cy="576064"/>
          </a:xfrm>
        </p:grpSpPr>
        <p:sp>
          <p:nvSpPr>
            <p:cNvPr id="16" name="AutoShape 7"/>
            <p:cNvSpPr>
              <a:spLocks/>
            </p:cNvSpPr>
            <p:nvPr/>
          </p:nvSpPr>
          <p:spPr bwMode="auto">
            <a:xfrm>
              <a:off x="7128284" y="3032956"/>
              <a:ext cx="468052" cy="288032"/>
            </a:xfrm>
            <a:prstGeom prst="callout1">
              <a:avLst>
                <a:gd name="adj1" fmla="val 40327"/>
                <a:gd name="adj2" fmla="val -12442"/>
                <a:gd name="adj3" fmla="val 51705"/>
                <a:gd name="adj4" fmla="val -22299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 dirty="0" smtClean="0">
                  <a:solidFill>
                    <a:schemeClr val="bg2"/>
                  </a:solidFill>
                </a:rPr>
                <a:t>tag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17" name="AutoShape 7"/>
            <p:cNvSpPr>
              <a:spLocks/>
            </p:cNvSpPr>
            <p:nvPr/>
          </p:nvSpPr>
          <p:spPr bwMode="auto">
            <a:xfrm>
              <a:off x="7128284" y="3320988"/>
              <a:ext cx="468052" cy="288032"/>
            </a:xfrm>
            <a:prstGeom prst="callout1">
              <a:avLst>
                <a:gd name="adj1" fmla="val 40327"/>
                <a:gd name="adj2" fmla="val -12442"/>
                <a:gd name="adj3" fmla="val 29960"/>
                <a:gd name="adj4" fmla="val -217644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 dirty="0" smtClean="0">
                  <a:solidFill>
                    <a:schemeClr val="bg2"/>
                  </a:solidFill>
                </a:rPr>
                <a:t>text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Calc tokens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Calc source program and token stream: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016125" y="2312988"/>
            <a:ext cx="1763713" cy="598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lnSpc>
                <a:spcPts val="2000"/>
              </a:lnSpc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set x = 7</a:t>
            </a:r>
          </a:p>
          <a:p>
            <a:pPr eaLnBrk="0" hangingPunct="0">
              <a:lnSpc>
                <a:spcPts val="2000"/>
              </a:lnSpc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put x*(x+1)</a:t>
            </a:r>
            <a:endParaRPr lang="en-US" sz="2000" dirty="0">
              <a:solidFill>
                <a:srgbClr val="660066"/>
              </a:solidFill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16125" y="3249613"/>
            <a:ext cx="6984367" cy="2281332"/>
            <a:chOff x="2016125" y="3249613"/>
            <a:chExt cx="6984367" cy="2281332"/>
          </a:xfrm>
        </p:grpSpPr>
        <p:sp>
          <p:nvSpPr>
            <p:cNvPr id="9220" name="TextBox 43"/>
            <p:cNvSpPr txBox="1">
              <a:spLocks noChangeArrowheads="1"/>
            </p:cNvSpPr>
            <p:nvPr/>
          </p:nvSpPr>
          <p:spPr bwMode="auto">
            <a:xfrm>
              <a:off x="3743325" y="43656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ASSN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‘=’</a:t>
              </a:r>
            </a:p>
          </p:txBody>
        </p:sp>
        <p:sp>
          <p:nvSpPr>
            <p:cNvPr id="9221" name="TextBox 44"/>
            <p:cNvSpPr txBox="1">
              <a:spLocks noChangeArrowheads="1"/>
            </p:cNvSpPr>
            <p:nvPr/>
          </p:nvSpPr>
          <p:spPr bwMode="auto">
            <a:xfrm>
              <a:off x="2016125" y="43656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SET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‘set’</a:t>
              </a:r>
            </a:p>
          </p:txBody>
        </p:sp>
        <p:sp>
          <p:nvSpPr>
            <p:cNvPr id="9222" name="TextBox 45"/>
            <p:cNvSpPr txBox="1">
              <a:spLocks noChangeArrowheads="1"/>
            </p:cNvSpPr>
            <p:nvPr/>
          </p:nvSpPr>
          <p:spPr bwMode="auto">
            <a:xfrm>
              <a:off x="5472113" y="4365625"/>
              <a:ext cx="720725" cy="493713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EOL</a:t>
              </a:r>
              <a:br>
                <a:rPr lang="en-GB" sz="1600" dirty="0" smtClean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‘\n’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sp>
          <p:nvSpPr>
            <p:cNvPr id="9223" name="TextBox 46"/>
            <p:cNvSpPr txBox="1">
              <a:spLocks noChangeArrowheads="1"/>
            </p:cNvSpPr>
            <p:nvPr/>
          </p:nvSpPr>
          <p:spPr bwMode="auto">
            <a:xfrm>
              <a:off x="2879725" y="43656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ID</a:t>
              </a:r>
              <a:r>
                <a:rPr lang="en-GB" sz="1600" dirty="0">
                  <a:solidFill>
                    <a:schemeClr val="bg2"/>
                  </a:solidFill>
                </a:rPr>
                <a:t/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‘x’</a:t>
              </a:r>
            </a:p>
          </p:txBody>
        </p:sp>
        <p:sp>
          <p:nvSpPr>
            <p:cNvPr id="9224" name="TextBox 47"/>
            <p:cNvSpPr txBox="1">
              <a:spLocks noChangeArrowheads="1"/>
            </p:cNvSpPr>
            <p:nvPr/>
          </p:nvSpPr>
          <p:spPr bwMode="auto">
            <a:xfrm>
              <a:off x="4608513" y="43656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NUM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‘7’</a:t>
              </a:r>
            </a:p>
          </p:txBody>
        </p:sp>
        <p:sp>
          <p:nvSpPr>
            <p:cNvPr id="9225" name="TextBox 46"/>
            <p:cNvSpPr txBox="1">
              <a:spLocks noChangeArrowheads="1"/>
            </p:cNvSpPr>
            <p:nvPr/>
          </p:nvSpPr>
          <p:spPr bwMode="auto">
            <a:xfrm>
              <a:off x="7199647" y="4367213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ID</a:t>
              </a:r>
              <a:r>
                <a:rPr lang="en-GB" sz="1600" dirty="0">
                  <a:solidFill>
                    <a:schemeClr val="bg2"/>
                  </a:solidFill>
                </a:rPr>
                <a:t/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‘x’</a:t>
              </a:r>
            </a:p>
          </p:txBody>
        </p:sp>
        <p:sp>
          <p:nvSpPr>
            <p:cNvPr id="9226" name="TextBox 47"/>
            <p:cNvSpPr txBox="1">
              <a:spLocks noChangeArrowheads="1"/>
            </p:cNvSpPr>
            <p:nvPr/>
          </p:nvSpPr>
          <p:spPr bwMode="auto">
            <a:xfrm>
              <a:off x="5687479" y="50260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NUM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‘1’</a:t>
              </a:r>
            </a:p>
          </p:txBody>
        </p:sp>
        <p:sp>
          <p:nvSpPr>
            <p:cNvPr id="9227" name="TextBox 95"/>
            <p:cNvSpPr txBox="1">
              <a:spLocks noChangeArrowheads="1"/>
            </p:cNvSpPr>
            <p:nvPr/>
          </p:nvSpPr>
          <p:spPr bwMode="auto">
            <a:xfrm>
              <a:off x="6335551" y="43656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PUT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‘put’</a:t>
              </a:r>
            </a:p>
          </p:txBody>
        </p:sp>
        <p:sp>
          <p:nvSpPr>
            <p:cNvPr id="9228" name="TextBox 51"/>
            <p:cNvSpPr txBox="1">
              <a:spLocks noChangeArrowheads="1"/>
            </p:cNvSpPr>
            <p:nvPr/>
          </p:nvSpPr>
          <p:spPr bwMode="auto">
            <a:xfrm>
              <a:off x="2231740" y="5026024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TIMES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‘*’</a:t>
              </a:r>
            </a:p>
          </p:txBody>
        </p:sp>
        <p:sp>
          <p:nvSpPr>
            <p:cNvPr id="9229" name="TextBox 52"/>
            <p:cNvSpPr txBox="1">
              <a:spLocks noChangeArrowheads="1"/>
            </p:cNvSpPr>
            <p:nvPr/>
          </p:nvSpPr>
          <p:spPr bwMode="auto">
            <a:xfrm>
              <a:off x="3958691" y="50260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ID</a:t>
              </a:r>
              <a:r>
                <a:rPr lang="en-GB" sz="1600" dirty="0">
                  <a:solidFill>
                    <a:schemeClr val="bg2"/>
                  </a:solidFill>
                </a:rPr>
                <a:t/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‘x’</a:t>
              </a:r>
            </a:p>
          </p:txBody>
        </p:sp>
        <p:sp>
          <p:nvSpPr>
            <p:cNvPr id="9230" name="TextBox 53"/>
            <p:cNvSpPr txBox="1">
              <a:spLocks noChangeArrowheads="1"/>
            </p:cNvSpPr>
            <p:nvPr/>
          </p:nvSpPr>
          <p:spPr bwMode="auto">
            <a:xfrm>
              <a:off x="3095091" y="50260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LPAR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‘(’</a:t>
              </a:r>
            </a:p>
          </p:txBody>
        </p:sp>
        <p:sp>
          <p:nvSpPr>
            <p:cNvPr id="9231" name="TextBox 54"/>
            <p:cNvSpPr txBox="1">
              <a:spLocks noChangeArrowheads="1"/>
            </p:cNvSpPr>
            <p:nvPr/>
          </p:nvSpPr>
          <p:spPr bwMode="auto">
            <a:xfrm>
              <a:off x="4823879" y="50260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>
                  <a:solidFill>
                    <a:schemeClr val="bg2"/>
                  </a:solidFill>
                </a:rPr>
                <a:t>PLUS</a:t>
              </a:r>
              <a:br>
                <a:rPr lang="en-GB" sz="1600">
                  <a:solidFill>
                    <a:schemeClr val="bg2"/>
                  </a:solidFill>
                </a:rPr>
              </a:br>
              <a:r>
                <a:rPr lang="en-GB" sz="1600">
                  <a:solidFill>
                    <a:schemeClr val="bg2"/>
                  </a:solidFill>
                </a:rPr>
                <a:t>‘+’</a:t>
              </a:r>
            </a:p>
          </p:txBody>
        </p:sp>
        <p:sp>
          <p:nvSpPr>
            <p:cNvPr id="9232" name="TextBox 58"/>
            <p:cNvSpPr txBox="1">
              <a:spLocks noChangeArrowheads="1"/>
            </p:cNvSpPr>
            <p:nvPr/>
          </p:nvSpPr>
          <p:spPr bwMode="auto">
            <a:xfrm>
              <a:off x="6552220" y="5026025"/>
              <a:ext cx="720725" cy="4921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chemeClr val="bg2"/>
                  </a:solidFill>
                </a:rPr>
                <a:t>RPAR</a:t>
              </a:r>
              <a:br>
                <a:rPr lang="en-GB" sz="1600" dirty="0">
                  <a:solidFill>
                    <a:schemeClr val="bg2"/>
                  </a:solidFill>
                </a:rPr>
              </a:br>
              <a:r>
                <a:rPr lang="en-GB" sz="1600" dirty="0">
                  <a:solidFill>
                    <a:schemeClr val="bg2"/>
                  </a:solidFill>
                </a:rPr>
                <a:t>‘)’</a:t>
              </a:r>
            </a:p>
          </p:txBody>
        </p:sp>
        <p:sp>
          <p:nvSpPr>
            <p:cNvPr id="9233" name="TextBox 58"/>
            <p:cNvSpPr txBox="1">
              <a:spLocks noChangeArrowheads="1"/>
            </p:cNvSpPr>
            <p:nvPr/>
          </p:nvSpPr>
          <p:spPr bwMode="auto">
            <a:xfrm>
              <a:off x="7417407" y="5026025"/>
              <a:ext cx="720725" cy="492443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EOL</a:t>
              </a:r>
              <a:br>
                <a:rPr lang="en-GB" sz="1600" dirty="0" smtClean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‘\n’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sp>
          <p:nvSpPr>
            <p:cNvPr id="9234" name="TextBox 58"/>
            <p:cNvSpPr txBox="1">
              <a:spLocks noChangeArrowheads="1"/>
            </p:cNvSpPr>
            <p:nvPr/>
          </p:nvSpPr>
          <p:spPr bwMode="auto">
            <a:xfrm>
              <a:off x="8279767" y="5038502"/>
              <a:ext cx="720725" cy="492443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 smtClean="0">
                  <a:solidFill>
                    <a:schemeClr val="bg2"/>
                  </a:solidFill>
                </a:rPr>
                <a:t>EOF</a:t>
              </a:r>
              <a:br>
                <a:rPr lang="en-GB" sz="1600" dirty="0" smtClean="0">
                  <a:solidFill>
                    <a:schemeClr val="bg2"/>
                  </a:solidFill>
                </a:rPr>
              </a:br>
              <a:r>
                <a:rPr lang="en-GB" sz="1600" dirty="0" smtClean="0">
                  <a:solidFill>
                    <a:schemeClr val="bg2"/>
                  </a:solidFill>
                </a:rPr>
                <a:t>‘’</a:t>
              </a:r>
              <a:endParaRPr lang="en-GB" sz="1600" dirty="0">
                <a:solidFill>
                  <a:schemeClr val="bg2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376488" y="3249613"/>
              <a:ext cx="0" cy="719137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Lexer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The </a:t>
            </a:r>
            <a:r>
              <a:rPr lang="en-GB" b="1" dirty="0" err="1" smtClean="0"/>
              <a:t>lexer</a:t>
            </a:r>
            <a:r>
              <a:rPr lang="en-GB" dirty="0" smtClean="0"/>
              <a:t> converts source code to a token stream.</a:t>
            </a:r>
          </a:p>
          <a:p>
            <a:pPr marL="342900" lvl="1" indent="-342900" eaLnBrk="1" hangingPunct="1">
              <a:buFont typeface="Wingdings" pitchFamily="2" charset="2"/>
              <a:buChar char="§"/>
            </a:pPr>
            <a:r>
              <a:rPr lang="en-GB" sz="2400" dirty="0" smtClean="0"/>
              <a:t>At each step, the </a:t>
            </a:r>
            <a:r>
              <a:rPr lang="en-GB" sz="2400" dirty="0" err="1" smtClean="0"/>
              <a:t>lexer</a:t>
            </a:r>
            <a:r>
              <a:rPr lang="en-GB" sz="2400" dirty="0" smtClean="0"/>
              <a:t> inspects the next character of the source code and acts accordingly </a:t>
            </a:r>
            <a:r>
              <a:rPr lang="en-GB" sz="2400" i="1" dirty="0"/>
              <a:t>(see next slide</a:t>
            </a:r>
            <a:r>
              <a:rPr lang="en-GB" sz="2400" i="1" dirty="0" smtClean="0"/>
              <a:t>)</a:t>
            </a:r>
            <a:r>
              <a:rPr lang="en-GB" sz="2400" dirty="0" smtClean="0"/>
              <a:t>.</a:t>
            </a:r>
          </a:p>
          <a:p>
            <a:pPr eaLnBrk="1" hangingPunct="1"/>
            <a:r>
              <a:rPr lang="en-GB" dirty="0" smtClean="0"/>
              <a:t>When no source code remains, the </a:t>
            </a:r>
            <a:r>
              <a:rPr lang="en-GB" dirty="0" err="1" smtClean="0"/>
              <a:t>lexer</a:t>
            </a:r>
            <a:r>
              <a:rPr lang="en-GB" dirty="0" smtClean="0"/>
              <a:t> outputs an EOF token.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Lexer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E.g., if the next character of the source code is: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i="1" dirty="0" smtClean="0"/>
              <a:t>space: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discard it.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the </a:t>
            </a:r>
            <a:r>
              <a:rPr lang="en-GB" i="1" dirty="0" smtClean="0"/>
              <a:t>start of a comment: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scan the rest of the comment, and discard it.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i="1" dirty="0" smtClean="0"/>
              <a:t>punctuation mark: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output the corresponding token.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i="1" dirty="0" smtClean="0"/>
              <a:t>digit: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scan the remaining digits, and output the corresponding token (a numeral).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i="1" dirty="0" smtClean="0"/>
              <a:t>letter: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scan the remaining letters, and output the corresponding token (which could be an identifier or a keyword).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6395</TotalTime>
  <Words>1865</Words>
  <Application>Microsoft Office PowerPoint</Application>
  <PresentationFormat>On-screen Show (4:3)</PresentationFormat>
  <Paragraphs>396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University of Glasgow template - Sept 2007</vt:lpstr>
      <vt:lpstr>6  Syntactic analysis</vt:lpstr>
      <vt:lpstr>Aspects of syntactic analysis (1)</vt:lpstr>
      <vt:lpstr>Aspects of syntactic analysis (2)</vt:lpstr>
      <vt:lpstr>Tokens </vt:lpstr>
      <vt:lpstr>Separators</vt:lpstr>
      <vt:lpstr>Case study: Calc tokens</vt:lpstr>
      <vt:lpstr>Example: Calc tokens</vt:lpstr>
      <vt:lpstr>Lexer (1)</vt:lpstr>
      <vt:lpstr>Lexer (2)</vt:lpstr>
      <vt:lpstr>Parser</vt:lpstr>
      <vt:lpstr>Recursive-descent parsing (1)</vt:lpstr>
      <vt:lpstr>Recursive-descent parsing (2)</vt:lpstr>
      <vt:lpstr>Example: Calc parser (1)</vt:lpstr>
      <vt:lpstr>Example: Calc parser (2)</vt:lpstr>
      <vt:lpstr>Example: Calc parser (3)</vt:lpstr>
      <vt:lpstr>Example: Calc parser (4)</vt:lpstr>
      <vt:lpstr>Example: Calc parser (5)</vt:lpstr>
      <vt:lpstr>Example: Calc parser (6)</vt:lpstr>
      <vt:lpstr>General rules for recursive-descent parsing (1)</vt:lpstr>
      <vt:lpstr>General rules for recursive-descent parsing (2)</vt:lpstr>
      <vt:lpstr>General rules for recursive-descent parsing (3)</vt:lpstr>
      <vt:lpstr>General rules for recursive-descent parsing (4)</vt:lpstr>
      <vt:lpstr>Applications of syntactic analysis</vt:lpstr>
      <vt:lpstr>Compiler generation tools</vt:lpstr>
      <vt:lpstr>The compiler generation tool ANTLR</vt:lpstr>
      <vt:lpstr>Case study: Calc grammar in ANTLR (1)</vt:lpstr>
      <vt:lpstr>Case study: Calc grammar in ANTLR (2)</vt:lpstr>
      <vt:lpstr>Case study: Calc grammar in ANTLR (3)</vt:lpstr>
      <vt:lpstr>Case study: Calc driver (1)</vt:lpstr>
      <vt:lpstr>Case study: Calc driver (2)</vt:lpstr>
      <vt:lpstr>Case study: Calc grammar in ANTLR (6)</vt:lpstr>
      <vt:lpstr>Enhancing a grammar in ANTLR</vt:lpstr>
      <vt:lpstr>Case study: Calc grammar in ANTLR with actions (1)</vt:lpstr>
      <vt:lpstr>Case study: Calc grammar in ANTLR with actions (2)</vt:lpstr>
      <vt:lpstr>Case study: Calc grammar in ANTLR with actions (3)</vt:lpstr>
      <vt:lpstr>Case study: Calc grammar in ANTLR with actions (4)</vt:lpstr>
      <vt:lpstr>Case study: Calc grammar in ANTLR with actions (5)</vt:lpstr>
      <vt:lpstr>Case study: Calc grammar in ANTLR with actions (5)</vt:lpstr>
      <vt:lpstr>Case study: Calc grammar in ANTLR with actions (6)</vt:lpstr>
      <vt:lpstr>Case study: Calc grammar in ANTLR with actions (7)</vt:lpstr>
      <vt:lpstr>ANTLR notation</vt:lpstr>
      <vt:lpstr>AST building with ANTLR</vt:lpstr>
      <vt:lpstr>Case study: Fun grammar in ANTLR (1)</vt:lpstr>
      <vt:lpstr>Case study: Fun grammar in ANTLR (2)</vt:lpstr>
      <vt:lpstr>Case study: Fun grammar in ANTLR (3)</vt:lpstr>
      <vt:lpstr>Case study: Fun grammar in ANTLR with AST building (1)</vt:lpstr>
      <vt:lpstr>Case study: Fun grammar in ANTLR with AST building (2)</vt:lpstr>
      <vt:lpstr>Case study: Fun grammar in ANTLR with AST building (3)</vt:lpstr>
      <vt:lpstr>Case study: Fun grammar in ANTLR with AST building (4)</vt:lpstr>
      <vt:lpstr>Case study: Fun syntactic analyser (1)</vt:lpstr>
      <vt:lpstr>Case study: Fun syntactic analyser (2)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497</cp:revision>
  <dcterms:created xsi:type="dcterms:W3CDTF">2007-09-18T17:05:57Z</dcterms:created>
  <dcterms:modified xsi:type="dcterms:W3CDTF">2013-10-29T10:21:39Z</dcterms:modified>
</cp:coreProperties>
</file>