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26" r:id="rId2"/>
    <p:sldId id="329" r:id="rId3"/>
    <p:sldId id="354" r:id="rId4"/>
    <p:sldId id="355" r:id="rId5"/>
    <p:sldId id="356" r:id="rId6"/>
    <p:sldId id="330" r:id="rId7"/>
    <p:sldId id="339" r:id="rId8"/>
    <p:sldId id="337" r:id="rId9"/>
    <p:sldId id="331" r:id="rId10"/>
    <p:sldId id="350" r:id="rId11"/>
    <p:sldId id="338" r:id="rId12"/>
    <p:sldId id="327" r:id="rId13"/>
    <p:sldId id="341" r:id="rId14"/>
    <p:sldId id="343" r:id="rId15"/>
    <p:sldId id="351" r:id="rId16"/>
    <p:sldId id="344" r:id="rId17"/>
    <p:sldId id="364" r:id="rId18"/>
    <p:sldId id="345" r:id="rId19"/>
    <p:sldId id="349" r:id="rId20"/>
    <p:sldId id="373" r:id="rId21"/>
    <p:sldId id="346" r:id="rId22"/>
    <p:sldId id="375" r:id="rId23"/>
    <p:sldId id="348" r:id="rId24"/>
    <p:sldId id="374" r:id="rId25"/>
    <p:sldId id="376" r:id="rId26"/>
    <p:sldId id="352" r:id="rId27"/>
    <p:sldId id="353" r:id="rId28"/>
    <p:sldId id="342" r:id="rId29"/>
    <p:sldId id="357" r:id="rId30"/>
    <p:sldId id="361" r:id="rId31"/>
    <p:sldId id="362" r:id="rId32"/>
    <p:sldId id="378" r:id="rId33"/>
    <p:sldId id="372" r:id="rId34"/>
    <p:sldId id="377" r:id="rId35"/>
    <p:sldId id="358" r:id="rId36"/>
    <p:sldId id="366" r:id="rId37"/>
    <p:sldId id="359" r:id="rId38"/>
    <p:sldId id="367" r:id="rId39"/>
    <p:sldId id="370" r:id="rId40"/>
    <p:sldId id="369" r:id="rId41"/>
    <p:sldId id="379" r:id="rId42"/>
  </p:sldIdLst>
  <p:sldSz cx="9144000" cy="6858000" type="screen4x3"/>
  <p:notesSz cx="6669088" cy="9753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6600"/>
    <a:srgbClr val="66FF33"/>
    <a:srgbClr val="FF0000"/>
    <a:srgbClr val="FFFF00"/>
    <a:srgbClr val="FFFF99"/>
    <a:srgbClr val="008000"/>
    <a:srgbClr val="33CC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8" autoAdjust="0"/>
    <p:restoredTop sz="95784" autoAdjust="0"/>
  </p:normalViewPr>
  <p:slideViewPr>
    <p:cSldViewPr>
      <p:cViewPr varScale="1">
        <p:scale>
          <a:sx n="84" d="100"/>
          <a:sy n="84" d="100"/>
        </p:scale>
        <p:origin x="-78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072"/>
        <p:guide pos="210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02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02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1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02" y="0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1838"/>
            <a:ext cx="4878388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7" y="4633273"/>
            <a:ext cx="5335895" cy="438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02" y="9264984"/>
            <a:ext cx="2889626" cy="48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13" tIns="44956" rIns="89913" bIns="449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6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D516DB-C004-4E60-BB13-089C1828D2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675" y="188913"/>
            <a:ext cx="6142038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22875" y="1700213"/>
            <a:ext cx="3522663" cy="2233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22875" y="4086225"/>
            <a:ext cx="3522663" cy="223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7-</a:t>
            </a:r>
            <a:fld id="{382B8F94-0D92-4CBE-9993-CA5A08B6D5E8}" type="slidenum">
              <a:rPr lang="en-US" sz="160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7  Contextual analysis</a:t>
            </a:r>
            <a:endParaRPr lang="en-GB" sz="3200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Aspects of contextual analysis</a:t>
            </a:r>
          </a:p>
          <a:p>
            <a:pPr eaLnBrk="1" hangingPunct="1"/>
            <a:r>
              <a:rPr lang="en-GB" dirty="0" smtClean="0"/>
              <a:t>Scope checking</a:t>
            </a:r>
          </a:p>
          <a:p>
            <a:pPr eaLnBrk="1" hangingPunct="1"/>
            <a:r>
              <a:rPr lang="en-GB" dirty="0" smtClean="0"/>
              <a:t>Type checking</a:t>
            </a:r>
          </a:p>
          <a:p>
            <a:pPr eaLnBrk="1" hangingPunct="1"/>
            <a:r>
              <a:rPr lang="en-GB" dirty="0" smtClean="0"/>
              <a:t>Case study: Fun contextual analyser</a:t>
            </a:r>
          </a:p>
          <a:p>
            <a:pPr eaLnBrk="1" hangingPunct="1"/>
            <a:r>
              <a:rPr lang="en-GB" dirty="0" smtClean="0"/>
              <a:t>Representing types</a:t>
            </a:r>
          </a:p>
          <a:p>
            <a:pPr eaLnBrk="1" hangingPunct="1"/>
            <a:r>
              <a:rPr lang="en-GB" dirty="0" smtClean="0"/>
              <a:t>Representing scopes</a:t>
            </a:r>
            <a:endParaRPr lang="en-US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Type checking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At each </a:t>
            </a:r>
            <a:r>
              <a:rPr lang="en-GB" i="1" dirty="0" smtClean="0"/>
              <a:t>expression</a:t>
            </a:r>
            <a:r>
              <a:rPr lang="en-GB" dirty="0" smtClean="0"/>
              <a:t>, check the type of any sub-expression. Infer the type of the expression as a whole.</a:t>
            </a:r>
          </a:p>
          <a:p>
            <a:pPr lvl="1" eaLnBrk="1" hangingPunct="1"/>
            <a:r>
              <a:rPr lang="en-GB" dirty="0" smtClean="0"/>
              <a:t>If a sub-expression has unexpected type, report a type error.</a:t>
            </a:r>
          </a:p>
          <a:p>
            <a:pPr eaLnBrk="1" hangingPunct="1"/>
            <a:r>
              <a:rPr lang="en-GB" dirty="0" smtClean="0"/>
              <a:t>At each </a:t>
            </a:r>
            <a:r>
              <a:rPr lang="en-GB" i="1" dirty="0" smtClean="0"/>
              <a:t>command</a:t>
            </a:r>
            <a:r>
              <a:rPr lang="en-GB" dirty="0" smtClean="0"/>
              <a:t>, check the type of any constituent expression.</a:t>
            </a:r>
          </a:p>
          <a:p>
            <a:pPr lvl="1" eaLnBrk="1" hangingPunct="1"/>
            <a:r>
              <a:rPr lang="en-GB" dirty="0" smtClean="0"/>
              <a:t>If an expression has unexpected type, report a type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type checking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Expression with binary operator: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3356992"/>
            <a:ext cx="7197725" cy="296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Assignment-command:</a:t>
            </a: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4067944" y="3837123"/>
            <a:ext cx="4824536" cy="9960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174625" indent="-174625">
              <a:defRPr/>
            </a:pPr>
            <a:r>
              <a:rPr lang="en-GB" sz="2000" dirty="0" smtClean="0"/>
              <a:t>lookup ‘x’ and retrieve its type;</a:t>
            </a:r>
          </a:p>
          <a:p>
            <a:pPr marL="174625" indent="-174625">
              <a:defRPr/>
            </a:pPr>
            <a:r>
              <a:rPr lang="en-GB" sz="2000" dirty="0" smtClean="0"/>
              <a:t>walk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 and note its type;</a:t>
            </a:r>
          </a:p>
          <a:p>
            <a:pPr marL="174625" indent="-174625">
              <a:defRPr/>
            </a:pPr>
            <a:r>
              <a:rPr lang="en-GB" sz="2000" dirty="0" smtClean="0"/>
              <a:t>check that the two types are equivalent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123728" y="2132856"/>
            <a:ext cx="1584325" cy="972287"/>
            <a:chOff x="5580063" y="5013176"/>
            <a:chExt cx="1584325" cy="972287"/>
          </a:xfrm>
        </p:grpSpPr>
        <p:sp>
          <p:nvSpPr>
            <p:cNvPr id="37" name="Trapezoid 36"/>
            <p:cNvSpPr/>
            <p:nvPr/>
          </p:nvSpPr>
          <p:spPr>
            <a:xfrm>
              <a:off x="55800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" name="Trapezoid 37"/>
            <p:cNvSpPr/>
            <p:nvPr/>
          </p:nvSpPr>
          <p:spPr>
            <a:xfrm>
              <a:off x="6443663" y="5625100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Text Box 85"/>
            <p:cNvSpPr txBox="1">
              <a:spLocks noChangeArrowheads="1"/>
            </p:cNvSpPr>
            <p:nvPr/>
          </p:nvSpPr>
          <p:spPr bwMode="auto">
            <a:xfrm>
              <a:off x="6011863" y="50131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31" name="Text Box 86"/>
            <p:cNvSpPr txBox="1">
              <a:spLocks noChangeArrowheads="1"/>
            </p:cNvSpPr>
            <p:nvPr/>
          </p:nvSpPr>
          <p:spPr bwMode="auto">
            <a:xfrm>
              <a:off x="5616575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1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32" name="Line 87"/>
            <p:cNvSpPr>
              <a:spLocks noChangeShapeType="1"/>
            </p:cNvSpPr>
            <p:nvPr/>
          </p:nvSpPr>
          <p:spPr bwMode="auto">
            <a:xfrm>
              <a:off x="5938838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88"/>
            <p:cNvSpPr txBox="1">
              <a:spLocks noChangeArrowheads="1"/>
            </p:cNvSpPr>
            <p:nvPr/>
          </p:nvSpPr>
          <p:spPr bwMode="auto">
            <a:xfrm>
              <a:off x="6481763" y="5647325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r>
                <a:rPr lang="en-GB" baseline="-25000">
                  <a:solidFill>
                    <a:schemeClr val="bg2"/>
                  </a:solidFill>
                </a:rPr>
                <a:t>2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34" name="Line 89"/>
            <p:cNvSpPr>
              <a:spLocks noChangeShapeType="1"/>
            </p:cNvSpPr>
            <p:nvPr/>
          </p:nvSpPr>
          <p:spPr bwMode="auto">
            <a:xfrm>
              <a:off x="6372225" y="5229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>
              <a:off x="5938838" y="5433174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Line 91"/>
            <p:cNvSpPr>
              <a:spLocks noChangeShapeType="1"/>
            </p:cNvSpPr>
            <p:nvPr/>
          </p:nvSpPr>
          <p:spPr bwMode="auto">
            <a:xfrm>
              <a:off x="6804025" y="5433174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4067944" y="2024844"/>
            <a:ext cx="4788532" cy="13038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174625" indent="-174625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expr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, and check that its type is INT;</a:t>
            </a:r>
          </a:p>
          <a:p>
            <a:pPr marL="174625" indent="-174625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expr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, and check that its type is INT;</a:t>
            </a:r>
          </a:p>
          <a:p>
            <a:pPr marL="174625" indent="-174625">
              <a:defRPr/>
            </a:pPr>
            <a:r>
              <a:rPr lang="en-US" sz="2000" dirty="0" smtClean="0"/>
              <a:t>infer that the type of the whole expression is BOOL</a:t>
            </a:r>
            <a:endParaRPr lang="en-US" sz="2000" dirty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547664" y="5013176"/>
            <a:ext cx="7197725" cy="130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If-command: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4067944" y="5513052"/>
            <a:ext cx="4932548" cy="6882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marL="174625" indent="-174625">
              <a:defRPr/>
            </a:pPr>
            <a:r>
              <a:rPr lang="en-GB" sz="2000" dirty="0" smtClean="0"/>
              <a:t>walk </a:t>
            </a:r>
            <a:r>
              <a:rPr lang="en-GB" sz="2000" i="1" dirty="0" err="1" smtClean="0"/>
              <a:t>expr</a:t>
            </a:r>
            <a:r>
              <a:rPr lang="en-GB" sz="2000" dirty="0" smtClean="0"/>
              <a:t>, and check that its type is BOOL;</a:t>
            </a:r>
          </a:p>
          <a:p>
            <a:pPr marL="174625" indent="-174625">
              <a:defRPr/>
            </a:pPr>
            <a:r>
              <a:rPr lang="en-GB" sz="2000" dirty="0" smtClean="0"/>
              <a:t>walk </a:t>
            </a:r>
            <a:r>
              <a:rPr lang="en-GB" sz="2000" i="1" dirty="0" smtClean="0"/>
              <a:t>com</a:t>
            </a:r>
            <a:endParaRPr lang="en-GB" sz="2000" dirty="0" smtClean="0"/>
          </a:p>
        </p:txBody>
      </p:sp>
      <p:grpSp>
        <p:nvGrpSpPr>
          <p:cNvPr id="52" name="Group 51"/>
          <p:cNvGrpSpPr/>
          <p:nvPr/>
        </p:nvGrpSpPr>
        <p:grpSpPr>
          <a:xfrm>
            <a:off x="2123728" y="5445046"/>
            <a:ext cx="1584325" cy="936282"/>
            <a:chOff x="6732588" y="3681028"/>
            <a:chExt cx="1584325" cy="936282"/>
          </a:xfrm>
        </p:grpSpPr>
        <p:sp>
          <p:nvSpPr>
            <p:cNvPr id="60" name="Trapezoid 59"/>
            <p:cNvSpPr/>
            <p:nvPr/>
          </p:nvSpPr>
          <p:spPr>
            <a:xfrm>
              <a:off x="6732588" y="4256948"/>
              <a:ext cx="719137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1" name="Trapezoid 60"/>
            <p:cNvSpPr/>
            <p:nvPr/>
          </p:nvSpPr>
          <p:spPr>
            <a:xfrm>
              <a:off x="7596188" y="4256948"/>
              <a:ext cx="720725" cy="360362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3" name="Text Box 77"/>
            <p:cNvSpPr txBox="1">
              <a:spLocks noChangeArrowheads="1"/>
            </p:cNvSpPr>
            <p:nvPr/>
          </p:nvSpPr>
          <p:spPr bwMode="auto">
            <a:xfrm>
              <a:off x="7164388" y="3681028"/>
              <a:ext cx="720725" cy="252239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IF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54" name="Text Box 78"/>
            <p:cNvSpPr txBox="1">
              <a:spLocks noChangeArrowheads="1"/>
            </p:cNvSpPr>
            <p:nvPr/>
          </p:nvSpPr>
          <p:spPr bwMode="auto">
            <a:xfrm>
              <a:off x="6767513" y="429346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expr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55" name="Line 79"/>
            <p:cNvSpPr>
              <a:spLocks noChangeShapeType="1"/>
            </p:cNvSpPr>
            <p:nvPr/>
          </p:nvSpPr>
          <p:spPr bwMode="auto">
            <a:xfrm>
              <a:off x="7088188" y="407643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Text Box 80"/>
            <p:cNvSpPr txBox="1">
              <a:spLocks noChangeArrowheads="1"/>
            </p:cNvSpPr>
            <p:nvPr/>
          </p:nvSpPr>
          <p:spPr bwMode="auto">
            <a:xfrm>
              <a:off x="7631113" y="4293460"/>
              <a:ext cx="644525" cy="2873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com</a:t>
              </a:r>
              <a:endParaRPr lang="en-US" baseline="-25000">
                <a:solidFill>
                  <a:schemeClr val="bg2"/>
                </a:solidFill>
              </a:endParaRPr>
            </a:p>
          </p:txBody>
        </p:sp>
        <p:sp>
          <p:nvSpPr>
            <p:cNvPr id="57" name="Line 81"/>
            <p:cNvSpPr>
              <a:spLocks noChangeShapeType="1"/>
            </p:cNvSpPr>
            <p:nvPr/>
          </p:nvSpPr>
          <p:spPr bwMode="auto">
            <a:xfrm>
              <a:off x="7521575" y="3896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Line 82"/>
            <p:cNvSpPr>
              <a:spLocks noChangeShapeType="1"/>
            </p:cNvSpPr>
            <p:nvPr/>
          </p:nvSpPr>
          <p:spPr bwMode="auto">
            <a:xfrm>
              <a:off x="7088188" y="4076432"/>
              <a:ext cx="865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Line 83"/>
            <p:cNvSpPr>
              <a:spLocks noChangeShapeType="1"/>
            </p:cNvSpPr>
            <p:nvPr/>
          </p:nvSpPr>
          <p:spPr bwMode="auto">
            <a:xfrm>
              <a:off x="7953375" y="4076432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123728" y="3789040"/>
            <a:ext cx="1584325" cy="1113463"/>
            <a:chOff x="2195513" y="2312876"/>
            <a:chExt cx="1584325" cy="1113463"/>
          </a:xfrm>
        </p:grpSpPr>
        <p:sp>
          <p:nvSpPr>
            <p:cNvPr id="69" name="Trapezoid 68"/>
            <p:cNvSpPr/>
            <p:nvPr/>
          </p:nvSpPr>
          <p:spPr>
            <a:xfrm>
              <a:off x="3059113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3" name="Line 67"/>
            <p:cNvSpPr>
              <a:spLocks noChangeShapeType="1"/>
            </p:cNvSpPr>
            <p:nvPr/>
          </p:nvSpPr>
          <p:spPr bwMode="auto">
            <a:xfrm>
              <a:off x="3419475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Text Box 61"/>
            <p:cNvSpPr txBox="1">
              <a:spLocks noChangeArrowheads="1"/>
            </p:cNvSpPr>
            <p:nvPr/>
          </p:nvSpPr>
          <p:spPr bwMode="auto">
            <a:xfrm>
              <a:off x="2627313" y="23128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2552700" y="26974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" name="Text Box 64"/>
            <p:cNvSpPr txBox="1">
              <a:spLocks noChangeArrowheads="1"/>
            </p:cNvSpPr>
            <p:nvPr/>
          </p:nvSpPr>
          <p:spPr bwMode="auto">
            <a:xfrm>
              <a:off x="3095625" y="2914196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2986088" y="2516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2552700" y="2697466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Text Box 46"/>
            <p:cNvSpPr txBox="1">
              <a:spLocks noChangeArrowheads="1"/>
            </p:cNvSpPr>
            <p:nvPr/>
          </p:nvSpPr>
          <p:spPr bwMode="auto">
            <a:xfrm>
              <a:off x="219551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‘x’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49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Contextual analysis with ANTLR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 ANTLR we can write a “tree grammar” which describes the ASTs.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Each rule in the tree grammar is a pattern match for part of the AST.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From the tree grammar, ANTLR generates a depth-first left-to-right tree walker.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can enhance the tree grammar with actions to perform scope and type checking. ANTLR will insert these actions into the tree walker.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/>
              <a:t>Important: </a:t>
            </a:r>
            <a:r>
              <a:rPr lang="en-US" dirty="0" smtClean="0"/>
              <a:t>The </a:t>
            </a:r>
            <a:r>
              <a:rPr lang="en-US" dirty="0"/>
              <a:t>position of an action determines </a:t>
            </a:r>
            <a:r>
              <a:rPr lang="en-US" dirty="0" smtClean="0"/>
              <a:t>when it will be performed during the tree walk.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Contextual analysis with ANTLR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Examples of AST pattern matches:</a:t>
            </a: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^(ASSN ID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^(IF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com)</a:t>
            </a: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1073150" algn="l"/>
                <a:tab pos="1438275" algn="l"/>
                <a:tab pos="3949700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344220" y="2276872"/>
            <a:ext cx="2656272" cy="1800200"/>
            <a:chOff x="6344220" y="2276872"/>
            <a:chExt cx="2656272" cy="1800200"/>
          </a:xfrm>
        </p:grpSpPr>
        <p:sp>
          <p:nvSpPr>
            <p:cNvPr id="36" name="AutoShape 4"/>
            <p:cNvSpPr>
              <a:spLocks/>
            </p:cNvSpPr>
            <p:nvPr/>
          </p:nvSpPr>
          <p:spPr bwMode="auto">
            <a:xfrm>
              <a:off x="6344220" y="2276872"/>
              <a:ext cx="2656272" cy="1800200"/>
            </a:xfrm>
            <a:prstGeom prst="callout1">
              <a:avLst>
                <a:gd name="adj1" fmla="val 6889"/>
                <a:gd name="adj2" fmla="val -2952"/>
                <a:gd name="adj3" fmla="val 15734"/>
                <a:gd name="adj4" fmla="val -17675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This pattern </a:t>
              </a:r>
              <a:br>
                <a:rPr lang="en-US" sz="2000" dirty="0" smtClean="0">
                  <a:solidFill>
                    <a:schemeClr val="bg2"/>
                  </a:solidFill>
                </a:rPr>
              </a:br>
              <a:r>
                <a:rPr lang="en-US" sz="2000" dirty="0" smtClean="0">
                  <a:solidFill>
                    <a:schemeClr val="bg2"/>
                  </a:solidFill>
                </a:rPr>
                <a:t>matches</a:t>
              </a: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and makes </a:t>
              </a:r>
              <a:r>
                <a:rPr lang="en-GB" sz="2000" dirty="0" err="1" smtClean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sz="2000" dirty="0" smtClean="0">
                  <a:solidFill>
                    <a:schemeClr val="bg2"/>
                  </a:solidFill>
                </a:rPr>
                <a:t> refer to the right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</a:t>
              </a:r>
              <a:r>
                <a:rPr lang="en-GB" sz="2000" dirty="0" smtClean="0">
                  <a:solidFill>
                    <a:schemeClr val="bg2"/>
                  </a:solidFill>
                </a:rPr>
                <a:t>.</a:t>
              </a: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18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 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984143" y="2564904"/>
              <a:ext cx="1584301" cy="972431"/>
              <a:chOff x="7056276" y="3717739"/>
              <a:chExt cx="1584301" cy="972431"/>
            </a:xfrm>
          </p:grpSpPr>
          <p:sp>
            <p:nvSpPr>
              <p:cNvPr id="5" name="Line 67"/>
              <p:cNvSpPr>
                <a:spLocks noChangeShapeType="1"/>
              </p:cNvSpPr>
              <p:nvPr/>
            </p:nvSpPr>
            <p:spPr bwMode="auto">
              <a:xfrm>
                <a:off x="8280194" y="4149252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" name="Text Box 61"/>
              <p:cNvSpPr txBox="1">
                <a:spLocks noChangeArrowheads="1"/>
              </p:cNvSpPr>
              <p:nvPr/>
            </p:nvSpPr>
            <p:spPr bwMode="auto">
              <a:xfrm>
                <a:off x="7484902" y="3717739"/>
                <a:ext cx="720000" cy="215900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1400" dirty="0">
                    <a:solidFill>
                      <a:schemeClr val="bg2"/>
                    </a:solidFill>
                  </a:rPr>
                  <a:t>ASSN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7" name="Line 63"/>
              <p:cNvSpPr>
                <a:spLocks noChangeShapeType="1"/>
              </p:cNvSpPr>
              <p:nvPr/>
            </p:nvSpPr>
            <p:spPr bwMode="auto">
              <a:xfrm>
                <a:off x="7413370" y="4136568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auto">
              <a:xfrm>
                <a:off x="7846782" y="3933783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0" name="Line 66"/>
              <p:cNvSpPr>
                <a:spLocks noChangeShapeType="1"/>
              </p:cNvSpPr>
              <p:nvPr/>
            </p:nvSpPr>
            <p:spPr bwMode="auto">
              <a:xfrm>
                <a:off x="7413370" y="4136568"/>
                <a:ext cx="8652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" name="Trapezoid 10"/>
              <p:cNvSpPr/>
              <p:nvPr/>
            </p:nvSpPr>
            <p:spPr bwMode="auto">
              <a:xfrm>
                <a:off x="7919852" y="4329807"/>
                <a:ext cx="720725" cy="360363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2" name="Text Box 61"/>
              <p:cNvSpPr txBox="1">
                <a:spLocks noChangeArrowheads="1"/>
              </p:cNvSpPr>
              <p:nvPr/>
            </p:nvSpPr>
            <p:spPr bwMode="auto">
              <a:xfrm>
                <a:off x="7056276" y="4329807"/>
                <a:ext cx="720000" cy="252239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1400" dirty="0" smtClean="0">
                    <a:solidFill>
                      <a:schemeClr val="bg2"/>
                    </a:solidFill>
                  </a:rPr>
                  <a:t>ID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336196" y="4329100"/>
            <a:ext cx="2700300" cy="2088232"/>
            <a:chOff x="6336196" y="4329100"/>
            <a:chExt cx="2700300" cy="2088232"/>
          </a:xfrm>
        </p:grpSpPr>
        <p:sp>
          <p:nvSpPr>
            <p:cNvPr id="37" name="AutoShape 4"/>
            <p:cNvSpPr>
              <a:spLocks/>
            </p:cNvSpPr>
            <p:nvPr/>
          </p:nvSpPr>
          <p:spPr bwMode="auto">
            <a:xfrm>
              <a:off x="6336196" y="4329100"/>
              <a:ext cx="2700300" cy="2088232"/>
            </a:xfrm>
            <a:prstGeom prst="callout1">
              <a:avLst>
                <a:gd name="adj1" fmla="val 4757"/>
                <a:gd name="adj2" fmla="val -2480"/>
                <a:gd name="adj3" fmla="val 17461"/>
                <a:gd name="adj4" fmla="val -3534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ts val="2000"/>
                </a:lnSpc>
              </a:pPr>
              <a:r>
                <a:rPr lang="en-US" sz="2000" dirty="0" smtClean="0">
                  <a:solidFill>
                    <a:schemeClr val="bg2"/>
                  </a:solidFill>
                </a:rPr>
                <a:t>This pattern </a:t>
              </a:r>
              <a:br>
                <a:rPr lang="en-US" sz="2000" dirty="0" smtClean="0">
                  <a:solidFill>
                    <a:schemeClr val="bg2"/>
                  </a:solidFill>
                </a:rPr>
              </a:br>
              <a:r>
                <a:rPr lang="en-US" sz="2000" dirty="0" smtClean="0">
                  <a:solidFill>
                    <a:schemeClr val="bg2"/>
                  </a:solidFill>
                </a:rPr>
                <a:t>matches</a:t>
              </a: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endParaRPr lang="en-US" sz="2000" dirty="0" smtClean="0">
                <a:solidFill>
                  <a:schemeClr val="bg2"/>
                </a:solidFill>
              </a:endParaRPr>
            </a:p>
            <a:p>
              <a:pPr>
                <a:lnSpc>
                  <a:spcPts val="2000"/>
                </a:lnSpc>
              </a:pPr>
              <a:r>
                <a:rPr lang="en-GB" sz="2000" dirty="0" smtClean="0">
                  <a:solidFill>
                    <a:schemeClr val="bg2"/>
                  </a:solidFill>
                </a:rPr>
                <a:t>and makes </a:t>
              </a:r>
              <a:r>
                <a:rPr lang="en-GB" sz="2000" dirty="0" err="1" smtClean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expr</a:t>
              </a:r>
              <a:r>
                <a:rPr lang="en-GB" sz="2000" dirty="0" smtClean="0">
                  <a:solidFill>
                    <a:schemeClr val="bg2"/>
                  </a:solidFill>
                </a:rPr>
                <a:t> and </a:t>
              </a:r>
              <a:r>
                <a:rPr lang="en-GB" sz="2000" dirty="0" smtClean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com</a:t>
              </a:r>
              <a:r>
                <a:rPr lang="en-GB" sz="2000" dirty="0" smtClean="0">
                  <a:solidFill>
                    <a:schemeClr val="bg2"/>
                  </a:solidFill>
                </a:rPr>
                <a:t> refer to the left and right </a:t>
              </a:r>
              <a:r>
                <a:rPr lang="en-GB" sz="2000" dirty="0" err="1" smtClean="0">
                  <a:solidFill>
                    <a:schemeClr val="bg2"/>
                  </a:solidFill>
                </a:rPr>
                <a:t>subtrees</a:t>
              </a:r>
              <a:r>
                <a:rPr lang="en-US" sz="2000" dirty="0" smtClean="0">
                  <a:solidFill>
                    <a:schemeClr val="bg2"/>
                  </a:solidFill>
                </a:rPr>
                <a:t>.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6984268" y="4618846"/>
              <a:ext cx="1584301" cy="934390"/>
              <a:chOff x="7056401" y="5057616"/>
              <a:chExt cx="1584301" cy="934390"/>
            </a:xfrm>
          </p:grpSpPr>
          <p:sp>
            <p:nvSpPr>
              <p:cNvPr id="14" name="Line 67"/>
              <p:cNvSpPr>
                <a:spLocks noChangeShapeType="1"/>
              </p:cNvSpPr>
              <p:nvPr/>
            </p:nvSpPr>
            <p:spPr bwMode="auto">
              <a:xfrm>
                <a:off x="8280319" y="5466345"/>
                <a:ext cx="218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" name="Text Box 61"/>
              <p:cNvSpPr txBox="1">
                <a:spLocks noChangeArrowheads="1"/>
              </p:cNvSpPr>
              <p:nvPr/>
            </p:nvSpPr>
            <p:spPr bwMode="auto">
              <a:xfrm>
                <a:off x="7485027" y="5057616"/>
                <a:ext cx="720000" cy="252239"/>
              </a:xfrm>
              <a:prstGeom prst="rect">
                <a:avLst/>
              </a:prstGeom>
              <a:noFill/>
              <a:ln w="9525" algn="ctr">
                <a:solidFill>
                  <a:schemeClr val="bg1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 lIns="36000" tIns="36000" rIns="36000" bIns="36000">
                <a:spAutoFit/>
              </a:bodyPr>
              <a:lstStyle/>
              <a:p>
                <a:pPr algn="ctr">
                  <a:lnSpc>
                    <a:spcPts val="1400"/>
                  </a:lnSpc>
                  <a:defRPr/>
                </a:pPr>
                <a:r>
                  <a:rPr lang="en-GB" sz="1400" dirty="0" smtClean="0">
                    <a:solidFill>
                      <a:schemeClr val="bg2"/>
                    </a:solidFill>
                  </a:rPr>
                  <a:t>IF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6" name="Line 63"/>
              <p:cNvSpPr>
                <a:spLocks noChangeShapeType="1"/>
              </p:cNvSpPr>
              <p:nvPr/>
            </p:nvSpPr>
            <p:spPr bwMode="auto">
              <a:xfrm>
                <a:off x="7413495" y="5453660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8" name="Line 65"/>
              <p:cNvSpPr>
                <a:spLocks noChangeShapeType="1"/>
              </p:cNvSpPr>
              <p:nvPr/>
            </p:nvSpPr>
            <p:spPr bwMode="auto">
              <a:xfrm>
                <a:off x="7846907" y="5276314"/>
                <a:ext cx="0" cy="1800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9" name="Line 66"/>
              <p:cNvSpPr>
                <a:spLocks noChangeShapeType="1"/>
              </p:cNvSpPr>
              <p:nvPr/>
            </p:nvSpPr>
            <p:spPr bwMode="auto">
              <a:xfrm>
                <a:off x="7413495" y="5453660"/>
                <a:ext cx="8652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" name="Trapezoid 19"/>
              <p:cNvSpPr/>
              <p:nvPr/>
            </p:nvSpPr>
            <p:spPr bwMode="auto">
              <a:xfrm>
                <a:off x="7920497" y="5631643"/>
                <a:ext cx="720205" cy="360000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22" name="Trapezoid 21"/>
              <p:cNvSpPr/>
              <p:nvPr/>
            </p:nvSpPr>
            <p:spPr bwMode="auto">
              <a:xfrm>
                <a:off x="7056401" y="5631643"/>
                <a:ext cx="720725" cy="360363"/>
              </a:xfrm>
              <a:prstGeom prst="trapezoid">
                <a:avLst/>
              </a:prstGeom>
              <a:solidFill>
                <a:srgbClr val="92D050"/>
              </a:solidFill>
              <a:ln w="9525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in ANTLR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tree grammar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FunChecker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options {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tokenVocab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Fun;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…;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^(PROG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+)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in ANTLR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^(VAR type ID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type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BOOL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INT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in ANTLR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^(ASSN ID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^(IF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com)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^(SEQ com*)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in ANTLR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^(EQ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^(PLUS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^(NOT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(outline)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tree grammar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FunChecker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options {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tokenVocab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Fun;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…;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  <a:tabLst>
                <a:tab pos="1073150" algn="l"/>
                <a:tab pos="1438275" algn="l"/>
              </a:tabLst>
            </a:pP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@members {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SymbolTable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&lt;Type&gt;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…</a:t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6300192" y="5121188"/>
            <a:ext cx="2519772" cy="1044116"/>
          </a:xfrm>
          <a:prstGeom prst="callout1">
            <a:avLst>
              <a:gd name="adj1" fmla="val 9388"/>
              <a:gd name="adj2" fmla="val -3083"/>
              <a:gd name="adj3" fmla="val -41247"/>
              <a:gd name="adj4" fmla="val -28426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err="1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SymbolTable</a:t>
            </a:r>
            <a:r>
              <a:rPr lang="en-GB" sz="20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&lt;A&gt;</a:t>
            </a: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 is a table that records identifiers with attributes of type </a:t>
            </a:r>
            <a:r>
              <a:rPr lang="en-GB" sz="20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.</a:t>
            </a: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</a:t>
            </a:r>
            <a:r>
              <a:rPr lang="en-US" i="1" dirty="0"/>
              <a:t>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[Type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NUM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INT;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lookup the identifier in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-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, and let its type be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b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^(EQ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t1=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left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right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and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are INT;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BOOL;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Aspects of contextual analysis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b="1" dirty="0" smtClean="0"/>
              <a:t>Contextual analysis</a:t>
            </a:r>
            <a:r>
              <a:rPr lang="en-GB" dirty="0" smtClean="0"/>
              <a:t> checks whether the source program (represented by an AST) satisfies the source language’s scope rules and type rules.</a:t>
            </a:r>
          </a:p>
          <a:p>
            <a:pPr eaLnBrk="1" hangingPunct="1"/>
            <a:r>
              <a:rPr lang="en-GB" dirty="0" smtClean="0"/>
              <a:t>Contextual analysis can be broken down into:</a:t>
            </a:r>
          </a:p>
          <a:p>
            <a:pPr lvl="1" eaLnBrk="1" hangingPunct="1"/>
            <a:r>
              <a:rPr lang="en-GB" b="1" dirty="0" smtClean="0"/>
              <a:t>scope checking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(ensuring that every identifier used in the source program is declared)</a:t>
            </a:r>
          </a:p>
          <a:p>
            <a:pPr lvl="1" eaLnBrk="1" hangingPunct="1"/>
            <a:r>
              <a:rPr lang="en-GB" b="1" dirty="0" smtClean="0"/>
              <a:t>type checking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(ensuring that every operation has operands with the expected types).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^(PLUS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left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right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and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are INT;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INT;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^(NOT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is BOOL;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BOOL;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com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^(ASSN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lookup the identifier in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-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, and let its type be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is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(5)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|	^(IF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com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is BOOL;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^(SEQ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com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*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com*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(6)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^(VAR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type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ID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t2=</a:t>
            </a:r>
            <a:r>
              <a:rPr lang="en-GB" sz="2000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expr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put the identifier into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along with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t1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is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t2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(7)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type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returns [Type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BOOL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BOOL;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|	INT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set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to INT;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tree grammar with contextual analysis actions </a:t>
            </a:r>
            <a:r>
              <a:rPr lang="en-US" i="1" dirty="0" smtClean="0"/>
              <a:t>(8)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Fun tree grammar with actions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prog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^(PROG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put ‘read’ and ‘write’ with their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types into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*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var_decl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proc_decl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+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check that ‘main’ is in 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and has type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	 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 VOID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→ VOID;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syntactic and contextual </a:t>
            </a:r>
            <a:r>
              <a:rPr lang="en-US" dirty="0" err="1" smtClean="0"/>
              <a:t>analysers</a:t>
            </a:r>
            <a:r>
              <a:rPr lang="en-US" dirty="0" smtClean="0"/>
              <a:t>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416675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Put the above tree grammar in a file named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FunChecker.g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Feed this as input to ANTLR:</a:t>
            </a:r>
          </a:p>
          <a:p>
            <a:pPr>
              <a:buNone/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…$ java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org.antlr.Tool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FunChecker.g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ANTLR generates a 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FunChecker</a:t>
            </a:r>
            <a:r>
              <a:rPr lang="en-US" sz="2000" dirty="0" smtClean="0"/>
              <a:t> </a:t>
            </a:r>
            <a:r>
              <a:rPr lang="en-US" dirty="0" smtClean="0"/>
              <a:t>containing methods that walk the AST and perform the contextual analysis actions.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073150" algn="l"/>
                <a:tab pos="1438275" algn="l"/>
              </a:tabLst>
            </a:pPr>
            <a:endParaRPr lang="en-GB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syntactic and contextual </a:t>
            </a:r>
            <a:r>
              <a:rPr lang="en-US" dirty="0" err="1" smtClean="0"/>
              <a:t>analysers</a:t>
            </a:r>
            <a:r>
              <a:rPr lang="en-US" dirty="0" smtClean="0"/>
              <a:t>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Program to run the Fun syntactic and contextual </a:t>
            </a:r>
            <a:r>
              <a:rPr lang="en-US" dirty="0" err="1" smtClean="0"/>
              <a:t>analysers</a:t>
            </a:r>
            <a:r>
              <a:rPr lang="en-US" dirty="0" smtClean="0"/>
              <a:t>: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FunRun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main (String[]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	// </a:t>
            </a:r>
            <a:r>
              <a:rPr lang="en-GB" sz="2000" dirty="0" smtClean="0">
                <a:solidFill>
                  <a:srgbClr val="006600"/>
                </a:solidFill>
                <a:cs typeface="Courier New" pitchFamily="49" charset="0"/>
              </a:rPr>
              <a:t>Syntactic analysis: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…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ast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parser.prog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getTree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	// </a:t>
            </a:r>
            <a:r>
              <a:rPr lang="en-GB" sz="2000" dirty="0" smtClean="0">
                <a:solidFill>
                  <a:srgbClr val="006600"/>
                </a:solidFill>
                <a:cs typeface="Courier New" pitchFamily="49" charset="0"/>
              </a:rPr>
              <a:t>Contextual analysis: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FunChecker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checker =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FunChecker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GB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CommonTreeNodeStream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ast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));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checker.prog</a:t>
            </a: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719138" algn="l"/>
                <a:tab pos="1073150" algn="l"/>
                <a:tab pos="1438275" algn="l"/>
                <a:tab pos="1792288" algn="l"/>
              </a:tabLst>
            </a:pPr>
            <a:r>
              <a:rPr lang="en-GB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Representing types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implement type checking, we need a way to represent the source language’s types.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We can use the concepts of §2: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primitive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cartesian</a:t>
            </a:r>
            <a:r>
              <a:rPr lang="en-US" dirty="0" smtClean="0"/>
              <a:t> product types (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×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disjoint union types (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mapping types (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→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types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Fun primitive data types by BOOL and INT.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the type of each Fun function by a mapping type: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4303713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7030A0"/>
                </a:solidFill>
              </a:rPr>
              <a:t>T '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f (</a:t>
            </a:r>
            <a:r>
              <a:rPr lang="en-US" i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x): … 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/>
              <a:t>T</a:t>
            </a:r>
            <a:r>
              <a:rPr lang="en-US" dirty="0" smtClean="0"/>
              <a:t> → </a:t>
            </a:r>
            <a:r>
              <a:rPr lang="en-US" i="1" dirty="0" smtClean="0"/>
              <a:t>T '</a:t>
            </a:r>
            <a:endParaRPr lang="en-US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4303713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7030A0"/>
                </a:solidFill>
              </a:rPr>
              <a:t>T '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f (): … 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VOID → </a:t>
            </a:r>
            <a:r>
              <a:rPr lang="en-US" i="1" dirty="0" smtClean="0"/>
              <a:t>T '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Similarly, represent the type of each Fun proper procedure by a mapping type: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4303713" algn="l"/>
              </a:tabLst>
            </a:pP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proc p (</a:t>
            </a:r>
            <a:r>
              <a:rPr lang="en-US" i="1" dirty="0" smtClean="0">
                <a:solidFill>
                  <a:srgbClr val="7030A0"/>
                </a:solidFill>
              </a:rPr>
              <a:t>T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x): … 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 smtClean="0"/>
              <a:t>T</a:t>
            </a:r>
            <a:r>
              <a:rPr lang="en-US" dirty="0" smtClean="0"/>
              <a:t> → VOID</a:t>
            </a:r>
            <a:endParaRPr lang="en-US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4303713" algn="l"/>
              </a:tabLst>
            </a:pP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proc p (): … 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/>
              <a:t>VOID → VOID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compilation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Source program:</a:t>
            </a:r>
          </a:p>
        </p:txBody>
      </p:sp>
      <p:sp>
        <p:nvSpPr>
          <p:cNvPr id="338948" name="Text Box 4"/>
          <p:cNvSpPr txBox="1">
            <a:spLocks noChangeArrowheads="1"/>
          </p:cNvSpPr>
          <p:nvPr/>
        </p:nvSpPr>
        <p:spPr bwMode="auto">
          <a:xfrm>
            <a:off x="1979613" y="2312988"/>
            <a:ext cx="3097212" cy="16244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n-GB" sz="2000" dirty="0" err="1">
                <a:solidFill>
                  <a:srgbClr val="6600CC"/>
                </a:solidFill>
                <a:latin typeface="Courier New" pitchFamily="49" charset="0"/>
              </a:rPr>
              <a:t>int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n = 15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# pointless program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proc main ():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 while n &gt; 1: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   n = n/2 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  <a:endParaRPr lang="en-US" sz="2000" dirty="0">
              <a:solidFill>
                <a:srgbClr val="6600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types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Represent the type of each Fun operator by a combination of product and mapping types:</a:t>
            </a:r>
          </a:p>
          <a:p>
            <a:pPr lvl="1" eaLnBrk="1" hangingPunct="1">
              <a:lnSpc>
                <a:spcPct val="90000"/>
              </a:lnSpc>
              <a:buNone/>
              <a:tabLst>
                <a:tab pos="2865438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  -  *  /</a:t>
            </a:r>
            <a:r>
              <a:rPr lang="en-US" dirty="0" smtClean="0">
                <a:cs typeface="Courier New" pitchFamily="49" charset="0"/>
              </a:rPr>
              <a:t>	</a:t>
            </a:r>
            <a:r>
              <a:rPr lang="en-US" dirty="0" smtClean="0"/>
              <a:t>(INT × INT) → INT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2865438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==  &lt;  &gt;</a:t>
            </a:r>
            <a:r>
              <a:rPr lang="en-US" dirty="0" smtClean="0">
                <a:cs typeface="Courier New" pitchFamily="49" charset="0"/>
              </a:rPr>
              <a:t>	</a:t>
            </a:r>
            <a:r>
              <a:rPr lang="en-US" dirty="0" smtClean="0"/>
              <a:t>(INT × INT) → BOOL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None/>
              <a:tabLst>
                <a:tab pos="2865438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dirty="0" smtClean="0">
                <a:cs typeface="Courier New" pitchFamily="49" charset="0"/>
              </a:rPr>
              <a:t>	</a:t>
            </a:r>
            <a:r>
              <a:rPr lang="en-US" dirty="0" smtClean="0"/>
              <a:t>BOOL → BOOL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implementation of Fun types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Courier New" pitchFamily="49" charset="0"/>
              </a:rPr>
              <a:t>Outline of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>
                <a:cs typeface="Courier New" pitchFamily="49" charset="0"/>
              </a:rPr>
              <a:t> :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 abstract class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Type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abstract </a:t>
            </a:r>
            <a:r>
              <a:rPr lang="en-US" sz="2000" b="1" dirty="0" err="1">
                <a:solidFill>
                  <a:srgbClr val="006600"/>
                </a:solidFill>
                <a:latin typeface="Courier New" pitchFamily="49" charset="0"/>
              </a:rPr>
              <a:t>boolean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equiv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(Type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t);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Primitive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Type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Pair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 Type {</a:t>
            </a:r>
            <a:br>
              <a:rPr lang="en-US" sz="20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 class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Mapping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extends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Type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…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implementation of Fun types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Courier New" pitchFamily="49" charset="0"/>
              </a:rPr>
              <a:t>Subclass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Type.Primitive</a:t>
            </a:r>
            <a:r>
              <a:rPr lang="en-US" dirty="0" smtClean="0">
                <a:cs typeface="Courier New" pitchFamily="49" charset="0"/>
              </a:rPr>
              <a:t> has a field that distinguishes different primitive types.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Courier New" pitchFamily="49" charset="0"/>
              </a:rPr>
              <a:t>Class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 smtClean="0">
                <a:cs typeface="Courier New" pitchFamily="49" charset="0"/>
              </a:rPr>
              <a:t> exports:</a:t>
            </a:r>
          </a:p>
          <a:p>
            <a:pPr eaLnBrk="1" hangingPunct="1">
              <a:lnSpc>
                <a:spcPct val="90000"/>
              </a:lnSpc>
              <a:buNone/>
              <a:tabLst>
                <a:tab pos="714375" algn="l"/>
                <a:tab pos="1077913" algn="l"/>
                <a:tab pos="1439863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static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final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Type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VOID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Type.Primitive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(0),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BOOL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Type.Primitive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(1),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INT 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Type.Primitive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(2);</a:t>
            </a:r>
          </a:p>
        </p:txBody>
      </p:sp>
    </p:spTree>
    <p:extLst>
      <p:ext uri="{BB962C8B-B14F-4D97-AF65-F5344CB8AC3E}">
        <p14:creationId xmlns:p14="http://schemas.microsoft.com/office/powerpoint/2010/main" val="20849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implementation of Fun types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308663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Courier New" pitchFamily="49" charset="0"/>
              </a:rPr>
              <a:t>Subclass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Type.Pair</a:t>
            </a:r>
            <a:r>
              <a:rPr lang="en-US" dirty="0" smtClean="0">
                <a:cs typeface="Courier New" pitchFamily="49" charset="0"/>
              </a:rPr>
              <a:t> has two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fields, which are the types of the pair components. E.g.: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Type prod =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Type.Pair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Type.BOOL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, Type.INT);</a:t>
            </a:r>
          </a:p>
        </p:txBody>
      </p:sp>
      <p:sp>
        <p:nvSpPr>
          <p:cNvPr id="4" name="AutoShape 4"/>
          <p:cNvSpPr>
            <a:spLocks/>
          </p:cNvSpPr>
          <p:nvPr/>
        </p:nvSpPr>
        <p:spPr bwMode="auto">
          <a:xfrm>
            <a:off x="7596336" y="3212976"/>
            <a:ext cx="1440160" cy="540060"/>
          </a:xfrm>
          <a:prstGeom prst="callout1">
            <a:avLst>
              <a:gd name="adj1" fmla="val 39019"/>
              <a:gd name="adj2" fmla="val -5943"/>
              <a:gd name="adj3" fmla="val -11371"/>
              <a:gd name="adj4" fmla="val -4421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represents BOOL × INT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implementation of Fun types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308663" cy="46212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Courier New" pitchFamily="49" charset="0"/>
              </a:rPr>
              <a:t>Subclass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Type.Mapping</a:t>
            </a:r>
            <a:r>
              <a:rPr lang="en-US" dirty="0" smtClean="0">
                <a:cs typeface="Courier New" pitchFamily="49" charset="0"/>
              </a:rPr>
              <a:t> has two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fields. These are the domain type and range type of the mapping type. E.g.: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Type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proctype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=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Type.Mapping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(Type.INT,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Type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optype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=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Type.Mapping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Type.Pair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(Type.INT, Type.INT),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Type.BOOL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7596336" y="2600908"/>
            <a:ext cx="1440160" cy="504056"/>
          </a:xfrm>
          <a:prstGeom prst="callout1">
            <a:avLst>
              <a:gd name="adj1" fmla="val 39019"/>
              <a:gd name="adj2" fmla="val -5943"/>
              <a:gd name="adj3" fmla="val 100242"/>
              <a:gd name="adj4" fmla="val -129909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cs typeface="Courier New" pitchFamily="49" charset="0"/>
              </a:rPr>
              <a:t>represents </a:t>
            </a: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INT → VOID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624228" y="3609020"/>
            <a:ext cx="2412268" cy="576064"/>
          </a:xfrm>
          <a:prstGeom prst="callout1">
            <a:avLst>
              <a:gd name="adj1" fmla="val 32998"/>
              <a:gd name="adj2" fmla="val -2411"/>
              <a:gd name="adj3" fmla="val 62841"/>
              <a:gd name="adj4" fmla="val -40913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cs typeface="Courier New" pitchFamily="49" charset="0"/>
              </a:rPr>
              <a:t>represents </a:t>
            </a:r>
            <a:br>
              <a:rPr lang="en-GB" sz="2000" dirty="0" smtClean="0">
                <a:solidFill>
                  <a:schemeClr val="bg2"/>
                </a:solidFill>
                <a:cs typeface="Courier New" pitchFamily="49" charset="0"/>
              </a:rPr>
            </a:b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(INT × INT) → BOOL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Representing scopes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Consider a PL in which all declarations are either </a:t>
            </a:r>
            <a:r>
              <a:rPr lang="en-US" i="1" dirty="0" smtClean="0"/>
              <a:t>global</a:t>
            </a:r>
            <a:r>
              <a:rPr lang="en-US" dirty="0" smtClean="0"/>
              <a:t> or </a:t>
            </a:r>
            <a:r>
              <a:rPr lang="en-US" i="1" dirty="0" smtClean="0"/>
              <a:t>local</a:t>
            </a:r>
            <a:r>
              <a:rPr lang="en-US" dirty="0" smtClean="0"/>
              <a:t>. Such a PL is said to have </a:t>
            </a:r>
            <a:r>
              <a:rPr lang="en-US" i="1" dirty="0" smtClean="0"/>
              <a:t>flat block structure</a:t>
            </a:r>
            <a:r>
              <a:rPr lang="en-US" dirty="0" smtClean="0"/>
              <a:t> (see §10).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same identifier can be declared both globally and locally. E.g., in Fun: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613" y="3717032"/>
            <a:ext cx="3097212" cy="26375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n-GB" sz="2000" dirty="0" err="1">
                <a:solidFill>
                  <a:srgbClr val="6600CC"/>
                </a:solidFill>
                <a:latin typeface="Courier New" pitchFamily="49" charset="0"/>
              </a:rPr>
              <a:t>int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x 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= 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1</a:t>
            </a:r>
          </a:p>
          <a:p>
            <a:pPr eaLnBrk="0" hangingPunct="0">
              <a:lnSpc>
                <a:spcPts val="2000"/>
              </a:lnSpc>
              <a:defRPr/>
            </a:pPr>
            <a:endParaRPr lang="en-GB" sz="2000" dirty="0" smtClean="0">
              <a:solidFill>
                <a:srgbClr val="6600CC"/>
              </a:solidFill>
              <a:latin typeface="Courier New" pitchFamily="49" charset="0"/>
            </a:endParaRPr>
          </a:p>
          <a:p>
            <a:pPr eaLnBrk="0" hangingPunct="0">
              <a:lnSpc>
                <a:spcPts val="2000"/>
              </a:lnSpc>
              <a:defRPr/>
            </a:pP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proc 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main ():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 </a:t>
            </a:r>
            <a:r>
              <a:rPr lang="en-GB" sz="2000" dirty="0" err="1" smtClean="0">
                <a:solidFill>
                  <a:srgbClr val="6600CC"/>
                </a:solidFill>
                <a:latin typeface="Courier New" pitchFamily="49" charset="0"/>
              </a:rPr>
              <a:t>int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x = 2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 write(x)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</a:p>
          <a:p>
            <a:pPr eaLnBrk="0" hangingPunct="0">
              <a:lnSpc>
                <a:spcPts val="2000"/>
              </a:lnSpc>
              <a:defRPr/>
            </a:pPr>
            <a:endParaRPr lang="en-GB" sz="2000" dirty="0" smtClean="0">
              <a:solidFill>
                <a:srgbClr val="6600CC"/>
              </a:solidFill>
              <a:latin typeface="Courier New" pitchFamily="49" charset="0"/>
            </a:endParaRPr>
          </a:p>
          <a:p>
            <a:pPr eaLnBrk="0" hangingPunct="0">
              <a:lnSpc>
                <a:spcPts val="2000"/>
              </a:lnSpc>
              <a:defRPr/>
            </a:pP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proc p (</a:t>
            </a:r>
            <a:r>
              <a:rPr lang="en-GB" sz="2000" dirty="0" err="1" smtClean="0">
                <a:solidFill>
                  <a:srgbClr val="6600CC"/>
                </a:solidFill>
                <a:latin typeface="Courier New" pitchFamily="49" charset="0"/>
              </a:rPr>
              <a:t>bool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x):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 if x: write(9).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  <a:endParaRPr lang="en-US" sz="2000" dirty="0">
              <a:solidFill>
                <a:srgbClr val="6600CC"/>
              </a:solidFill>
              <a:latin typeface="Courier New" pitchFamily="49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6264188" y="4797152"/>
            <a:ext cx="900100" cy="288032"/>
          </a:xfrm>
          <a:prstGeom prst="callout1">
            <a:avLst>
              <a:gd name="adj1" fmla="val 39019"/>
              <a:gd name="adj2" fmla="val -5943"/>
              <a:gd name="adj3" fmla="val 31587"/>
              <a:gd name="adj4" fmla="val -296867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writes 2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5688124" y="3753036"/>
            <a:ext cx="1728192" cy="324036"/>
          </a:xfrm>
          <a:prstGeom prst="callout1">
            <a:avLst>
              <a:gd name="adj1" fmla="val 39019"/>
              <a:gd name="adj2" fmla="val -5943"/>
              <a:gd name="adj3" fmla="val 39583"/>
              <a:gd name="adj4" fmla="val -124731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global variable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688124" y="4473116"/>
            <a:ext cx="1728192" cy="288032"/>
          </a:xfrm>
          <a:prstGeom prst="callout1">
            <a:avLst>
              <a:gd name="adj1" fmla="val 39019"/>
              <a:gd name="adj2" fmla="val -5943"/>
              <a:gd name="adj3" fmla="val 43346"/>
              <a:gd name="adj4" fmla="val -107094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local variable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5688124" y="5265204"/>
            <a:ext cx="1728192" cy="288032"/>
          </a:xfrm>
          <a:prstGeom prst="callout1">
            <a:avLst>
              <a:gd name="adj1" fmla="val 39019"/>
              <a:gd name="adj2" fmla="val -5943"/>
              <a:gd name="adj3" fmla="val 106839"/>
              <a:gd name="adj4" fmla="val -92279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ts val="2000"/>
              </a:lnSpc>
            </a:pPr>
            <a:r>
              <a:rPr lang="en-GB" sz="2000" dirty="0" smtClean="0">
                <a:solidFill>
                  <a:schemeClr val="bg2"/>
                </a:solidFill>
                <a:latin typeface="+mn-lt"/>
                <a:cs typeface="Courier New" pitchFamily="49" charset="0"/>
              </a:rPr>
              <a:t>local variable</a:t>
            </a:r>
            <a:endParaRPr lang="en-US" sz="2000" i="1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Representing scopes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type table must distinguish between global and local entries.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Global entries are always present.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Local entries are present only when </a:t>
            </a:r>
            <a:r>
              <a:rPr lang="en-US" dirty="0" err="1" smtClean="0"/>
              <a:t>analysing</a:t>
            </a:r>
            <a:r>
              <a:rPr lang="en-US" dirty="0" smtClean="0"/>
              <a:t> an inner scope.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At any given point during analysis of the source program, the same identifier may occur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at most one global entry,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at most one local entry.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scopes </a:t>
            </a:r>
            <a:r>
              <a:rPr lang="en-US" i="1" dirty="0" smtClean="0"/>
              <a:t>(1)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Type table during contextual analysis of a Fun program: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91680" y="2657263"/>
            <a:ext cx="3097212" cy="26375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sx="105000" sy="105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spAutoFit/>
          </a:bodyPr>
          <a:lstStyle/>
          <a:p>
            <a:pPr eaLnBrk="0" hangingPunct="0">
              <a:lnSpc>
                <a:spcPts val="2000"/>
              </a:lnSpc>
              <a:defRPr/>
            </a:pPr>
            <a:r>
              <a:rPr lang="en-GB" sz="2000" dirty="0" err="1">
                <a:solidFill>
                  <a:srgbClr val="6600CC"/>
                </a:solidFill>
                <a:latin typeface="Courier New" pitchFamily="49" charset="0"/>
              </a:rPr>
              <a:t>int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x 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= 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1</a:t>
            </a:r>
          </a:p>
          <a:p>
            <a:pPr eaLnBrk="0" hangingPunct="0">
              <a:lnSpc>
                <a:spcPts val="2000"/>
              </a:lnSpc>
              <a:defRPr/>
            </a:pPr>
            <a:endParaRPr lang="en-GB" sz="2000" dirty="0" smtClean="0">
              <a:solidFill>
                <a:srgbClr val="6600CC"/>
              </a:solidFill>
              <a:latin typeface="Courier New" pitchFamily="49" charset="0"/>
            </a:endParaRPr>
          </a:p>
          <a:p>
            <a:pPr eaLnBrk="0" hangingPunct="0">
              <a:lnSpc>
                <a:spcPts val="2000"/>
              </a:lnSpc>
              <a:defRPr/>
            </a:pP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proc </a:t>
            </a: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main ():</a:t>
            </a:r>
            <a:br>
              <a:rPr lang="en-GB" sz="2000" dirty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>
                <a:solidFill>
                  <a:srgbClr val="6600CC"/>
                </a:solidFill>
                <a:latin typeface="Courier New" pitchFamily="49" charset="0"/>
              </a:rPr>
              <a:t>  </a:t>
            </a:r>
            <a:r>
              <a:rPr lang="en-GB" sz="2000" dirty="0" err="1" smtClean="0">
                <a:solidFill>
                  <a:srgbClr val="6600CC"/>
                </a:solidFill>
                <a:latin typeface="Courier New" pitchFamily="49" charset="0"/>
              </a:rPr>
              <a:t>int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x = 2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 write(x)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</a:p>
          <a:p>
            <a:pPr eaLnBrk="0" hangingPunct="0">
              <a:lnSpc>
                <a:spcPts val="2000"/>
              </a:lnSpc>
              <a:defRPr/>
            </a:pPr>
            <a:endParaRPr lang="en-GB" sz="2000" dirty="0" smtClean="0">
              <a:solidFill>
                <a:srgbClr val="6600CC"/>
              </a:solidFill>
              <a:latin typeface="Courier New" pitchFamily="49" charset="0"/>
            </a:endParaRPr>
          </a:p>
          <a:p>
            <a:pPr eaLnBrk="0" hangingPunct="0">
              <a:lnSpc>
                <a:spcPts val="2000"/>
              </a:lnSpc>
              <a:defRPr/>
            </a:pP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proc p (</a:t>
            </a:r>
            <a:r>
              <a:rPr lang="en-GB" sz="2000" dirty="0" err="1" smtClean="0">
                <a:solidFill>
                  <a:srgbClr val="6600CC"/>
                </a:solidFill>
                <a:latin typeface="Courier New" pitchFamily="49" charset="0"/>
              </a:rPr>
              <a:t>bool</a:t>
            </a: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x):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  if x: write(9).</a:t>
            </a:r>
            <a:b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</a:br>
            <a:r>
              <a:rPr lang="en-GB" sz="2000" dirty="0" smtClean="0">
                <a:solidFill>
                  <a:srgbClr val="6600CC"/>
                </a:solidFill>
                <a:latin typeface="Courier New" pitchFamily="49" charset="0"/>
              </a:rPr>
              <a:t>.</a:t>
            </a:r>
            <a:endParaRPr lang="en-US" sz="2000" dirty="0">
              <a:solidFill>
                <a:srgbClr val="6600CC"/>
              </a:solidFill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347864" y="2384884"/>
            <a:ext cx="5616624" cy="576064"/>
            <a:chOff x="3347864" y="2384884"/>
            <a:chExt cx="5616624" cy="576064"/>
          </a:xfrm>
        </p:grpSpPr>
        <p:graphicFrame>
          <p:nvGraphicFramePr>
            <p:cNvPr id="7" name="Group 20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07585158"/>
                </p:ext>
              </p:extLst>
            </p:nvPr>
          </p:nvGraphicFramePr>
          <p:xfrm>
            <a:off x="5580112" y="2384884"/>
            <a:ext cx="3384376" cy="365760"/>
          </p:xfrm>
          <a:graphic>
            <a:graphicData uri="http://schemas.openxmlformats.org/drawingml/2006/table">
              <a:tbl>
                <a:tblPr>
                  <a:tableStyleId>{ED083AE6-46FA-4A59-8FB0-9F97EB10719F}</a:tableStyleId>
                </a:tblPr>
                <a:tblGrid>
                  <a:gridCol w="828092"/>
                  <a:gridCol w="792088"/>
                  <a:gridCol w="1764196"/>
                </a:tblGrid>
                <a:tr h="279121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</a:rPr>
                          <a:t>global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</a:rPr>
                          <a:t>‘x’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</a:rPr>
                          <a:t>INT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Straight Connector 12"/>
            <p:cNvCxnSpPr/>
            <p:nvPr/>
          </p:nvCxnSpPr>
          <p:spPr>
            <a:xfrm flipH="1">
              <a:off x="3347864" y="2564904"/>
              <a:ext cx="2160240" cy="39604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3527884" y="3087804"/>
            <a:ext cx="5436604" cy="1097280"/>
            <a:chOff x="3527884" y="3087804"/>
            <a:chExt cx="5436604" cy="1097280"/>
          </a:xfrm>
        </p:grpSpPr>
        <p:graphicFrame>
          <p:nvGraphicFramePr>
            <p:cNvPr id="10" name="Group 20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70241453"/>
                </p:ext>
              </p:extLst>
            </p:nvPr>
          </p:nvGraphicFramePr>
          <p:xfrm>
            <a:off x="5580112" y="3087804"/>
            <a:ext cx="3384376" cy="1097280"/>
          </p:xfrm>
          <a:graphic>
            <a:graphicData uri="http://schemas.openxmlformats.org/drawingml/2006/table">
              <a:tbl>
                <a:tblPr/>
                <a:tblGrid>
                  <a:gridCol w="828092"/>
                  <a:gridCol w="792088"/>
                  <a:gridCol w="1764196"/>
                </a:tblGrid>
                <a:tr h="360000">
                  <a:tc rowSpan="3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global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global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local</a:t>
                        </a:r>
                      </a:p>
                    </a:txBody>
                    <a:tcPr horzOverflow="overflow">
                      <a:lnL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‘x’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INT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3600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‘main’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VOID → VOID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3600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‘x’</a:t>
                        </a: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  <a:defRPr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INT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</a:tbl>
            </a:graphicData>
          </a:graphic>
        </p:graphicFrame>
        <p:cxnSp>
          <p:nvCxnSpPr>
            <p:cNvPr id="14" name="Straight Connector 13"/>
            <p:cNvCxnSpPr/>
            <p:nvPr/>
          </p:nvCxnSpPr>
          <p:spPr>
            <a:xfrm flipH="1">
              <a:off x="3527884" y="3645024"/>
              <a:ext cx="1980220" cy="10801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463988" y="4522244"/>
            <a:ext cx="4464496" cy="1463040"/>
            <a:chOff x="4463988" y="4522244"/>
            <a:chExt cx="4464496" cy="1463040"/>
          </a:xfrm>
        </p:grpSpPr>
        <p:graphicFrame>
          <p:nvGraphicFramePr>
            <p:cNvPr id="11" name="Group 20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05129900"/>
                </p:ext>
              </p:extLst>
            </p:nvPr>
          </p:nvGraphicFramePr>
          <p:xfrm>
            <a:off x="5580112" y="4522244"/>
            <a:ext cx="3348372" cy="1463040"/>
          </p:xfrm>
          <a:graphic>
            <a:graphicData uri="http://schemas.openxmlformats.org/drawingml/2006/table">
              <a:tbl>
                <a:tblPr/>
                <a:tblGrid>
                  <a:gridCol w="828092"/>
                  <a:gridCol w="792088"/>
                  <a:gridCol w="1728192"/>
                </a:tblGrid>
                <a:tr h="3600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global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global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global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6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local</a:t>
                        </a:r>
                      </a:p>
                    </a:txBody>
                    <a:tcPr horzOverflow="overflow">
                      <a:lnL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‘x’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INT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3600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‘main’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VOID → VOID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3600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‘p’</a:t>
                        </a: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  <a:defRPr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BOOL → VOID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  <a:tr h="3600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‘x’</a:t>
                        </a: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>
                            <a:schemeClr val="bg2"/>
                          </a:buClr>
                          <a:buSzTx/>
                          <a:buFont typeface="Wingdings" pitchFamily="2" charset="2"/>
                          <a:buNone/>
                          <a:tabLst/>
                          <a:defRPr/>
                        </a:pPr>
                        <a:r>
                          <a:rPr kumimoji="0" lang="en-GB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latin typeface="Arial" charset="0"/>
                          </a:rPr>
                          <a:t>BOOL</a:t>
                        </a:r>
                        <a:endPara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horzOverflow="overflow">
                      <a:lnL w="12700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bg2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noFill/>
                    </a:tcPr>
                  </a:tc>
                </a:tr>
              </a:tbl>
            </a:graphicData>
          </a:graphic>
        </p:graphicFrame>
        <p:cxnSp>
          <p:nvCxnSpPr>
            <p:cNvPr id="15" name="Straight Connector 14"/>
            <p:cNvCxnSpPr/>
            <p:nvPr/>
          </p:nvCxnSpPr>
          <p:spPr>
            <a:xfrm flipH="1" flipV="1">
              <a:off x="4463988" y="4905164"/>
              <a:ext cx="1008112" cy="32403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scopes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Such a table can be implemented by a pair of hash-tables, one for </a:t>
            </a:r>
            <a:r>
              <a:rPr lang="en-US" dirty="0" err="1" smtClean="0"/>
              <a:t>globals</a:t>
            </a:r>
            <a:r>
              <a:rPr lang="en-US" dirty="0" smtClean="0"/>
              <a:t> and one for locals: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SymbolTable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&lt;A&gt; {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// </a:t>
            </a:r>
            <a:r>
              <a:rPr lang="en-US" sz="2000" dirty="0" smtClean="0">
                <a:solidFill>
                  <a:srgbClr val="006600"/>
                </a:solidFill>
              </a:rPr>
              <a:t>A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SymbolTable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&lt;A&gt;</a:t>
            </a:r>
            <a:r>
              <a:rPr lang="en-US" sz="2000" dirty="0" smtClean="0">
                <a:solidFill>
                  <a:srgbClr val="006600"/>
                </a:solidFill>
              </a:rPr>
              <a:t> object represents a scoped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table in which each entry consists of an identifier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and an attribute of type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private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HashMap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&lt;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String,A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&gt;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globals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, locals;</a:t>
            </a:r>
            <a:endParaRPr lang="en-US" sz="20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SymbolTable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globals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HashMap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&lt;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String,A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&gt;();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locals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  // </a:t>
            </a:r>
            <a:r>
              <a:rPr lang="en-US" sz="2000" dirty="0" smtClean="0">
                <a:solidFill>
                  <a:srgbClr val="006600"/>
                </a:solidFill>
              </a:rPr>
              <a:t>Initially there are no locals.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scopes </a:t>
            </a:r>
            <a:r>
              <a:rPr lang="en-US" i="1" dirty="0" smtClean="0"/>
              <a:t>(2)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Implementation in Java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enterLocalScope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locals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HashMap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&lt;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String,A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&gt;();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exitLocalScope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() {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locals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null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compilation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AST after syntactic analysis (slightly simplified):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971600" y="2386013"/>
            <a:ext cx="8027938" cy="3311525"/>
            <a:chOff x="971600" y="2386013"/>
            <a:chExt cx="8027938" cy="3311525"/>
          </a:xfrm>
        </p:grpSpPr>
        <p:sp>
          <p:nvSpPr>
            <p:cNvPr id="21508" name="Line 5"/>
            <p:cNvSpPr>
              <a:spLocks noChangeShapeType="1"/>
            </p:cNvSpPr>
            <p:nvPr/>
          </p:nvSpPr>
          <p:spPr bwMode="auto">
            <a:xfrm>
              <a:off x="4356100" y="3357563"/>
              <a:ext cx="270351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9" name="Line 12"/>
            <p:cNvSpPr>
              <a:spLocks noChangeShapeType="1"/>
            </p:cNvSpPr>
            <p:nvPr/>
          </p:nvSpPr>
          <p:spPr bwMode="auto">
            <a:xfrm>
              <a:off x="7959725" y="5086350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Line 14"/>
            <p:cNvSpPr>
              <a:spLocks noChangeShapeType="1"/>
            </p:cNvSpPr>
            <p:nvPr/>
          </p:nvSpPr>
          <p:spPr bwMode="auto">
            <a:xfrm>
              <a:off x="7959725" y="508635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1" name="Line 15"/>
            <p:cNvSpPr>
              <a:spLocks noChangeShapeType="1"/>
            </p:cNvSpPr>
            <p:nvPr/>
          </p:nvSpPr>
          <p:spPr bwMode="auto">
            <a:xfrm>
              <a:off x="7240588" y="451008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Line 16"/>
            <p:cNvSpPr>
              <a:spLocks noChangeShapeType="1"/>
            </p:cNvSpPr>
            <p:nvPr/>
          </p:nvSpPr>
          <p:spPr bwMode="auto">
            <a:xfrm>
              <a:off x="6159500" y="393382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3" name="Line 17"/>
            <p:cNvSpPr>
              <a:spLocks noChangeShapeType="1"/>
            </p:cNvSpPr>
            <p:nvPr/>
          </p:nvSpPr>
          <p:spPr bwMode="auto">
            <a:xfrm>
              <a:off x="8678863" y="508635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Line 18"/>
            <p:cNvSpPr>
              <a:spLocks noChangeShapeType="1"/>
            </p:cNvSpPr>
            <p:nvPr/>
          </p:nvSpPr>
          <p:spPr bwMode="auto">
            <a:xfrm>
              <a:off x="7239000" y="451008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5" name="Line 19"/>
            <p:cNvSpPr>
              <a:spLocks noChangeShapeType="1"/>
            </p:cNvSpPr>
            <p:nvPr/>
          </p:nvSpPr>
          <p:spPr bwMode="auto">
            <a:xfrm>
              <a:off x="8320088" y="451008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6" name="Line 20"/>
            <p:cNvSpPr>
              <a:spLocks noChangeShapeType="1"/>
            </p:cNvSpPr>
            <p:nvPr/>
          </p:nvSpPr>
          <p:spPr bwMode="auto">
            <a:xfrm>
              <a:off x="7815263" y="393382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7" name="Line 21"/>
            <p:cNvSpPr>
              <a:spLocks noChangeShapeType="1"/>
            </p:cNvSpPr>
            <p:nvPr/>
          </p:nvSpPr>
          <p:spPr bwMode="auto">
            <a:xfrm>
              <a:off x="7059613" y="3357563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8" name="Line 24"/>
            <p:cNvSpPr>
              <a:spLocks noChangeShapeType="1"/>
            </p:cNvSpPr>
            <p:nvPr/>
          </p:nvSpPr>
          <p:spPr bwMode="auto">
            <a:xfrm>
              <a:off x="5795963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9" name="Line 25"/>
            <p:cNvSpPr>
              <a:spLocks noChangeShapeType="1"/>
            </p:cNvSpPr>
            <p:nvPr/>
          </p:nvSpPr>
          <p:spPr bwMode="auto">
            <a:xfrm>
              <a:off x="5795963" y="508476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0" name="Line 27"/>
            <p:cNvSpPr>
              <a:spLocks noChangeShapeType="1"/>
            </p:cNvSpPr>
            <p:nvPr/>
          </p:nvSpPr>
          <p:spPr bwMode="auto">
            <a:xfrm flipH="1">
              <a:off x="6159500" y="393382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1" name="Line 30"/>
            <p:cNvSpPr>
              <a:spLocks noChangeShapeType="1"/>
            </p:cNvSpPr>
            <p:nvPr/>
          </p:nvSpPr>
          <p:spPr bwMode="auto">
            <a:xfrm flipH="1" flipV="1">
              <a:off x="5075238" y="3357562"/>
              <a:ext cx="818" cy="1794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2" name="Line 31"/>
            <p:cNvSpPr>
              <a:spLocks noChangeShapeType="1"/>
            </p:cNvSpPr>
            <p:nvPr/>
          </p:nvSpPr>
          <p:spPr bwMode="auto">
            <a:xfrm>
              <a:off x="1839913" y="3356992"/>
              <a:ext cx="14398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3" name="Line 32"/>
            <p:cNvSpPr>
              <a:spLocks noChangeShapeType="1"/>
            </p:cNvSpPr>
            <p:nvPr/>
          </p:nvSpPr>
          <p:spPr bwMode="auto">
            <a:xfrm flipH="1">
              <a:off x="2559050" y="5086350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4" name="Line 33"/>
            <p:cNvSpPr>
              <a:spLocks noChangeShapeType="1"/>
            </p:cNvSpPr>
            <p:nvPr/>
          </p:nvSpPr>
          <p:spPr bwMode="auto">
            <a:xfrm>
              <a:off x="1838325" y="3356993"/>
              <a:ext cx="0" cy="190874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5" name="Line 34"/>
            <p:cNvSpPr>
              <a:spLocks noChangeShapeType="1"/>
            </p:cNvSpPr>
            <p:nvPr/>
          </p:nvSpPr>
          <p:spPr bwMode="auto">
            <a:xfrm>
              <a:off x="2555875" y="2781300"/>
              <a:ext cx="31321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6" name="Line 35"/>
            <p:cNvSpPr>
              <a:spLocks noChangeShapeType="1"/>
            </p:cNvSpPr>
            <p:nvPr/>
          </p:nvSpPr>
          <p:spPr bwMode="auto">
            <a:xfrm>
              <a:off x="5684838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27" name="Line 37"/>
            <p:cNvSpPr>
              <a:spLocks noChangeShapeType="1"/>
            </p:cNvSpPr>
            <p:nvPr/>
          </p:nvSpPr>
          <p:spPr bwMode="auto">
            <a:xfrm flipH="1">
              <a:off x="4140200" y="2457450"/>
              <a:ext cx="0" cy="3238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Text Box 38"/>
            <p:cNvSpPr txBox="1">
              <a:spLocks noChangeArrowheads="1"/>
            </p:cNvSpPr>
            <p:nvPr/>
          </p:nvSpPr>
          <p:spPr bwMode="auto">
            <a:xfrm>
              <a:off x="3779838" y="23860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8" name="Text Box 42"/>
            <p:cNvSpPr txBox="1">
              <a:spLocks noChangeArrowheads="1"/>
            </p:cNvSpPr>
            <p:nvPr/>
          </p:nvSpPr>
          <p:spPr bwMode="auto">
            <a:xfrm>
              <a:off x="4498356" y="3536950"/>
              <a:ext cx="1153764" cy="216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NOFORMAL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9" name="Text Box 43"/>
            <p:cNvSpPr txBox="1">
              <a:spLocks noChangeArrowheads="1"/>
            </p:cNvSpPr>
            <p:nvPr/>
          </p:nvSpPr>
          <p:spPr bwMode="auto">
            <a:xfrm>
              <a:off x="7956550" y="468947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0" name="Text Box 44"/>
            <p:cNvSpPr txBox="1">
              <a:spLocks noChangeArrowheads="1"/>
            </p:cNvSpPr>
            <p:nvPr/>
          </p:nvSpPr>
          <p:spPr bwMode="auto">
            <a:xfrm>
              <a:off x="7451725" y="41132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1" name="Text Box 45"/>
            <p:cNvSpPr txBox="1">
              <a:spLocks noChangeArrowheads="1"/>
            </p:cNvSpPr>
            <p:nvPr/>
          </p:nvSpPr>
          <p:spPr bwMode="auto">
            <a:xfrm>
              <a:off x="532765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2" name="Text Box 47"/>
            <p:cNvSpPr txBox="1">
              <a:spLocks noChangeArrowheads="1"/>
            </p:cNvSpPr>
            <p:nvPr/>
          </p:nvSpPr>
          <p:spPr bwMode="auto">
            <a:xfrm>
              <a:off x="6696075" y="3536950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3" name="Text Box 49"/>
            <p:cNvSpPr txBox="1">
              <a:spLocks noChangeArrowheads="1"/>
            </p:cNvSpPr>
            <p:nvPr/>
          </p:nvSpPr>
          <p:spPr bwMode="auto">
            <a:xfrm>
              <a:off x="5795963" y="4689475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35" name="Line 82"/>
            <p:cNvSpPr>
              <a:spLocks noChangeShapeType="1"/>
            </p:cNvSpPr>
            <p:nvPr/>
          </p:nvSpPr>
          <p:spPr bwMode="auto">
            <a:xfrm flipV="1">
              <a:off x="2555875" y="2781300"/>
              <a:ext cx="0" cy="23034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6" name="Line 33"/>
            <p:cNvSpPr>
              <a:spLocks noChangeShapeType="1"/>
            </p:cNvSpPr>
            <p:nvPr/>
          </p:nvSpPr>
          <p:spPr bwMode="auto">
            <a:xfrm>
              <a:off x="2559050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>
              <a:off x="3279775" y="3356992"/>
              <a:ext cx="0" cy="19103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38" name="Line 24"/>
            <p:cNvSpPr>
              <a:spLocks noChangeShapeType="1"/>
            </p:cNvSpPr>
            <p:nvPr/>
          </p:nvSpPr>
          <p:spPr bwMode="auto">
            <a:xfrm>
              <a:off x="4352925" y="3357563"/>
              <a:ext cx="0" cy="19431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8" name="Text Box 41"/>
            <p:cNvSpPr txBox="1">
              <a:spLocks noChangeArrowheads="1"/>
            </p:cNvSpPr>
            <p:nvPr/>
          </p:nvSpPr>
          <p:spPr bwMode="auto">
            <a:xfrm>
              <a:off x="2195513" y="2960688"/>
              <a:ext cx="719137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89" name="Text Box 40"/>
            <p:cNvSpPr txBox="1">
              <a:spLocks noChangeArrowheads="1"/>
            </p:cNvSpPr>
            <p:nvPr/>
          </p:nvSpPr>
          <p:spPr bwMode="auto">
            <a:xfrm>
              <a:off x="7631113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0" name="Text Box 46"/>
            <p:cNvSpPr txBox="1">
              <a:spLocks noChangeArrowheads="1"/>
            </p:cNvSpPr>
            <p:nvPr/>
          </p:nvSpPr>
          <p:spPr bwMode="auto">
            <a:xfrm>
              <a:off x="1511300" y="5265738"/>
              <a:ext cx="647700" cy="4318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INT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</a:t>
              </a:r>
              <a:r>
                <a:rPr lang="en-GB" sz="1400" dirty="0" err="1">
                  <a:solidFill>
                    <a:schemeClr val="bg2"/>
                  </a:solidFill>
                </a:rPr>
                <a:t>int</a:t>
              </a:r>
              <a:r>
                <a:rPr lang="en-GB" sz="1400" dirty="0">
                  <a:solidFill>
                    <a:schemeClr val="bg2"/>
                  </a:solidFill>
                </a:rPr>
                <a:t>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1" name="Text Box 48"/>
            <p:cNvSpPr txBox="1">
              <a:spLocks noChangeArrowheads="1"/>
            </p:cNvSpPr>
            <p:nvPr/>
          </p:nvSpPr>
          <p:spPr bwMode="auto">
            <a:xfrm>
              <a:off x="547528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2" name="Text Box 50"/>
            <p:cNvSpPr txBox="1">
              <a:spLocks noChangeArrowheads="1"/>
            </p:cNvSpPr>
            <p:nvPr/>
          </p:nvSpPr>
          <p:spPr bwMode="auto">
            <a:xfrm>
              <a:off x="6191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3" name="Text Box 52"/>
            <p:cNvSpPr txBox="1">
              <a:spLocks noChangeArrowheads="1"/>
            </p:cNvSpPr>
            <p:nvPr/>
          </p:nvSpPr>
          <p:spPr bwMode="auto">
            <a:xfrm>
              <a:off x="835183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4" name="Text Box 46"/>
            <p:cNvSpPr txBox="1">
              <a:spLocks noChangeArrowheads="1"/>
            </p:cNvSpPr>
            <p:nvPr/>
          </p:nvSpPr>
          <p:spPr bwMode="auto">
            <a:xfrm>
              <a:off x="223361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5" name="Text Box 39"/>
            <p:cNvSpPr txBox="1">
              <a:spLocks noChangeArrowheads="1"/>
            </p:cNvSpPr>
            <p:nvPr/>
          </p:nvSpPr>
          <p:spPr bwMode="auto">
            <a:xfrm>
              <a:off x="295116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‘15’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6911975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97" name="Text Box 48"/>
            <p:cNvSpPr txBox="1">
              <a:spLocks noChangeArrowheads="1"/>
            </p:cNvSpPr>
            <p:nvPr/>
          </p:nvSpPr>
          <p:spPr bwMode="auto">
            <a:xfrm>
              <a:off x="4032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‘main’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1549" name="Line 24"/>
            <p:cNvSpPr>
              <a:spLocks noChangeShapeType="1"/>
            </p:cNvSpPr>
            <p:nvPr/>
          </p:nvSpPr>
          <p:spPr bwMode="auto">
            <a:xfrm>
              <a:off x="6516688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scopes </a:t>
            </a:r>
            <a:r>
              <a:rPr lang="en-US" i="1" dirty="0" smtClean="0"/>
              <a:t>(3)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Implementation in Java </a:t>
            </a:r>
            <a:r>
              <a:rPr lang="en-US" i="1" dirty="0" smtClean="0"/>
              <a:t>(continued)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put (String id, A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</a:rPr>
              <a:t>attr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) { … }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Add an entry (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000" dirty="0" smtClean="0">
                <a:solidFill>
                  <a:srgbClr val="006600"/>
                </a:solidFill>
              </a:rPr>
              <a:t>,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2000" dirty="0" smtClean="0">
                <a:solidFill>
                  <a:srgbClr val="006600"/>
                </a:solidFill>
              </a:rPr>
              <a:t>) to the </a:t>
            </a:r>
            <a:r>
              <a:rPr lang="en-US" sz="2000" dirty="0" smtClean="0">
                <a:solidFill>
                  <a:srgbClr val="006600"/>
                </a:solidFill>
                <a:cs typeface="Courier New" pitchFamily="49" charset="0"/>
              </a:rPr>
              <a:t>locals</a:t>
            </a:r>
            <a:r>
              <a:rPr lang="en-US" sz="2000" dirty="0" smtClean="0">
                <a:solidFill>
                  <a:srgbClr val="006600"/>
                </a:solidFill>
              </a:rPr>
              <a:t> (if not null),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otherwise add the entry to the </a:t>
            </a:r>
            <a:r>
              <a:rPr lang="en-US" sz="2000" dirty="0" err="1" smtClean="0">
                <a:solidFill>
                  <a:srgbClr val="006600"/>
                </a:solidFill>
                <a:cs typeface="Courier New" pitchFamily="49" charset="0"/>
              </a:rPr>
              <a:t>globals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  <a:endParaRPr lang="en-US" sz="2000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</a:rPr>
              <a:t>public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 A get (String id) { … }</a:t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Retrieve the attribute corresponding to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000" dirty="0" smtClean="0">
                <a:solidFill>
                  <a:srgbClr val="006600"/>
                </a:solidFill>
              </a:rPr>
              <a:t> in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the </a:t>
            </a:r>
            <a:r>
              <a:rPr lang="en-US" sz="2000" dirty="0" smtClean="0">
                <a:solidFill>
                  <a:srgbClr val="006600"/>
                </a:solidFill>
                <a:cs typeface="Courier New" pitchFamily="49" charset="0"/>
              </a:rPr>
              <a:t>locals</a:t>
            </a:r>
            <a:r>
              <a:rPr lang="en-US" sz="2000" dirty="0" smtClean="0">
                <a:solidFill>
                  <a:srgbClr val="006600"/>
                </a:solidFill>
              </a:rPr>
              <a:t> (if any), otherwise retrieve it from 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</a:rPr>
              <a:t>	// </a:t>
            </a:r>
            <a:r>
              <a:rPr lang="en-US" sz="2000" dirty="0" smtClean="0">
                <a:solidFill>
                  <a:srgbClr val="006600"/>
                </a:solidFill>
              </a:rPr>
              <a:t>the </a:t>
            </a:r>
            <a:r>
              <a:rPr lang="en-US" sz="2000" dirty="0" err="1" smtClean="0">
                <a:solidFill>
                  <a:srgbClr val="006600"/>
                </a:solidFill>
                <a:cs typeface="Courier New" pitchFamily="49" charset="0"/>
              </a:rPr>
              <a:t>globals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  <a:endParaRPr lang="en-US" sz="2000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  <a:tabLst>
                <a:tab pos="719138" algn="l"/>
                <a:tab pos="1073150" algn="l"/>
                <a:tab pos="1438275" algn="l"/>
              </a:tabLst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Now the type table can be declared thus: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SymbolTable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&lt;Type&gt; </a:t>
            </a:r>
            <a:r>
              <a:rPr lang="en-US" sz="2000" dirty="0" err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US" sz="2000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Case study: Fun </a:t>
            </a:r>
            <a:r>
              <a:rPr lang="en-US" dirty="0" smtClean="0"/>
              <a:t>scopes </a:t>
            </a:r>
            <a:r>
              <a:rPr lang="en-US" i="1" dirty="0" smtClean="0"/>
              <a:t>(4)</a:t>
            </a:r>
            <a:endParaRPr lang="en-GB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 the Fun </a:t>
            </a:r>
            <a:r>
              <a:rPr lang="en-US" dirty="0" smtClean="0"/>
              <a:t>tree </a:t>
            </a:r>
            <a:r>
              <a:rPr lang="en-US" dirty="0" smtClean="0"/>
              <a:t>grammar (simplified):</a:t>
            </a:r>
            <a:endParaRPr lang="en-US" dirty="0" smtClean="0"/>
          </a:p>
          <a:p>
            <a:pPr>
              <a:buNone/>
              <a:tabLst>
                <a:tab pos="1073150" algn="l"/>
                <a:tab pos="1438275" algn="l"/>
                <a:tab pos="3230563" algn="l"/>
              </a:tabLst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proc_decl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:	^(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PROC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ID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enter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local scope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in</a:t>
            </a:r>
            <a:b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			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}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 </a:t>
            </a:r>
            <a:br>
              <a:rPr lang="en-GB" sz="2000" dirty="0">
                <a:latin typeface="Courier New" pitchFamily="49" charset="0"/>
                <a:cs typeface="Courier New" pitchFamily="49" charset="0"/>
              </a:rPr>
            </a:br>
            <a:r>
              <a:rPr lang="en-GB" sz="2000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t=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formal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GB" sz="2000" i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var_decl</a:t>
            </a:r>
            <a:r>
              <a:rPr lang="en-GB" sz="2000" dirty="0">
                <a:latin typeface="Courier New" pitchFamily="49" charset="0"/>
                <a:cs typeface="Courier New" pitchFamily="49" charset="0"/>
              </a:rPr>
              <a:t>*	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err="1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var_decl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*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com	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000" dirty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check the </a:t>
            </a:r>
            <a:r>
              <a:rPr lang="en-GB" sz="2000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Courier New" pitchFamily="49" charset="0"/>
              </a:rPr>
              <a:t>com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	 )	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exit local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scope in </a:t>
            </a:r>
            <a:r>
              <a:rPr lang="en-GB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;</a:t>
            </a:r>
            <a:b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			</a:t>
            </a:r>
            <a:r>
              <a:rPr lang="en-GB" sz="2000" smtClean="0">
                <a:solidFill>
                  <a:srgbClr val="FF0000"/>
                </a:solidFill>
                <a:cs typeface="Courier New" pitchFamily="49" charset="0"/>
              </a:rPr>
              <a:t>  put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the identifier 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into</a:t>
            </a:r>
            <a:b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</a:b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			</a:t>
            </a:r>
            <a:r>
              <a:rPr lang="en-GB" sz="2000" smtClean="0">
                <a:solidFill>
                  <a:srgbClr val="FF0000"/>
                </a:solidFill>
                <a:cs typeface="Courier New" pitchFamily="49" charset="0"/>
              </a:rPr>
              <a:t>   </a:t>
            </a:r>
            <a:r>
              <a:rPr lang="en-GB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typeTable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with </a:t>
            </a:r>
            <a:r>
              <a:rPr lang="en-GB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 smtClean="0">
                <a:solidFill>
                  <a:srgbClr val="FF0000"/>
                </a:solidFill>
                <a:cs typeface="Courier New" pitchFamily="49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cs typeface="Courier New" pitchFamily="49" charset="0"/>
              </a:rPr>
              <a:t>→ VOID;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|	…</a:t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	;</a:t>
            </a: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compilation </a:t>
            </a:r>
            <a:r>
              <a:rPr lang="en-GB" i="1" dirty="0" smtClean="0"/>
              <a:t>(3)</a:t>
            </a:r>
            <a:endParaRPr lang="en-GB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700213"/>
            <a:ext cx="7200900" cy="4621212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AST after contextual analysis:</a:t>
            </a:r>
          </a:p>
        </p:txBody>
      </p:sp>
      <p:graphicFrame>
        <p:nvGraphicFramePr>
          <p:cNvPr id="341194" name="Group 202"/>
          <p:cNvGraphicFramePr>
            <a:graphicFrameLocks noGrp="1"/>
          </p:cNvGraphicFramePr>
          <p:nvPr>
            <p:ph sz="quarter" idx="3"/>
          </p:nvPr>
        </p:nvGraphicFramePr>
        <p:xfrm>
          <a:off x="6408204" y="1665288"/>
          <a:ext cx="2555739" cy="1172479"/>
        </p:xfrm>
        <a:graphic>
          <a:graphicData uri="http://schemas.openxmlformats.org/drawingml/2006/table">
            <a:tbl>
              <a:tblPr/>
              <a:tblGrid>
                <a:gridCol w="781084"/>
                <a:gridCol w="1774655"/>
              </a:tblGrid>
              <a:tr h="4409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Type table (simplified)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VOID → VOID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5" name="Group 64"/>
          <p:cNvGrpSpPr/>
          <p:nvPr/>
        </p:nvGrpSpPr>
        <p:grpSpPr>
          <a:xfrm>
            <a:off x="3276600" y="3933825"/>
            <a:ext cx="5832475" cy="1366838"/>
            <a:chOff x="3276600" y="3933825"/>
            <a:chExt cx="5832475" cy="1366838"/>
          </a:xfrm>
        </p:grpSpPr>
        <p:sp>
          <p:nvSpPr>
            <p:cNvPr id="22544" name="Text Box 63"/>
            <p:cNvSpPr txBox="1">
              <a:spLocks noChangeArrowheads="1"/>
            </p:cNvSpPr>
            <p:nvPr/>
          </p:nvSpPr>
          <p:spPr bwMode="auto">
            <a:xfrm>
              <a:off x="6156325" y="3933825"/>
              <a:ext cx="6477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:BOOL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2545" name="Text Box 67"/>
            <p:cNvSpPr txBox="1">
              <a:spLocks noChangeArrowheads="1"/>
            </p:cNvSpPr>
            <p:nvPr/>
          </p:nvSpPr>
          <p:spPr bwMode="auto">
            <a:xfrm>
              <a:off x="3276600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:INT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2587" name="Text Box 67"/>
            <p:cNvSpPr txBox="1">
              <a:spLocks noChangeArrowheads="1"/>
            </p:cNvSpPr>
            <p:nvPr/>
          </p:nvSpPr>
          <p:spPr bwMode="auto">
            <a:xfrm>
              <a:off x="5795963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88" name="Text Box 67"/>
            <p:cNvSpPr txBox="1">
              <a:spLocks noChangeArrowheads="1"/>
            </p:cNvSpPr>
            <p:nvPr/>
          </p:nvSpPr>
          <p:spPr bwMode="auto">
            <a:xfrm>
              <a:off x="6516688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89" name="Text Box 67"/>
            <p:cNvSpPr txBox="1">
              <a:spLocks noChangeArrowheads="1"/>
            </p:cNvSpPr>
            <p:nvPr/>
          </p:nvSpPr>
          <p:spPr bwMode="auto">
            <a:xfrm>
              <a:off x="7237413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0" name="Text Box 67"/>
            <p:cNvSpPr txBox="1">
              <a:spLocks noChangeArrowheads="1"/>
            </p:cNvSpPr>
            <p:nvPr/>
          </p:nvSpPr>
          <p:spPr bwMode="auto">
            <a:xfrm>
              <a:off x="7956550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1" name="Text Box 67"/>
            <p:cNvSpPr txBox="1">
              <a:spLocks noChangeArrowheads="1"/>
            </p:cNvSpPr>
            <p:nvPr/>
          </p:nvSpPr>
          <p:spPr bwMode="auto">
            <a:xfrm>
              <a:off x="8677275" y="5084763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>
                  <a:solidFill>
                    <a:srgbClr val="FF0000"/>
                  </a:solidFill>
                </a:rPr>
                <a:t>:INT</a:t>
              </a:r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2592" name="Text Box 67"/>
            <p:cNvSpPr txBox="1">
              <a:spLocks noChangeArrowheads="1"/>
            </p:cNvSpPr>
            <p:nvPr/>
          </p:nvSpPr>
          <p:spPr bwMode="auto">
            <a:xfrm>
              <a:off x="8316913" y="4508500"/>
              <a:ext cx="431800" cy="2159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GB" sz="1400" dirty="0">
                  <a:solidFill>
                    <a:srgbClr val="FF0000"/>
                  </a:solidFill>
                </a:rPr>
                <a:t>:INT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71600" y="2386013"/>
            <a:ext cx="8029525" cy="3311525"/>
            <a:chOff x="971600" y="2386013"/>
            <a:chExt cx="8029525" cy="3311525"/>
          </a:xfrm>
        </p:grpSpPr>
        <p:sp>
          <p:nvSpPr>
            <p:cNvPr id="22546" name="Line 5"/>
            <p:cNvSpPr>
              <a:spLocks noChangeShapeType="1"/>
            </p:cNvSpPr>
            <p:nvPr/>
          </p:nvSpPr>
          <p:spPr bwMode="auto">
            <a:xfrm>
              <a:off x="4356100" y="3357563"/>
              <a:ext cx="270351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7959725" y="5086350"/>
              <a:ext cx="3175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8" name="Line 14"/>
            <p:cNvSpPr>
              <a:spLocks noChangeShapeType="1"/>
            </p:cNvSpPr>
            <p:nvPr/>
          </p:nvSpPr>
          <p:spPr bwMode="auto">
            <a:xfrm>
              <a:off x="7959725" y="5086350"/>
              <a:ext cx="7159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9" name="Line 15"/>
            <p:cNvSpPr>
              <a:spLocks noChangeShapeType="1"/>
            </p:cNvSpPr>
            <p:nvPr/>
          </p:nvSpPr>
          <p:spPr bwMode="auto">
            <a:xfrm>
              <a:off x="7240588" y="4510088"/>
              <a:ext cx="10795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0" name="Line 16"/>
            <p:cNvSpPr>
              <a:spLocks noChangeShapeType="1"/>
            </p:cNvSpPr>
            <p:nvPr/>
          </p:nvSpPr>
          <p:spPr bwMode="auto">
            <a:xfrm>
              <a:off x="6159500" y="3933825"/>
              <a:ext cx="1655763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1" name="Line 17"/>
            <p:cNvSpPr>
              <a:spLocks noChangeShapeType="1"/>
            </p:cNvSpPr>
            <p:nvPr/>
          </p:nvSpPr>
          <p:spPr bwMode="auto">
            <a:xfrm>
              <a:off x="8678863" y="5086350"/>
              <a:ext cx="1587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2" name="Line 18"/>
            <p:cNvSpPr>
              <a:spLocks noChangeShapeType="1"/>
            </p:cNvSpPr>
            <p:nvPr/>
          </p:nvSpPr>
          <p:spPr bwMode="auto">
            <a:xfrm>
              <a:off x="7239000" y="4510088"/>
              <a:ext cx="0" cy="7905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3" name="Line 19"/>
            <p:cNvSpPr>
              <a:spLocks noChangeShapeType="1"/>
            </p:cNvSpPr>
            <p:nvPr/>
          </p:nvSpPr>
          <p:spPr bwMode="auto">
            <a:xfrm>
              <a:off x="8320088" y="4510088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4" name="Line 20"/>
            <p:cNvSpPr>
              <a:spLocks noChangeShapeType="1"/>
            </p:cNvSpPr>
            <p:nvPr/>
          </p:nvSpPr>
          <p:spPr bwMode="auto">
            <a:xfrm>
              <a:off x="7815263" y="3933825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5" name="Line 21"/>
            <p:cNvSpPr>
              <a:spLocks noChangeShapeType="1"/>
            </p:cNvSpPr>
            <p:nvPr/>
          </p:nvSpPr>
          <p:spPr bwMode="auto">
            <a:xfrm>
              <a:off x="7059613" y="3357563"/>
              <a:ext cx="0" cy="5762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6" name="Line 24"/>
            <p:cNvSpPr>
              <a:spLocks noChangeShapeType="1"/>
            </p:cNvSpPr>
            <p:nvPr/>
          </p:nvSpPr>
          <p:spPr bwMode="auto">
            <a:xfrm>
              <a:off x="5795963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7" name="Line 25"/>
            <p:cNvSpPr>
              <a:spLocks noChangeShapeType="1"/>
            </p:cNvSpPr>
            <p:nvPr/>
          </p:nvSpPr>
          <p:spPr bwMode="auto">
            <a:xfrm>
              <a:off x="5795963" y="5084763"/>
              <a:ext cx="7159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58" name="Line 27"/>
            <p:cNvSpPr>
              <a:spLocks noChangeShapeType="1"/>
            </p:cNvSpPr>
            <p:nvPr/>
          </p:nvSpPr>
          <p:spPr bwMode="auto">
            <a:xfrm flipH="1">
              <a:off x="6159500" y="3933825"/>
              <a:ext cx="0" cy="115093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3" name="Line 34"/>
            <p:cNvSpPr>
              <a:spLocks noChangeShapeType="1"/>
            </p:cNvSpPr>
            <p:nvPr/>
          </p:nvSpPr>
          <p:spPr bwMode="auto">
            <a:xfrm>
              <a:off x="2555875" y="2781300"/>
              <a:ext cx="313213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4" name="Line 35"/>
            <p:cNvSpPr>
              <a:spLocks noChangeShapeType="1"/>
            </p:cNvSpPr>
            <p:nvPr/>
          </p:nvSpPr>
          <p:spPr bwMode="auto">
            <a:xfrm>
              <a:off x="5684838" y="2781300"/>
              <a:ext cx="0" cy="5762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 flipH="1">
              <a:off x="4140200" y="2457450"/>
              <a:ext cx="0" cy="3238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52" name="Text Box 38"/>
            <p:cNvSpPr txBox="1">
              <a:spLocks noChangeArrowheads="1"/>
            </p:cNvSpPr>
            <p:nvPr/>
          </p:nvSpPr>
          <p:spPr bwMode="auto">
            <a:xfrm>
              <a:off x="3779838" y="23860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PROG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4" name="Text Box 43"/>
            <p:cNvSpPr txBox="1">
              <a:spLocks noChangeArrowheads="1"/>
            </p:cNvSpPr>
            <p:nvPr/>
          </p:nvSpPr>
          <p:spPr bwMode="auto">
            <a:xfrm>
              <a:off x="7956550" y="4689475"/>
              <a:ext cx="719138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DIV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5" name="Text Box 44"/>
            <p:cNvSpPr txBox="1">
              <a:spLocks noChangeArrowheads="1"/>
            </p:cNvSpPr>
            <p:nvPr/>
          </p:nvSpPr>
          <p:spPr bwMode="auto">
            <a:xfrm>
              <a:off x="7451725" y="4113213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6" name="Text Box 45"/>
            <p:cNvSpPr txBox="1">
              <a:spLocks noChangeArrowheads="1"/>
            </p:cNvSpPr>
            <p:nvPr/>
          </p:nvSpPr>
          <p:spPr bwMode="auto">
            <a:xfrm>
              <a:off x="5327650" y="2960688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PROC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57" name="Text Box 47"/>
            <p:cNvSpPr txBox="1">
              <a:spLocks noChangeArrowheads="1"/>
            </p:cNvSpPr>
            <p:nvPr/>
          </p:nvSpPr>
          <p:spPr bwMode="auto">
            <a:xfrm>
              <a:off x="6696075" y="3536950"/>
              <a:ext cx="7207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WHILE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2572" name="Text Box 49"/>
            <p:cNvSpPr txBox="1">
              <a:spLocks noChangeArrowheads="1"/>
            </p:cNvSpPr>
            <p:nvPr/>
          </p:nvSpPr>
          <p:spPr bwMode="auto">
            <a:xfrm>
              <a:off x="5830888" y="4689475"/>
              <a:ext cx="644525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GB" sz="1400" dirty="0">
                  <a:solidFill>
                    <a:schemeClr val="bg2"/>
                  </a:solidFill>
                </a:rPr>
                <a:t>GT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2576" name="Line 24"/>
            <p:cNvSpPr>
              <a:spLocks noChangeShapeType="1"/>
            </p:cNvSpPr>
            <p:nvPr/>
          </p:nvSpPr>
          <p:spPr bwMode="auto">
            <a:xfrm>
              <a:off x="4352925" y="3357563"/>
              <a:ext cx="0" cy="19431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66" name="Text Box 40"/>
            <p:cNvSpPr txBox="1">
              <a:spLocks noChangeArrowheads="1"/>
            </p:cNvSpPr>
            <p:nvPr/>
          </p:nvSpPr>
          <p:spPr bwMode="auto">
            <a:xfrm>
              <a:off x="763270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7" name="Text Box 46"/>
            <p:cNvSpPr txBox="1">
              <a:spLocks noChangeArrowheads="1"/>
            </p:cNvSpPr>
            <p:nvPr/>
          </p:nvSpPr>
          <p:spPr bwMode="auto">
            <a:xfrm>
              <a:off x="1511300" y="5265738"/>
              <a:ext cx="647700" cy="4318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INT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</a:t>
              </a:r>
              <a:r>
                <a:rPr lang="en-GB" sz="1400" dirty="0" err="1">
                  <a:solidFill>
                    <a:schemeClr val="bg2"/>
                  </a:solidFill>
                </a:rPr>
                <a:t>int</a:t>
              </a:r>
              <a:r>
                <a:rPr lang="en-GB" sz="1400" dirty="0">
                  <a:solidFill>
                    <a:schemeClr val="bg2"/>
                  </a:solidFill>
                </a:rPr>
                <a:t>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8" name="Text Box 48"/>
            <p:cNvSpPr txBox="1">
              <a:spLocks noChangeArrowheads="1"/>
            </p:cNvSpPr>
            <p:nvPr/>
          </p:nvSpPr>
          <p:spPr bwMode="auto">
            <a:xfrm>
              <a:off x="547528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69" name="Text Box 50"/>
            <p:cNvSpPr txBox="1">
              <a:spLocks noChangeArrowheads="1"/>
            </p:cNvSpPr>
            <p:nvPr/>
          </p:nvSpPr>
          <p:spPr bwMode="auto">
            <a:xfrm>
              <a:off x="6192838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0" name="Text Box 52"/>
            <p:cNvSpPr txBox="1">
              <a:spLocks noChangeArrowheads="1"/>
            </p:cNvSpPr>
            <p:nvPr/>
          </p:nvSpPr>
          <p:spPr bwMode="auto">
            <a:xfrm>
              <a:off x="8351838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‘2’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1" name="Text Box 46"/>
            <p:cNvSpPr txBox="1">
              <a:spLocks noChangeArrowheads="1"/>
            </p:cNvSpPr>
            <p:nvPr/>
          </p:nvSpPr>
          <p:spPr bwMode="auto">
            <a:xfrm>
              <a:off x="2233613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2" name="Text Box 39"/>
            <p:cNvSpPr txBox="1">
              <a:spLocks noChangeArrowheads="1"/>
            </p:cNvSpPr>
            <p:nvPr/>
          </p:nvSpPr>
          <p:spPr bwMode="auto">
            <a:xfrm>
              <a:off x="2951163" y="5265738"/>
              <a:ext cx="649287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NUM</a:t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‘15’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3" name="Text Box 40"/>
            <p:cNvSpPr txBox="1">
              <a:spLocks noChangeArrowheads="1"/>
            </p:cNvSpPr>
            <p:nvPr/>
          </p:nvSpPr>
          <p:spPr bwMode="auto">
            <a:xfrm>
              <a:off x="6911975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7474" name="Text Box 48"/>
            <p:cNvSpPr txBox="1">
              <a:spLocks noChangeArrowheads="1"/>
            </p:cNvSpPr>
            <p:nvPr/>
          </p:nvSpPr>
          <p:spPr bwMode="auto">
            <a:xfrm>
              <a:off x="4032250" y="5265738"/>
              <a:ext cx="647700" cy="4318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r>
                <a:rPr lang="en-GB" sz="1400" dirty="0">
                  <a:solidFill>
                    <a:schemeClr val="bg2"/>
                  </a:solidFill>
                </a:rPr>
                <a:t/>
              </a:r>
              <a:br>
                <a:rPr lang="en-GB" sz="1400" dirty="0">
                  <a:solidFill>
                    <a:schemeClr val="bg2"/>
                  </a:solidFill>
                </a:rPr>
              </a:br>
              <a:r>
                <a:rPr lang="en-GB" sz="1400" dirty="0">
                  <a:solidFill>
                    <a:schemeClr val="bg2"/>
                  </a:solidFill>
                </a:rPr>
                <a:t>‘main’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2593" name="Line 24"/>
            <p:cNvSpPr>
              <a:spLocks noChangeShapeType="1"/>
            </p:cNvSpPr>
            <p:nvPr/>
          </p:nvSpPr>
          <p:spPr bwMode="auto">
            <a:xfrm>
              <a:off x="6516688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Line 30"/>
            <p:cNvSpPr>
              <a:spLocks noChangeShapeType="1"/>
            </p:cNvSpPr>
            <p:nvPr/>
          </p:nvSpPr>
          <p:spPr bwMode="auto">
            <a:xfrm flipH="1" flipV="1">
              <a:off x="5075238" y="3357562"/>
              <a:ext cx="818" cy="1794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6" name="Text Box 42"/>
            <p:cNvSpPr txBox="1">
              <a:spLocks noChangeArrowheads="1"/>
            </p:cNvSpPr>
            <p:nvPr/>
          </p:nvSpPr>
          <p:spPr bwMode="auto">
            <a:xfrm>
              <a:off x="4534360" y="3501095"/>
              <a:ext cx="1080000" cy="216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NOFORMAL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971600" y="2780928"/>
              <a:ext cx="720000" cy="0"/>
            </a:xfrm>
            <a:prstGeom prst="line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Line 31"/>
            <p:cNvSpPr>
              <a:spLocks noChangeShapeType="1"/>
            </p:cNvSpPr>
            <p:nvPr/>
          </p:nvSpPr>
          <p:spPr bwMode="auto">
            <a:xfrm>
              <a:off x="1839913" y="3356992"/>
              <a:ext cx="143986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Line 32"/>
            <p:cNvSpPr>
              <a:spLocks noChangeShapeType="1"/>
            </p:cNvSpPr>
            <p:nvPr/>
          </p:nvSpPr>
          <p:spPr bwMode="auto">
            <a:xfrm flipH="1">
              <a:off x="2559050" y="5086350"/>
              <a:ext cx="0" cy="17938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Line 33"/>
            <p:cNvSpPr>
              <a:spLocks noChangeShapeType="1"/>
            </p:cNvSpPr>
            <p:nvPr/>
          </p:nvSpPr>
          <p:spPr bwMode="auto">
            <a:xfrm>
              <a:off x="1838325" y="3356993"/>
              <a:ext cx="0" cy="190874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Line 82"/>
            <p:cNvSpPr>
              <a:spLocks noChangeShapeType="1"/>
            </p:cNvSpPr>
            <p:nvPr/>
          </p:nvSpPr>
          <p:spPr bwMode="auto">
            <a:xfrm flipV="1">
              <a:off x="2555875" y="2781300"/>
              <a:ext cx="0" cy="230346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2" name="Line 33"/>
            <p:cNvSpPr>
              <a:spLocks noChangeShapeType="1"/>
            </p:cNvSpPr>
            <p:nvPr/>
          </p:nvSpPr>
          <p:spPr bwMode="auto">
            <a:xfrm>
              <a:off x="2559050" y="5084763"/>
              <a:ext cx="0" cy="1809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3" name="Line 33"/>
            <p:cNvSpPr>
              <a:spLocks noChangeShapeType="1"/>
            </p:cNvSpPr>
            <p:nvPr/>
          </p:nvSpPr>
          <p:spPr bwMode="auto">
            <a:xfrm>
              <a:off x="3279775" y="3356992"/>
              <a:ext cx="0" cy="19103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Text Box 41"/>
            <p:cNvSpPr txBox="1">
              <a:spLocks noChangeArrowheads="1"/>
            </p:cNvSpPr>
            <p:nvPr/>
          </p:nvSpPr>
          <p:spPr bwMode="auto">
            <a:xfrm>
              <a:off x="2195513" y="2960688"/>
              <a:ext cx="719137" cy="2159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Scope checking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/>
              <a:t>Scope checking</a:t>
            </a:r>
            <a:r>
              <a:rPr lang="en-GB" dirty="0" smtClean="0"/>
              <a:t> is the collection and dissemination of information about declared identifiers.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contextual analyser employs a </a:t>
            </a:r>
            <a:r>
              <a:rPr lang="en-GB" b="1" dirty="0" smtClean="0"/>
              <a:t>type table</a:t>
            </a:r>
            <a:r>
              <a:rPr lang="en-GB" dirty="0" smtClean="0"/>
              <a:t>. This contains the type of each declared identifier. E.g.:</a:t>
            </a:r>
          </a:p>
        </p:txBody>
      </p:sp>
      <p:graphicFrame>
        <p:nvGraphicFramePr>
          <p:cNvPr id="4" name="Group 202"/>
          <p:cNvGraphicFramePr>
            <a:graphicFrameLocks/>
          </p:cNvGraphicFramePr>
          <p:nvPr/>
        </p:nvGraphicFramePr>
        <p:xfrm>
          <a:off x="2231740" y="4149080"/>
          <a:ext cx="2592288" cy="1188720"/>
        </p:xfrm>
        <a:graphic>
          <a:graphicData uri="http://schemas.openxmlformats.org/drawingml/2006/table">
            <a:tbl>
              <a:tblPr/>
              <a:tblGrid>
                <a:gridCol w="936104"/>
                <a:gridCol w="1656184"/>
              </a:tblGrid>
              <a:tr h="279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‘n’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BOOL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fac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INT → INT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‘main’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INT → VOID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Scope checking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Wherever an identifier is </a:t>
            </a:r>
            <a:r>
              <a:rPr lang="en-GB" i="1" dirty="0" smtClean="0"/>
              <a:t>declared</a:t>
            </a:r>
            <a:r>
              <a:rPr lang="en-GB" dirty="0" smtClean="0"/>
              <a:t>, put the identifier and its type into the type table.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If the identifier is already in the type table (in the same scope), report a scope error.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Wherever an identifier is </a:t>
            </a:r>
            <a:r>
              <a:rPr lang="en-GB" i="1" dirty="0" smtClean="0"/>
              <a:t>used</a:t>
            </a:r>
            <a:r>
              <a:rPr lang="en-GB" dirty="0" smtClean="0"/>
              <a:t> (e.g., in a command or expression), check that it is in the type table, and retrieve its type.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If the identifier is not in the type table, report a scope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Example: Fun scope checking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Declaration of a variable identifier: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47664" y="3645024"/>
            <a:ext cx="7197725" cy="267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of a variable identifier: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195513" y="2215009"/>
            <a:ext cx="2413000" cy="1113185"/>
            <a:chOff x="2195513" y="2359025"/>
            <a:chExt cx="2413000" cy="1113185"/>
          </a:xfrm>
        </p:grpSpPr>
        <p:sp>
          <p:nvSpPr>
            <p:cNvPr id="15" name="Trapezoid 14"/>
            <p:cNvSpPr/>
            <p:nvPr/>
          </p:nvSpPr>
          <p:spPr>
            <a:xfrm>
              <a:off x="2195513" y="2974354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" name="Trapezoid 15"/>
            <p:cNvSpPr/>
            <p:nvPr/>
          </p:nvSpPr>
          <p:spPr>
            <a:xfrm>
              <a:off x="3887788" y="2974354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Text Box 29"/>
            <p:cNvSpPr txBox="1">
              <a:spLocks noChangeArrowheads="1"/>
            </p:cNvSpPr>
            <p:nvPr/>
          </p:nvSpPr>
          <p:spPr bwMode="auto">
            <a:xfrm>
              <a:off x="2987675" y="2359025"/>
              <a:ext cx="863600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VAR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7" name="Line 31"/>
            <p:cNvSpPr>
              <a:spLocks noChangeShapeType="1"/>
            </p:cNvSpPr>
            <p:nvPr/>
          </p:nvSpPr>
          <p:spPr bwMode="auto">
            <a:xfrm>
              <a:off x="2552700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Text Box 32"/>
            <p:cNvSpPr txBox="1">
              <a:spLocks noChangeArrowheads="1"/>
            </p:cNvSpPr>
            <p:nvPr/>
          </p:nvSpPr>
          <p:spPr bwMode="auto">
            <a:xfrm>
              <a:off x="2232025" y="2996579"/>
              <a:ext cx="644525" cy="301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>
                  <a:solidFill>
                    <a:schemeClr val="bg2"/>
                  </a:solidFill>
                </a:rPr>
                <a:t>type</a:t>
              </a:r>
              <a:endParaRPr lang="en-US" i="1" baseline="-25000">
                <a:solidFill>
                  <a:schemeClr val="bg2"/>
                </a:solidFill>
              </a:endParaRPr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auto">
            <a:xfrm>
              <a:off x="3417888" y="2587625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>
              <a:off x="2552700" y="278092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auto">
            <a:xfrm>
              <a:off x="3417888" y="27809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3100388" y="2937842"/>
              <a:ext cx="6445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‘x’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3924300" y="2994992"/>
              <a:ext cx="644525" cy="303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14" name="Line 35"/>
            <p:cNvSpPr>
              <a:spLocks noChangeShapeType="1"/>
            </p:cNvSpPr>
            <p:nvPr/>
          </p:nvSpPr>
          <p:spPr bwMode="auto">
            <a:xfrm>
              <a:off x="4248150" y="2793628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95513" y="4173005"/>
            <a:ext cx="1584325" cy="1113463"/>
            <a:chOff x="2195513" y="2312876"/>
            <a:chExt cx="1584325" cy="1113463"/>
          </a:xfrm>
        </p:grpSpPr>
        <p:sp>
          <p:nvSpPr>
            <p:cNvPr id="24" name="Trapezoid 23"/>
            <p:cNvSpPr/>
            <p:nvPr/>
          </p:nvSpPr>
          <p:spPr>
            <a:xfrm>
              <a:off x="3059113" y="2891971"/>
              <a:ext cx="720725" cy="360363"/>
            </a:xfrm>
            <a:prstGeom prst="trapezoid">
              <a:avLst/>
            </a:prstGeom>
            <a:solidFill>
              <a:srgbClr val="92D050"/>
            </a:solidFill>
            <a:ln w="9525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" name="Line 67"/>
            <p:cNvSpPr>
              <a:spLocks noChangeShapeType="1"/>
            </p:cNvSpPr>
            <p:nvPr/>
          </p:nvSpPr>
          <p:spPr bwMode="auto">
            <a:xfrm>
              <a:off x="3419475" y="27101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Text Box 61"/>
            <p:cNvSpPr txBox="1">
              <a:spLocks noChangeArrowheads="1"/>
            </p:cNvSpPr>
            <p:nvPr/>
          </p:nvSpPr>
          <p:spPr bwMode="auto">
            <a:xfrm>
              <a:off x="2627313" y="2312876"/>
              <a:ext cx="720725" cy="215900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400"/>
                </a:lnSpc>
                <a:defRPr/>
              </a:pPr>
              <a:r>
                <a:rPr lang="en-GB" sz="1400" dirty="0">
                  <a:solidFill>
                    <a:schemeClr val="bg2"/>
                  </a:solidFill>
                </a:rPr>
                <a:t>ASSN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20" name="Line 63"/>
            <p:cNvSpPr>
              <a:spLocks noChangeShapeType="1"/>
            </p:cNvSpPr>
            <p:nvPr/>
          </p:nvSpPr>
          <p:spPr bwMode="auto">
            <a:xfrm>
              <a:off x="2552700" y="269746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Text Box 64"/>
            <p:cNvSpPr txBox="1">
              <a:spLocks noChangeArrowheads="1"/>
            </p:cNvSpPr>
            <p:nvPr/>
          </p:nvSpPr>
          <p:spPr bwMode="auto">
            <a:xfrm>
              <a:off x="3095625" y="2914196"/>
              <a:ext cx="644525" cy="358775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</a:pPr>
              <a:r>
                <a:rPr lang="en-GB" i="1" dirty="0" err="1">
                  <a:solidFill>
                    <a:schemeClr val="bg2"/>
                  </a:solidFill>
                </a:rPr>
                <a:t>expr</a:t>
              </a:r>
              <a:endParaRPr lang="en-US" i="1" baseline="-25000" dirty="0">
                <a:solidFill>
                  <a:schemeClr val="bg2"/>
                </a:solidFill>
              </a:endParaRPr>
            </a:p>
          </p:txBody>
        </p:sp>
        <p:sp>
          <p:nvSpPr>
            <p:cNvPr id="22" name="Line 65"/>
            <p:cNvSpPr>
              <a:spLocks noChangeShapeType="1"/>
            </p:cNvSpPr>
            <p:nvPr/>
          </p:nvSpPr>
          <p:spPr bwMode="auto">
            <a:xfrm>
              <a:off x="2986088" y="2516076"/>
              <a:ext cx="0" cy="18000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Line 66"/>
            <p:cNvSpPr>
              <a:spLocks noChangeShapeType="1"/>
            </p:cNvSpPr>
            <p:nvPr/>
          </p:nvSpPr>
          <p:spPr bwMode="auto">
            <a:xfrm>
              <a:off x="2552700" y="2697466"/>
              <a:ext cx="8651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Text Box 46"/>
            <p:cNvSpPr txBox="1">
              <a:spLocks noChangeArrowheads="1"/>
            </p:cNvSpPr>
            <p:nvPr/>
          </p:nvSpPr>
          <p:spPr bwMode="auto">
            <a:xfrm>
              <a:off x="2195513" y="2891971"/>
              <a:ext cx="720725" cy="534368"/>
            </a:xfrm>
            <a:prstGeom prst="rect">
              <a:avLst/>
            </a:prstGeom>
            <a:noFill/>
            <a:ln w="9525" algn="ctr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>
                <a:lnSpc>
                  <a:spcPts val="1800"/>
                </a:lnSpc>
                <a:defRPr/>
              </a:pPr>
              <a:r>
                <a:rPr lang="en-GB" sz="1400" dirty="0" smtClean="0">
                  <a:solidFill>
                    <a:schemeClr val="bg2"/>
                  </a:solidFill>
                </a:rPr>
                <a:t>ID</a:t>
              </a:r>
              <a:br>
                <a:rPr lang="en-GB" sz="1400" dirty="0" smtClean="0">
                  <a:solidFill>
                    <a:schemeClr val="bg2"/>
                  </a:solidFill>
                </a:rPr>
              </a:br>
              <a:r>
                <a:rPr lang="en-GB" sz="1400" dirty="0" smtClean="0">
                  <a:solidFill>
                    <a:schemeClr val="bg2"/>
                  </a:solidFill>
                </a:rPr>
                <a:t>‘x’</a:t>
              </a:r>
              <a:endParaRPr lang="en-US" baseline="-25000" dirty="0">
                <a:solidFill>
                  <a:schemeClr val="bg2"/>
                </a:solidFill>
              </a:endParaRPr>
            </a:p>
          </p:txBody>
        </p:sp>
      </p:grp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5148064" y="2308696"/>
            <a:ext cx="3600400" cy="6882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defRPr/>
            </a:pPr>
            <a:r>
              <a:rPr lang="en-GB" sz="2000" dirty="0" smtClean="0"/>
              <a:t>put the identifier ‘x’ into the type table, along with the type.</a:t>
            </a:r>
            <a:endParaRPr lang="en-US" sz="1400" dirty="0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148064" y="4252912"/>
            <a:ext cx="3600400" cy="6882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defRPr/>
            </a:pPr>
            <a:r>
              <a:rPr lang="en-GB" sz="2000" dirty="0" smtClean="0"/>
              <a:t>lookup the identifier ‘x’ in the type table, and retrieve its type.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Type checking </a:t>
            </a:r>
            <a:r>
              <a:rPr lang="en-GB" i="1" dirty="0" smtClean="0"/>
              <a:t>(1)</a:t>
            </a:r>
            <a:endParaRPr lang="en-GB" dirty="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b="1" dirty="0" smtClean="0"/>
              <a:t>Type checking</a:t>
            </a:r>
            <a:r>
              <a:rPr lang="en-GB" dirty="0" smtClean="0"/>
              <a:t> is the process of checking that every command and expression is well-typed, i.e., free of type errors.</a:t>
            </a:r>
          </a:p>
          <a:p>
            <a:pPr eaLnBrk="1" hangingPunct="1"/>
            <a:r>
              <a:rPr lang="en-GB" i="1" dirty="0" smtClean="0"/>
              <a:t>Note:</a:t>
            </a:r>
            <a:r>
              <a:rPr lang="en-GB" dirty="0" smtClean="0"/>
              <a:t> The compiler performs type checking only if the source language is statically-typed.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5912</TotalTime>
  <Words>1475</Words>
  <Application>Microsoft Office PowerPoint</Application>
  <PresentationFormat>On-screen Show (4:3)</PresentationFormat>
  <Paragraphs>319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University of Glasgow template - Sept 2007</vt:lpstr>
      <vt:lpstr>7  Contextual analysis</vt:lpstr>
      <vt:lpstr>Aspects of contextual analysis</vt:lpstr>
      <vt:lpstr>Example: Fun compilation (1)</vt:lpstr>
      <vt:lpstr>Example: Fun compilation (2)</vt:lpstr>
      <vt:lpstr>Example: Fun compilation (3)</vt:lpstr>
      <vt:lpstr>Scope checking (1)</vt:lpstr>
      <vt:lpstr>Scope checking (2)</vt:lpstr>
      <vt:lpstr>Example: Fun scope checking</vt:lpstr>
      <vt:lpstr>Type checking (1)</vt:lpstr>
      <vt:lpstr>Type checking (2)</vt:lpstr>
      <vt:lpstr>Example: Fun type checking</vt:lpstr>
      <vt:lpstr>Contextual analysis with ANTLR (1)</vt:lpstr>
      <vt:lpstr>Contextual analysis with ANTLR (2)</vt:lpstr>
      <vt:lpstr>Case study: Fun tree grammar in ANTLR (1)</vt:lpstr>
      <vt:lpstr>Case study: Fun tree grammar in ANTLR (2)</vt:lpstr>
      <vt:lpstr>Case study: Fun tree grammar in ANTLR (3)</vt:lpstr>
      <vt:lpstr>Case study: Fun tree grammar in ANTLR (4)</vt:lpstr>
      <vt:lpstr>Case study: Fun tree grammar with contextual analysis actions (1)</vt:lpstr>
      <vt:lpstr>Case study: Fun tree grammar with contextual analysis actions (2)</vt:lpstr>
      <vt:lpstr>Case study: Fun tree grammar with contextual analysis actions (3)</vt:lpstr>
      <vt:lpstr>Case study: Fun tree grammar with contextual analysis actions (4)</vt:lpstr>
      <vt:lpstr>Case study: Fun tree grammar with contextual analysis actions (5)</vt:lpstr>
      <vt:lpstr>Case study: Fun tree grammar with contextual analysis actions (6)</vt:lpstr>
      <vt:lpstr>Case study: Fun tree grammar with contextual analysis actions (7)</vt:lpstr>
      <vt:lpstr>Case study: Fun tree grammar with contextual analysis actions (8)</vt:lpstr>
      <vt:lpstr>Case study: Fun syntactic and contextual analysers (1)</vt:lpstr>
      <vt:lpstr>Case study: Fun syntactic and contextual analysers (2)</vt:lpstr>
      <vt:lpstr>Representing types</vt:lpstr>
      <vt:lpstr>Case study: Fun types (1)</vt:lpstr>
      <vt:lpstr>Case study: Fun types (2)</vt:lpstr>
      <vt:lpstr>Case study: implementation of Fun types (1)</vt:lpstr>
      <vt:lpstr>Case study: implementation of Fun types (2)</vt:lpstr>
      <vt:lpstr>Case study: implementation of Fun types (2)</vt:lpstr>
      <vt:lpstr>Case study: implementation of Fun types (3)</vt:lpstr>
      <vt:lpstr>Representing scopes (1)</vt:lpstr>
      <vt:lpstr>Representing scopes (2)</vt:lpstr>
      <vt:lpstr>Case study: Fun scopes (1)</vt:lpstr>
      <vt:lpstr>Case study: Fun scopes (2)</vt:lpstr>
      <vt:lpstr>Case study: Fun scopes (2)</vt:lpstr>
      <vt:lpstr>Case study: Fun scopes (3)</vt:lpstr>
      <vt:lpstr>Case study: Fun scopes (4)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425</cp:revision>
  <dcterms:created xsi:type="dcterms:W3CDTF">2007-09-18T17:05:57Z</dcterms:created>
  <dcterms:modified xsi:type="dcterms:W3CDTF">2013-11-07T13:28:28Z</dcterms:modified>
</cp:coreProperties>
</file>