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26" r:id="rId2"/>
    <p:sldId id="328" r:id="rId3"/>
    <p:sldId id="339" r:id="rId4"/>
    <p:sldId id="335" r:id="rId5"/>
    <p:sldId id="336" r:id="rId6"/>
    <p:sldId id="338" r:id="rId7"/>
    <p:sldId id="340" r:id="rId8"/>
    <p:sldId id="341" r:id="rId9"/>
    <p:sldId id="342" r:id="rId10"/>
    <p:sldId id="343" r:id="rId11"/>
    <p:sldId id="367" r:id="rId12"/>
    <p:sldId id="344" r:id="rId13"/>
    <p:sldId id="363" r:id="rId14"/>
    <p:sldId id="346" r:id="rId15"/>
    <p:sldId id="364" r:id="rId16"/>
    <p:sldId id="347" r:id="rId17"/>
    <p:sldId id="365" r:id="rId18"/>
    <p:sldId id="348" r:id="rId19"/>
    <p:sldId id="349" r:id="rId20"/>
    <p:sldId id="353" r:id="rId21"/>
    <p:sldId id="354" r:id="rId22"/>
    <p:sldId id="352" r:id="rId23"/>
    <p:sldId id="355" r:id="rId24"/>
    <p:sldId id="351" r:id="rId25"/>
    <p:sldId id="350" r:id="rId26"/>
    <p:sldId id="356" r:id="rId27"/>
    <p:sldId id="357" r:id="rId28"/>
    <p:sldId id="332" r:id="rId29"/>
    <p:sldId id="358" r:id="rId30"/>
    <p:sldId id="359" r:id="rId31"/>
    <p:sldId id="366" r:id="rId32"/>
    <p:sldId id="360" r:id="rId33"/>
    <p:sldId id="361" r:id="rId34"/>
    <p:sldId id="362" r:id="rId35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66FF"/>
    <a:srgbClr val="6600CC"/>
    <a:srgbClr val="006600"/>
    <a:srgbClr val="FF0000"/>
    <a:srgbClr val="66FF33"/>
    <a:srgbClr val="FFFF00"/>
    <a:srgbClr val="FFFF99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4" d="100"/>
          <a:sy n="84" d="100"/>
        </p:scale>
        <p:origin x="-7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55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9B238E-591D-488D-A740-DB9476FE3E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8-</a:t>
            </a:r>
            <a:fld id="{68F50FF9-DABE-4CFA-B1DA-2DDE2795FC11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8  VM code generation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Aspects of code generation</a:t>
            </a:r>
          </a:p>
          <a:p>
            <a:pPr eaLnBrk="1" hangingPunct="1"/>
            <a:r>
              <a:rPr lang="en-GB" dirty="0" smtClean="0"/>
              <a:t>Address allocation</a:t>
            </a:r>
          </a:p>
          <a:p>
            <a:pPr eaLnBrk="1" hangingPunct="1"/>
            <a:r>
              <a:rPr lang="en-GB" dirty="0" smtClean="0"/>
              <a:t>Code selection</a:t>
            </a:r>
          </a:p>
          <a:p>
            <a:pPr eaLnBrk="1" hangingPunct="1"/>
            <a:r>
              <a:rPr lang="en-GB" dirty="0" smtClean="0"/>
              <a:t>Example: Fun code generator</a:t>
            </a:r>
          </a:p>
          <a:p>
            <a:pPr eaLnBrk="1" hangingPunct="1"/>
            <a:r>
              <a:rPr lang="en-GB" dirty="0" smtClean="0"/>
              <a:t>Representing addresses</a:t>
            </a:r>
          </a:p>
          <a:p>
            <a:pPr eaLnBrk="1" hangingPunct="1"/>
            <a:r>
              <a:rPr lang="en-GB" dirty="0" smtClean="0"/>
              <a:t>Handling jumps</a:t>
            </a: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Code selection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The code generator will walk the AST.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For each construct (expression, command, etc.) in the AST, the code generator must emit suitable object code.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developer must plan what object code will be selected by the code generator.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Code templates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For each construct in the source language, the developer should devise a </a:t>
            </a:r>
            <a:r>
              <a:rPr lang="en-GB" b="1" dirty="0" smtClean="0"/>
              <a:t>code template</a:t>
            </a:r>
            <a:r>
              <a:rPr lang="en-GB" dirty="0" smtClean="0"/>
              <a:t>. This specifies what object code will be selected.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code template to evaluate an </a:t>
            </a:r>
            <a:r>
              <a:rPr lang="en-GB" i="1" dirty="0" smtClean="0"/>
              <a:t>expression</a:t>
            </a:r>
            <a:r>
              <a:rPr lang="en-GB" dirty="0" smtClean="0"/>
              <a:t> should include code to evaluate any sub-expressions, together with any other necessary instructions.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code template to execute a </a:t>
            </a:r>
            <a:r>
              <a:rPr lang="en-GB" i="1" dirty="0" smtClean="0"/>
              <a:t>command</a:t>
            </a:r>
            <a:r>
              <a:rPr lang="en-GB" dirty="0" smtClean="0"/>
              <a:t> should include code to evaluate any sub-expressions and code to execute any sub-commands, together with any other necessary instructions.</a:t>
            </a:r>
          </a:p>
        </p:txBody>
      </p:sp>
    </p:spTree>
    <p:extLst>
      <p:ext uri="{BB962C8B-B14F-4D97-AF65-F5344CB8AC3E}">
        <p14:creationId xmlns:p14="http://schemas.microsoft.com/office/powerpoint/2010/main" val="26351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Code template for binary operator:</a:t>
            </a:r>
          </a:p>
        </p:txBody>
      </p:sp>
      <p:grpSp>
        <p:nvGrpSpPr>
          <p:cNvPr id="2" name="Group 28"/>
          <p:cNvGrpSpPr/>
          <p:nvPr/>
        </p:nvGrpSpPr>
        <p:grpSpPr>
          <a:xfrm>
            <a:off x="2195339" y="2240689"/>
            <a:ext cx="1584325" cy="972287"/>
            <a:chOff x="5580063" y="5013176"/>
            <a:chExt cx="1584325" cy="972287"/>
          </a:xfrm>
        </p:grpSpPr>
        <p:sp>
          <p:nvSpPr>
            <p:cNvPr id="37" name="Trapezoid 36"/>
            <p:cNvSpPr/>
            <p:nvPr/>
          </p:nvSpPr>
          <p:spPr>
            <a:xfrm>
              <a:off x="55800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" name="Text Box 86"/>
            <p:cNvSpPr txBox="1">
              <a:spLocks noChangeArrowheads="1"/>
            </p:cNvSpPr>
            <p:nvPr/>
          </p:nvSpPr>
          <p:spPr bwMode="auto">
            <a:xfrm>
              <a:off x="5616575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1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8" name="Trapezoid 37"/>
            <p:cNvSpPr/>
            <p:nvPr/>
          </p:nvSpPr>
          <p:spPr>
            <a:xfrm>
              <a:off x="64436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Text Box 85"/>
            <p:cNvSpPr txBox="1">
              <a:spLocks noChangeArrowheads="1"/>
            </p:cNvSpPr>
            <p:nvPr/>
          </p:nvSpPr>
          <p:spPr bwMode="auto">
            <a:xfrm>
              <a:off x="6011863" y="5013176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PLUS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2" name="Line 87"/>
            <p:cNvSpPr>
              <a:spLocks noChangeShapeType="1"/>
            </p:cNvSpPr>
            <p:nvPr/>
          </p:nvSpPr>
          <p:spPr bwMode="auto">
            <a:xfrm>
              <a:off x="5938838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88"/>
            <p:cNvSpPr txBox="1">
              <a:spLocks noChangeArrowheads="1"/>
            </p:cNvSpPr>
            <p:nvPr/>
          </p:nvSpPr>
          <p:spPr bwMode="auto">
            <a:xfrm>
              <a:off x="6481763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2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4" name="Line 89"/>
            <p:cNvSpPr>
              <a:spLocks noChangeShapeType="1"/>
            </p:cNvSpPr>
            <p:nvPr/>
          </p:nvSpPr>
          <p:spPr bwMode="auto">
            <a:xfrm>
              <a:off x="6372225" y="526540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>
              <a:off x="5938838" y="5433174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Line 91"/>
            <p:cNvSpPr>
              <a:spLocks noChangeShapeType="1"/>
            </p:cNvSpPr>
            <p:nvPr/>
          </p:nvSpPr>
          <p:spPr bwMode="auto">
            <a:xfrm>
              <a:off x="6804025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1547664" y="3392996"/>
            <a:ext cx="7197725" cy="29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code to evaluate “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m+(7*n)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1763043" y="3933328"/>
            <a:ext cx="2448917" cy="1619908"/>
            <a:chOff x="2807804" y="4221088"/>
            <a:chExt cx="2448917" cy="1619908"/>
          </a:xfrm>
        </p:grpSpPr>
        <p:sp>
          <p:nvSpPr>
            <p:cNvPr id="42" name="Text Box 85"/>
            <p:cNvSpPr txBox="1">
              <a:spLocks noChangeArrowheads="1"/>
            </p:cNvSpPr>
            <p:nvPr/>
          </p:nvSpPr>
          <p:spPr bwMode="auto">
            <a:xfrm>
              <a:off x="3455468" y="422108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PLUS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4" name="Line 87"/>
            <p:cNvSpPr>
              <a:spLocks noChangeShapeType="1"/>
            </p:cNvSpPr>
            <p:nvPr/>
          </p:nvSpPr>
          <p:spPr bwMode="auto">
            <a:xfrm>
              <a:off x="3167844" y="4641086"/>
              <a:ext cx="0" cy="76813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Line 89"/>
            <p:cNvSpPr>
              <a:spLocks noChangeShapeType="1"/>
            </p:cNvSpPr>
            <p:nvPr/>
          </p:nvSpPr>
          <p:spPr bwMode="auto">
            <a:xfrm>
              <a:off x="3815830" y="447331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90"/>
            <p:cNvSpPr>
              <a:spLocks noChangeShapeType="1"/>
            </p:cNvSpPr>
            <p:nvPr/>
          </p:nvSpPr>
          <p:spPr bwMode="auto">
            <a:xfrm>
              <a:off x="3167845" y="4641086"/>
              <a:ext cx="12959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Line 91"/>
            <p:cNvSpPr>
              <a:spLocks noChangeShapeType="1"/>
            </p:cNvSpPr>
            <p:nvPr/>
          </p:nvSpPr>
          <p:spPr bwMode="auto">
            <a:xfrm>
              <a:off x="4463814" y="464108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85"/>
            <p:cNvSpPr txBox="1">
              <a:spLocks noChangeArrowheads="1"/>
            </p:cNvSpPr>
            <p:nvPr/>
          </p:nvSpPr>
          <p:spPr bwMode="auto">
            <a:xfrm>
              <a:off x="4103874" y="4797152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TIMES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87"/>
            <p:cNvSpPr>
              <a:spLocks noChangeShapeType="1"/>
            </p:cNvSpPr>
            <p:nvPr/>
          </p:nvSpPr>
          <p:spPr bwMode="auto">
            <a:xfrm>
              <a:off x="4030849" y="521715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89"/>
            <p:cNvSpPr>
              <a:spLocks noChangeShapeType="1"/>
            </p:cNvSpPr>
            <p:nvPr/>
          </p:nvSpPr>
          <p:spPr bwMode="auto">
            <a:xfrm>
              <a:off x="4464236" y="50493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Line 90"/>
            <p:cNvSpPr>
              <a:spLocks noChangeShapeType="1"/>
            </p:cNvSpPr>
            <p:nvPr/>
          </p:nvSpPr>
          <p:spPr bwMode="auto">
            <a:xfrm>
              <a:off x="4030849" y="5217150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91"/>
            <p:cNvSpPr>
              <a:spLocks noChangeShapeType="1"/>
            </p:cNvSpPr>
            <p:nvPr/>
          </p:nvSpPr>
          <p:spPr bwMode="auto">
            <a:xfrm>
              <a:off x="4896036" y="521715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85"/>
            <p:cNvSpPr txBox="1">
              <a:spLocks noChangeArrowheads="1"/>
            </p:cNvSpPr>
            <p:nvPr/>
          </p:nvSpPr>
          <p:spPr bwMode="auto">
            <a:xfrm>
              <a:off x="3671900" y="5409220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NUM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‘7’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Text Box 85"/>
            <p:cNvSpPr txBox="1">
              <a:spLocks noChangeArrowheads="1"/>
            </p:cNvSpPr>
            <p:nvPr/>
          </p:nvSpPr>
          <p:spPr bwMode="auto">
            <a:xfrm>
              <a:off x="4535996" y="5409220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8" name="Text Box 85"/>
            <p:cNvSpPr txBox="1">
              <a:spLocks noChangeArrowheads="1"/>
            </p:cNvSpPr>
            <p:nvPr/>
          </p:nvSpPr>
          <p:spPr bwMode="auto">
            <a:xfrm>
              <a:off x="2807804" y="5409220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‘m’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283968" y="3861048"/>
            <a:ext cx="2412268" cy="1611586"/>
            <a:chOff x="4283968" y="4545124"/>
            <a:chExt cx="2412268" cy="1611586"/>
          </a:xfrm>
        </p:grpSpPr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5184068" y="4545124"/>
              <a:ext cx="1512168" cy="16115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LOADG 3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LOADC 7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LOADG 4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MULT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  <a:endPara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4283968" y="472514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696236" y="4257092"/>
            <a:ext cx="2088232" cy="792088"/>
            <a:chOff x="6696236" y="4941168"/>
            <a:chExt cx="2088232" cy="792088"/>
          </a:xfrm>
        </p:grpSpPr>
        <p:sp>
          <p:nvSpPr>
            <p:cNvPr id="84" name="TextBox 83"/>
            <p:cNvSpPr txBox="1"/>
            <p:nvPr/>
          </p:nvSpPr>
          <p:spPr>
            <a:xfrm>
              <a:off x="6984268" y="5102121"/>
              <a:ext cx="1800200" cy="55912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evaluate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7*n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5" name="Right Brace 84"/>
            <p:cNvSpPr/>
            <p:nvPr/>
          </p:nvSpPr>
          <p:spPr>
            <a:xfrm>
              <a:off x="6696236" y="4941168"/>
              <a:ext cx="216000" cy="792088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96236" y="3789040"/>
            <a:ext cx="1944216" cy="570862"/>
            <a:chOff x="6696236" y="4473116"/>
            <a:chExt cx="1944216" cy="570862"/>
          </a:xfrm>
        </p:grpSpPr>
        <p:sp>
          <p:nvSpPr>
            <p:cNvPr id="86" name="TextBox 85"/>
            <p:cNvSpPr txBox="1"/>
            <p:nvPr/>
          </p:nvSpPr>
          <p:spPr>
            <a:xfrm>
              <a:off x="6984268" y="4473116"/>
              <a:ext cx="1656184" cy="57086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evaluate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m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7" name="Right Brace 86"/>
            <p:cNvSpPr/>
            <p:nvPr/>
          </p:nvSpPr>
          <p:spPr>
            <a:xfrm>
              <a:off x="6696236" y="4617132"/>
              <a:ext cx="216000" cy="215944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283968" y="2168681"/>
            <a:ext cx="3744416" cy="996033"/>
            <a:chOff x="4283968" y="2168860"/>
            <a:chExt cx="3744416" cy="996033"/>
          </a:xfrm>
        </p:grpSpPr>
        <p:sp>
          <p:nvSpPr>
            <p:cNvPr id="49" name="Text Box 29"/>
            <p:cNvSpPr txBox="1">
              <a:spLocks noChangeArrowheads="1"/>
            </p:cNvSpPr>
            <p:nvPr/>
          </p:nvSpPr>
          <p:spPr bwMode="auto">
            <a:xfrm>
              <a:off x="5220072" y="2168860"/>
              <a:ext cx="2808312" cy="9960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/>
                <a:t>code to evaluate </a:t>
              </a:r>
              <a:r>
                <a:rPr lang="en-GB" sz="2000" i="1" dirty="0" smtClean="0"/>
                <a:t>expr</a:t>
              </a:r>
              <a:r>
                <a:rPr lang="en-GB" sz="2000" baseline="-25000" dirty="0" smtClean="0"/>
                <a:t>1</a:t>
              </a:r>
              <a:endParaRPr lang="en-GB" sz="2000" dirty="0" smtClean="0"/>
            </a:p>
            <a:p>
              <a:pPr>
                <a:defRPr/>
              </a:pPr>
              <a:r>
                <a:rPr lang="en-GB" sz="2000" dirty="0" smtClean="0"/>
                <a:t>code to evaluate </a:t>
              </a:r>
              <a:r>
                <a:rPr lang="en-GB" sz="2000" i="1" dirty="0" smtClean="0"/>
                <a:t>expr</a:t>
              </a:r>
              <a:r>
                <a:rPr lang="en-GB" sz="2000" baseline="-25000" dirty="0" smtClean="0"/>
                <a:t>2</a:t>
              </a:r>
              <a:endParaRPr lang="en-GB" sz="2000" dirty="0" smtClean="0"/>
            </a:p>
            <a:p>
              <a:pPr>
                <a:defRPr/>
              </a:pPr>
              <a:r>
                <a:rPr lang="en-US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ADD </a:t>
              </a:r>
              <a:endPara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283968" y="238488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1547664" y="5697252"/>
            <a:ext cx="7197725" cy="62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dirty="0" smtClean="0"/>
              <a:t>We are assuming </a:t>
            </a:r>
            <a:r>
              <a:rPr lang="en-GB" sz="2400" dirty="0"/>
              <a:t>that </a:t>
            </a:r>
            <a:r>
              <a:rPr lang="en-GB" sz="24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400" dirty="0"/>
              <a:t> are global variables at addresses 3 </a:t>
            </a:r>
            <a:r>
              <a:rPr lang="en-GB" sz="2400" dirty="0" smtClean="0"/>
              <a:t>and 4, respectively.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Code generator action for binary operator:</a:t>
            </a:r>
          </a:p>
        </p:txBody>
      </p:sp>
      <p:grpSp>
        <p:nvGrpSpPr>
          <p:cNvPr id="2" name="Group 28"/>
          <p:cNvGrpSpPr/>
          <p:nvPr/>
        </p:nvGrpSpPr>
        <p:grpSpPr>
          <a:xfrm>
            <a:off x="2123728" y="2240868"/>
            <a:ext cx="1584325" cy="972287"/>
            <a:chOff x="5580063" y="5013176"/>
            <a:chExt cx="1584325" cy="972287"/>
          </a:xfrm>
        </p:grpSpPr>
        <p:sp>
          <p:nvSpPr>
            <p:cNvPr id="37" name="Trapezoid 36"/>
            <p:cNvSpPr/>
            <p:nvPr/>
          </p:nvSpPr>
          <p:spPr>
            <a:xfrm>
              <a:off x="55800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" name="Trapezoid 37"/>
            <p:cNvSpPr/>
            <p:nvPr/>
          </p:nvSpPr>
          <p:spPr>
            <a:xfrm>
              <a:off x="64436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Text Box 85"/>
            <p:cNvSpPr txBox="1">
              <a:spLocks noChangeArrowheads="1"/>
            </p:cNvSpPr>
            <p:nvPr/>
          </p:nvSpPr>
          <p:spPr bwMode="auto">
            <a:xfrm>
              <a:off x="6011863" y="5013176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PLUS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1" name="Text Box 86"/>
            <p:cNvSpPr txBox="1">
              <a:spLocks noChangeArrowheads="1"/>
            </p:cNvSpPr>
            <p:nvPr/>
          </p:nvSpPr>
          <p:spPr bwMode="auto">
            <a:xfrm>
              <a:off x="5616575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1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2" name="Line 87"/>
            <p:cNvSpPr>
              <a:spLocks noChangeShapeType="1"/>
            </p:cNvSpPr>
            <p:nvPr/>
          </p:nvSpPr>
          <p:spPr bwMode="auto">
            <a:xfrm>
              <a:off x="5938838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88"/>
            <p:cNvSpPr txBox="1">
              <a:spLocks noChangeArrowheads="1"/>
            </p:cNvSpPr>
            <p:nvPr/>
          </p:nvSpPr>
          <p:spPr bwMode="auto">
            <a:xfrm>
              <a:off x="6481763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2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4" name="Line 89"/>
            <p:cNvSpPr>
              <a:spLocks noChangeShapeType="1"/>
            </p:cNvSpPr>
            <p:nvPr/>
          </p:nvSpPr>
          <p:spPr bwMode="auto">
            <a:xfrm>
              <a:off x="6372225" y="526540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>
              <a:off x="5938838" y="5433174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Line 91"/>
            <p:cNvSpPr>
              <a:spLocks noChangeShapeType="1"/>
            </p:cNvSpPr>
            <p:nvPr/>
          </p:nvSpPr>
          <p:spPr bwMode="auto">
            <a:xfrm>
              <a:off x="6804025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4067944" y="2180939"/>
            <a:ext cx="3348372" cy="9960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268288" indent="-268288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expr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 generating code;</a:t>
            </a:r>
          </a:p>
          <a:p>
            <a:pPr marL="268288" indent="-268288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expr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generating code;</a:t>
            </a:r>
          </a:p>
          <a:p>
            <a:pPr marL="268288" indent="-268288">
              <a:defRPr/>
            </a:pPr>
            <a:r>
              <a:rPr lang="en-GB" sz="2000" dirty="0" smtClean="0"/>
              <a:t>e</a:t>
            </a:r>
            <a:r>
              <a:rPr lang="en-US" sz="2000" dirty="0" err="1" smtClean="0"/>
              <a:t>mit</a:t>
            </a:r>
            <a:r>
              <a:rPr lang="en-US" sz="2000" dirty="0" smtClean="0"/>
              <a:t> instruction “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GB" sz="2000" dirty="0" smtClean="0"/>
              <a:t>”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547664" y="3537012"/>
            <a:ext cx="7197725" cy="27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dirty="0" smtClean="0"/>
              <a:t>Compare: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i="1" dirty="0" smtClean="0"/>
              <a:t>code template</a:t>
            </a:r>
            <a:r>
              <a:rPr lang="en-GB" dirty="0" smtClean="0"/>
              <a:t> specifies what code should be selected.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i="1" dirty="0" smtClean="0"/>
              <a:t>action</a:t>
            </a:r>
            <a:r>
              <a:rPr lang="en-GB" dirty="0" smtClean="0"/>
              <a:t> specifies what the code generator will actually do to generate the selected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(3)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Code template for assignment-command:</a:t>
            </a: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1547664" y="3969060"/>
            <a:ext cx="7197725" cy="235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code to execute “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 = n-9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”: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835696" y="4617404"/>
            <a:ext cx="2449562" cy="1619908"/>
            <a:chOff x="1871055" y="4257364"/>
            <a:chExt cx="2449562" cy="1619908"/>
          </a:xfrm>
        </p:grpSpPr>
        <p:sp>
          <p:nvSpPr>
            <p:cNvPr id="42" name="Text Box 85"/>
            <p:cNvSpPr txBox="1">
              <a:spLocks noChangeArrowheads="1"/>
            </p:cNvSpPr>
            <p:nvPr/>
          </p:nvSpPr>
          <p:spPr bwMode="auto">
            <a:xfrm>
              <a:off x="2518311" y="4257364"/>
              <a:ext cx="721542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4" name="Line 87"/>
            <p:cNvSpPr>
              <a:spLocks noChangeShapeType="1"/>
            </p:cNvSpPr>
            <p:nvPr/>
          </p:nvSpPr>
          <p:spPr bwMode="auto">
            <a:xfrm>
              <a:off x="2231095" y="4677362"/>
              <a:ext cx="0" cy="76813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Line 89"/>
            <p:cNvSpPr>
              <a:spLocks noChangeShapeType="1"/>
            </p:cNvSpPr>
            <p:nvPr/>
          </p:nvSpPr>
          <p:spPr bwMode="auto">
            <a:xfrm>
              <a:off x="2879081" y="450959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90"/>
            <p:cNvSpPr>
              <a:spLocks noChangeShapeType="1"/>
            </p:cNvSpPr>
            <p:nvPr/>
          </p:nvSpPr>
          <p:spPr bwMode="auto">
            <a:xfrm>
              <a:off x="2231096" y="4677362"/>
              <a:ext cx="12959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Line 91"/>
            <p:cNvSpPr>
              <a:spLocks noChangeShapeType="1"/>
            </p:cNvSpPr>
            <p:nvPr/>
          </p:nvSpPr>
          <p:spPr bwMode="auto">
            <a:xfrm>
              <a:off x="3527065" y="46773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85"/>
            <p:cNvSpPr txBox="1">
              <a:spLocks noChangeArrowheads="1"/>
            </p:cNvSpPr>
            <p:nvPr/>
          </p:nvSpPr>
          <p:spPr bwMode="auto">
            <a:xfrm>
              <a:off x="3167125" y="483342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MINUS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87"/>
            <p:cNvSpPr>
              <a:spLocks noChangeShapeType="1"/>
            </p:cNvSpPr>
            <p:nvPr/>
          </p:nvSpPr>
          <p:spPr bwMode="auto">
            <a:xfrm>
              <a:off x="3094100" y="525342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89"/>
            <p:cNvSpPr>
              <a:spLocks noChangeShapeType="1"/>
            </p:cNvSpPr>
            <p:nvPr/>
          </p:nvSpPr>
          <p:spPr bwMode="auto">
            <a:xfrm>
              <a:off x="3527487" y="508565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Line 90"/>
            <p:cNvSpPr>
              <a:spLocks noChangeShapeType="1"/>
            </p:cNvSpPr>
            <p:nvPr/>
          </p:nvSpPr>
          <p:spPr bwMode="auto">
            <a:xfrm>
              <a:off x="3094100" y="5253426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91"/>
            <p:cNvSpPr>
              <a:spLocks noChangeShapeType="1"/>
            </p:cNvSpPr>
            <p:nvPr/>
          </p:nvSpPr>
          <p:spPr bwMode="auto">
            <a:xfrm>
              <a:off x="3959287" y="525342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85"/>
            <p:cNvSpPr txBox="1">
              <a:spLocks noChangeArrowheads="1"/>
            </p:cNvSpPr>
            <p:nvPr/>
          </p:nvSpPr>
          <p:spPr bwMode="auto">
            <a:xfrm>
              <a:off x="3599892" y="5445496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NUM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‘9’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Text Box 85"/>
            <p:cNvSpPr txBox="1">
              <a:spLocks noChangeArrowheads="1"/>
            </p:cNvSpPr>
            <p:nvPr/>
          </p:nvSpPr>
          <p:spPr bwMode="auto">
            <a:xfrm>
              <a:off x="2735796" y="5445496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8" name="Text Box 85"/>
            <p:cNvSpPr txBox="1">
              <a:spLocks noChangeArrowheads="1"/>
            </p:cNvSpPr>
            <p:nvPr/>
          </p:nvSpPr>
          <p:spPr bwMode="auto">
            <a:xfrm>
              <a:off x="1871055" y="5445496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‘m’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356621" y="4545124"/>
            <a:ext cx="2376264" cy="1303809"/>
            <a:chOff x="4356621" y="4545124"/>
            <a:chExt cx="2376264" cy="1303809"/>
          </a:xfrm>
        </p:grpSpPr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5220717" y="4545124"/>
              <a:ext cx="1512168" cy="13038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LOADG 4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LOADC 9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STOREG 3</a:t>
              </a:r>
              <a:endPara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4356621" y="472514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768889" y="4617132"/>
            <a:ext cx="2051582" cy="792088"/>
            <a:chOff x="6768889" y="4617132"/>
            <a:chExt cx="2051582" cy="792088"/>
          </a:xfrm>
        </p:grpSpPr>
        <p:sp>
          <p:nvSpPr>
            <p:cNvPr id="84" name="TextBox 83"/>
            <p:cNvSpPr txBox="1"/>
            <p:nvPr/>
          </p:nvSpPr>
          <p:spPr>
            <a:xfrm>
              <a:off x="7056920" y="4797152"/>
              <a:ext cx="1763551" cy="57086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evaluate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n-9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5" name="Right Brace 84"/>
            <p:cNvSpPr/>
            <p:nvPr/>
          </p:nvSpPr>
          <p:spPr>
            <a:xfrm>
              <a:off x="6768889" y="4617132"/>
              <a:ext cx="216000" cy="792088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61"/>
          <p:cNvGrpSpPr/>
          <p:nvPr/>
        </p:nvGrpSpPr>
        <p:grpSpPr>
          <a:xfrm>
            <a:off x="2268315" y="2276872"/>
            <a:ext cx="1584325" cy="1113463"/>
            <a:chOff x="2195513" y="2312876"/>
            <a:chExt cx="1584325" cy="1113463"/>
          </a:xfrm>
        </p:grpSpPr>
        <p:sp>
          <p:nvSpPr>
            <p:cNvPr id="54" name="Trapezoid 53"/>
            <p:cNvSpPr/>
            <p:nvPr/>
          </p:nvSpPr>
          <p:spPr>
            <a:xfrm>
              <a:off x="3059113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Line 67"/>
            <p:cNvSpPr>
              <a:spLocks noChangeShapeType="1"/>
            </p:cNvSpPr>
            <p:nvPr/>
          </p:nvSpPr>
          <p:spPr bwMode="auto">
            <a:xfrm>
              <a:off x="3419475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2627313" y="23128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>
              <a:off x="2552700" y="26974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Text Box 64"/>
            <p:cNvSpPr txBox="1">
              <a:spLocks noChangeArrowheads="1"/>
            </p:cNvSpPr>
            <p:nvPr/>
          </p:nvSpPr>
          <p:spPr bwMode="auto">
            <a:xfrm>
              <a:off x="3095625" y="2914196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2986088" y="2516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>
              <a:off x="2552700" y="2697466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Text Box 46"/>
            <p:cNvSpPr txBox="1">
              <a:spLocks noChangeArrowheads="1"/>
            </p:cNvSpPr>
            <p:nvPr/>
          </p:nvSpPr>
          <p:spPr bwMode="auto">
            <a:xfrm>
              <a:off x="219551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‘x’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56621" y="2204864"/>
            <a:ext cx="4356484" cy="688256"/>
            <a:chOff x="4356621" y="2204864"/>
            <a:chExt cx="4356484" cy="688256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5256721" y="2204864"/>
              <a:ext cx="3456384" cy="6882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/>
                <a:t>code to evaluate </a:t>
              </a:r>
              <a:r>
                <a:rPr lang="en-GB" sz="2000" i="1" dirty="0" err="1" smtClean="0"/>
                <a:t>expr</a:t>
              </a:r>
              <a:r>
                <a:rPr lang="en-GB" sz="2000" i="1" dirty="0" smtClean="0"/>
                <a:t/>
              </a:r>
              <a:br>
                <a:rPr lang="en-GB" sz="2000" i="1" dirty="0" smtClean="0"/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STOREG</a:t>
              </a:r>
              <a:r>
                <a:rPr lang="en-GB" sz="2000" dirty="0" smtClean="0"/>
                <a:t> </a:t>
              </a:r>
              <a:r>
                <a:rPr lang="en-GB" sz="2000" i="1" dirty="0" smtClean="0"/>
                <a:t>d</a:t>
              </a:r>
              <a:r>
                <a:rPr lang="en-GB" sz="2000" dirty="0" smtClean="0"/>
                <a:t>  or  </a:t>
              </a: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STOREL</a:t>
              </a:r>
              <a:r>
                <a:rPr lang="en-GB" sz="2000" dirty="0" smtClean="0"/>
                <a:t> </a:t>
              </a:r>
              <a:r>
                <a:rPr lang="en-GB" sz="2000" i="1" dirty="0" smtClean="0"/>
                <a:t>d</a:t>
              </a:r>
              <a:endParaRPr lang="en-GB" sz="2000" dirty="0" smtClean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4356621" y="242088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480212" y="2852936"/>
            <a:ext cx="2231740" cy="1044116"/>
            <a:chOff x="6480212" y="2852936"/>
            <a:chExt cx="2231740" cy="1044116"/>
          </a:xfrm>
        </p:grpSpPr>
        <p:sp>
          <p:nvSpPr>
            <p:cNvPr id="34" name="AutoShape 4"/>
            <p:cNvSpPr>
              <a:spLocks/>
            </p:cNvSpPr>
            <p:nvPr/>
          </p:nvSpPr>
          <p:spPr bwMode="auto">
            <a:xfrm>
              <a:off x="6480212" y="3320988"/>
              <a:ext cx="2231740" cy="576064"/>
            </a:xfrm>
            <a:prstGeom prst="callout1">
              <a:avLst>
                <a:gd name="adj1" fmla="val -12577"/>
                <a:gd name="adj2" fmla="val 4565"/>
                <a:gd name="adj3" fmla="val -81055"/>
                <a:gd name="adj4" fmla="val -245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where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d</a:t>
              </a:r>
              <a:r>
                <a:rPr lang="en-GB" sz="2000" dirty="0" smtClean="0">
                  <a:solidFill>
                    <a:schemeClr val="bg2"/>
                  </a:solidFill>
                </a:rPr>
                <a:t> is the address offset of ‘x’</a:t>
              </a:r>
              <a:endParaRPr lang="en-US" sz="2000" dirty="0">
                <a:solidFill>
                  <a:schemeClr val="bg2"/>
                </a:solidFill>
                <a:latin typeface="+mn-lt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7776356" y="2852936"/>
              <a:ext cx="180020" cy="396044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(4)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/>
              <a:t>Code generator </a:t>
            </a:r>
            <a:r>
              <a:rPr lang="en-GB" dirty="0" smtClean="0"/>
              <a:t>action</a:t>
            </a:r>
            <a:r>
              <a:rPr lang="en-GB" dirty="0"/>
              <a:t> for </a:t>
            </a:r>
            <a:r>
              <a:rPr lang="en-GB" dirty="0" smtClean="0"/>
              <a:t>assignment-command: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067944" y="2204864"/>
            <a:ext cx="4752528" cy="13038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268288" indent="-268288">
              <a:defRPr/>
            </a:pPr>
            <a:r>
              <a:rPr lang="en-GB" sz="2000" dirty="0" smtClean="0"/>
              <a:t>walk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generating code;</a:t>
            </a:r>
          </a:p>
          <a:p>
            <a:pPr marL="268288" indent="-268288">
              <a:defRPr/>
            </a:pPr>
            <a:r>
              <a:rPr lang="en-GB" sz="2000" dirty="0" smtClean="0"/>
              <a:t>lookup ‘x’ and retrieve its address </a:t>
            </a:r>
            <a:r>
              <a:rPr lang="en-GB" sz="2000" i="1" dirty="0" smtClean="0"/>
              <a:t>d</a:t>
            </a:r>
            <a:r>
              <a:rPr lang="en-GB" sz="2000" dirty="0" smtClean="0"/>
              <a:t>;</a:t>
            </a:r>
          </a:p>
          <a:p>
            <a:pPr marL="268288" indent="-268288">
              <a:defRPr/>
            </a:pPr>
            <a:r>
              <a:rPr lang="en-GB" sz="2000" dirty="0" smtClean="0"/>
              <a:t>emit instruction “</a:t>
            </a:r>
            <a:r>
              <a:rPr lang="en-GB" sz="2000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STOREG</a:t>
            </a:r>
            <a:r>
              <a:rPr lang="en-GB" sz="2000" dirty="0" smtClean="0"/>
              <a:t> </a:t>
            </a:r>
            <a:r>
              <a:rPr lang="en-GB" sz="2000" i="1" dirty="0" smtClean="0"/>
              <a:t>d</a:t>
            </a:r>
            <a:r>
              <a:rPr lang="en-GB" sz="2000" dirty="0" smtClean="0"/>
              <a:t>” (if x is global) or “</a:t>
            </a:r>
            <a:r>
              <a:rPr lang="en-GB" sz="2000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STOREL</a:t>
            </a:r>
            <a:r>
              <a:rPr lang="en-GB" sz="2000" dirty="0" smtClean="0"/>
              <a:t> </a:t>
            </a:r>
            <a:r>
              <a:rPr lang="en-GB" sz="2000" i="1" dirty="0" smtClean="0"/>
              <a:t>d</a:t>
            </a:r>
            <a:r>
              <a:rPr lang="en-GB" sz="2000" dirty="0" smtClean="0"/>
              <a:t>” (if x is local)</a:t>
            </a:r>
          </a:p>
        </p:txBody>
      </p:sp>
      <p:grpSp>
        <p:nvGrpSpPr>
          <p:cNvPr id="2" name="Group 61"/>
          <p:cNvGrpSpPr/>
          <p:nvPr/>
        </p:nvGrpSpPr>
        <p:grpSpPr>
          <a:xfrm>
            <a:off x="2123728" y="2276872"/>
            <a:ext cx="1584325" cy="1113463"/>
            <a:chOff x="2195513" y="2312876"/>
            <a:chExt cx="1584325" cy="1113463"/>
          </a:xfrm>
        </p:grpSpPr>
        <p:sp>
          <p:nvSpPr>
            <p:cNvPr id="54" name="Trapezoid 53"/>
            <p:cNvSpPr/>
            <p:nvPr/>
          </p:nvSpPr>
          <p:spPr>
            <a:xfrm>
              <a:off x="3059113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Line 67"/>
            <p:cNvSpPr>
              <a:spLocks noChangeShapeType="1"/>
            </p:cNvSpPr>
            <p:nvPr/>
          </p:nvSpPr>
          <p:spPr bwMode="auto">
            <a:xfrm>
              <a:off x="3419475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2627313" y="23128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>
              <a:off x="2552700" y="26974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Text Box 64"/>
            <p:cNvSpPr txBox="1">
              <a:spLocks noChangeArrowheads="1"/>
            </p:cNvSpPr>
            <p:nvPr/>
          </p:nvSpPr>
          <p:spPr bwMode="auto">
            <a:xfrm>
              <a:off x="3095625" y="2914196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2986088" y="2516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>
              <a:off x="2552700" y="2697466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Text Box 46"/>
            <p:cNvSpPr txBox="1">
              <a:spLocks noChangeArrowheads="1"/>
            </p:cNvSpPr>
            <p:nvPr/>
          </p:nvSpPr>
          <p:spPr bwMode="auto">
            <a:xfrm>
              <a:off x="219551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‘x’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(5)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Code template for if-command:</a:t>
            </a: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1547664" y="3609020"/>
            <a:ext cx="7197725" cy="27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code to execute “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m&gt;n: m = n.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”: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2339976" y="2240868"/>
            <a:ext cx="1584325" cy="993068"/>
            <a:chOff x="2123728" y="2240868"/>
            <a:chExt cx="1584325" cy="993068"/>
          </a:xfrm>
        </p:grpSpPr>
        <p:sp>
          <p:nvSpPr>
            <p:cNvPr id="54" name="Trapezoid 53"/>
            <p:cNvSpPr/>
            <p:nvPr/>
          </p:nvSpPr>
          <p:spPr>
            <a:xfrm>
              <a:off x="2987328" y="285596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" name="Trapezoid 33"/>
            <p:cNvSpPr/>
            <p:nvPr/>
          </p:nvSpPr>
          <p:spPr>
            <a:xfrm>
              <a:off x="2123728" y="2852936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Line 67"/>
            <p:cNvSpPr>
              <a:spLocks noChangeShapeType="1"/>
            </p:cNvSpPr>
            <p:nvPr/>
          </p:nvSpPr>
          <p:spPr bwMode="auto">
            <a:xfrm>
              <a:off x="3347690" y="26741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2555528" y="224086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>
              <a:off x="2480915" y="26614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Text Box 64"/>
            <p:cNvSpPr txBox="1">
              <a:spLocks noChangeArrowheads="1"/>
            </p:cNvSpPr>
            <p:nvPr/>
          </p:nvSpPr>
          <p:spPr bwMode="auto">
            <a:xfrm>
              <a:off x="3023840" y="2878192"/>
              <a:ext cx="644525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smtClean="0">
                  <a:solidFill>
                    <a:schemeClr val="bg2"/>
                  </a:solidFill>
                </a:rPr>
                <a:t>com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2914303" y="248007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>
              <a:off x="2480915" y="266146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64"/>
            <p:cNvSpPr txBox="1">
              <a:spLocks noChangeArrowheads="1"/>
            </p:cNvSpPr>
            <p:nvPr/>
          </p:nvSpPr>
          <p:spPr bwMode="auto">
            <a:xfrm>
              <a:off x="2160240" y="2875161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75632" y="4257364"/>
            <a:ext cx="3313013" cy="1619908"/>
            <a:chOff x="1475632" y="4257364"/>
            <a:chExt cx="3313013" cy="1619908"/>
          </a:xfrm>
        </p:grpSpPr>
        <p:sp>
          <p:nvSpPr>
            <p:cNvPr id="42" name="Text Box 85"/>
            <p:cNvSpPr txBox="1">
              <a:spLocks noChangeArrowheads="1"/>
            </p:cNvSpPr>
            <p:nvPr/>
          </p:nvSpPr>
          <p:spPr bwMode="auto">
            <a:xfrm>
              <a:off x="2770636" y="4257364"/>
              <a:ext cx="721542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US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4" name="Line 87"/>
            <p:cNvSpPr>
              <a:spLocks noChangeShapeType="1"/>
            </p:cNvSpPr>
            <p:nvPr/>
          </p:nvSpPr>
          <p:spPr bwMode="auto">
            <a:xfrm>
              <a:off x="2267720" y="4677362"/>
              <a:ext cx="0" cy="15579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Line 89"/>
            <p:cNvSpPr>
              <a:spLocks noChangeShapeType="1"/>
            </p:cNvSpPr>
            <p:nvPr/>
          </p:nvSpPr>
          <p:spPr bwMode="auto">
            <a:xfrm>
              <a:off x="3131407" y="450959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90"/>
            <p:cNvSpPr>
              <a:spLocks noChangeShapeType="1"/>
            </p:cNvSpPr>
            <p:nvPr/>
          </p:nvSpPr>
          <p:spPr bwMode="auto">
            <a:xfrm>
              <a:off x="2267720" y="4677362"/>
              <a:ext cx="1727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Line 91"/>
            <p:cNvSpPr>
              <a:spLocks noChangeShapeType="1"/>
            </p:cNvSpPr>
            <p:nvPr/>
          </p:nvSpPr>
          <p:spPr bwMode="auto">
            <a:xfrm>
              <a:off x="3995093" y="46773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85"/>
            <p:cNvSpPr txBox="1">
              <a:spLocks noChangeArrowheads="1"/>
            </p:cNvSpPr>
            <p:nvPr/>
          </p:nvSpPr>
          <p:spPr bwMode="auto">
            <a:xfrm>
              <a:off x="3635153" y="483342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87"/>
            <p:cNvSpPr>
              <a:spLocks noChangeShapeType="1"/>
            </p:cNvSpPr>
            <p:nvPr/>
          </p:nvSpPr>
          <p:spPr bwMode="auto">
            <a:xfrm>
              <a:off x="3562128" y="525342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89"/>
            <p:cNvSpPr>
              <a:spLocks noChangeShapeType="1"/>
            </p:cNvSpPr>
            <p:nvPr/>
          </p:nvSpPr>
          <p:spPr bwMode="auto">
            <a:xfrm>
              <a:off x="3995515" y="508565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Line 90"/>
            <p:cNvSpPr>
              <a:spLocks noChangeShapeType="1"/>
            </p:cNvSpPr>
            <p:nvPr/>
          </p:nvSpPr>
          <p:spPr bwMode="auto">
            <a:xfrm>
              <a:off x="3562128" y="5253426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91"/>
            <p:cNvSpPr>
              <a:spLocks noChangeShapeType="1"/>
            </p:cNvSpPr>
            <p:nvPr/>
          </p:nvSpPr>
          <p:spPr bwMode="auto">
            <a:xfrm>
              <a:off x="4427315" y="525342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85"/>
            <p:cNvSpPr txBox="1">
              <a:spLocks noChangeArrowheads="1"/>
            </p:cNvSpPr>
            <p:nvPr/>
          </p:nvSpPr>
          <p:spPr bwMode="auto">
            <a:xfrm>
              <a:off x="4067920" y="5445496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Text Box 85"/>
            <p:cNvSpPr txBox="1">
              <a:spLocks noChangeArrowheads="1"/>
            </p:cNvSpPr>
            <p:nvPr/>
          </p:nvSpPr>
          <p:spPr bwMode="auto">
            <a:xfrm>
              <a:off x="3203824" y="5445496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‘m’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5" name="Text Box 85"/>
            <p:cNvSpPr txBox="1">
              <a:spLocks noChangeArrowheads="1"/>
            </p:cNvSpPr>
            <p:nvPr/>
          </p:nvSpPr>
          <p:spPr bwMode="auto">
            <a:xfrm>
              <a:off x="1906961" y="4833156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6" name="Line 87"/>
            <p:cNvSpPr>
              <a:spLocks noChangeShapeType="1"/>
            </p:cNvSpPr>
            <p:nvPr/>
          </p:nvSpPr>
          <p:spPr bwMode="auto">
            <a:xfrm>
              <a:off x="1833936" y="525315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Line 89"/>
            <p:cNvSpPr>
              <a:spLocks noChangeShapeType="1"/>
            </p:cNvSpPr>
            <p:nvPr/>
          </p:nvSpPr>
          <p:spPr bwMode="auto">
            <a:xfrm>
              <a:off x="2267323" y="508538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Line 90"/>
            <p:cNvSpPr>
              <a:spLocks noChangeShapeType="1"/>
            </p:cNvSpPr>
            <p:nvPr/>
          </p:nvSpPr>
          <p:spPr bwMode="auto">
            <a:xfrm>
              <a:off x="1833936" y="5253154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" name="Line 91"/>
            <p:cNvSpPr>
              <a:spLocks noChangeShapeType="1"/>
            </p:cNvSpPr>
            <p:nvPr/>
          </p:nvSpPr>
          <p:spPr bwMode="auto">
            <a:xfrm>
              <a:off x="2699123" y="525315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Text Box 85"/>
            <p:cNvSpPr txBox="1">
              <a:spLocks noChangeArrowheads="1"/>
            </p:cNvSpPr>
            <p:nvPr/>
          </p:nvSpPr>
          <p:spPr bwMode="auto">
            <a:xfrm>
              <a:off x="2339728" y="5445224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6" name="Text Box 85"/>
            <p:cNvSpPr txBox="1">
              <a:spLocks noChangeArrowheads="1"/>
            </p:cNvSpPr>
            <p:nvPr/>
          </p:nvSpPr>
          <p:spPr bwMode="auto">
            <a:xfrm>
              <a:off x="1475632" y="5445224"/>
              <a:ext cx="720725" cy="431776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‘m’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860008" y="4185084"/>
            <a:ext cx="2448296" cy="1919363"/>
            <a:chOff x="4860008" y="4185084"/>
            <a:chExt cx="2448296" cy="1919363"/>
          </a:xfrm>
        </p:grpSpPr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5796136" y="4185084"/>
              <a:ext cx="1512168" cy="19193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LOADG 3</a:t>
              </a:r>
              <a:b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LOADG 4</a:t>
              </a:r>
              <a:b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CMPGT</a:t>
              </a:r>
              <a:b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JUMPF</a:t>
              </a:r>
              <a:b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LOADG 4</a:t>
              </a:r>
              <a:b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STOREG 3</a:t>
              </a:r>
              <a:endParaRPr lang="en-US" sz="2000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4860008" y="436510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reeform 60"/>
            <p:cNvSpPr/>
            <p:nvPr/>
          </p:nvSpPr>
          <p:spPr>
            <a:xfrm>
              <a:off x="5616116" y="5303520"/>
              <a:ext cx="1199212" cy="755904"/>
            </a:xfrm>
            <a:custGeom>
              <a:avLst/>
              <a:gdLst>
                <a:gd name="connsiteX0" fmla="*/ 1231392 w 1231392"/>
                <a:gd name="connsiteY0" fmla="*/ 0 h 755904"/>
                <a:gd name="connsiteX1" fmla="*/ 902208 w 1231392"/>
                <a:gd name="connsiteY1" fmla="*/ 121920 h 755904"/>
                <a:gd name="connsiteX2" fmla="*/ 231648 w 1231392"/>
                <a:gd name="connsiteY2" fmla="*/ 134112 h 755904"/>
                <a:gd name="connsiteX3" fmla="*/ 0 w 1231392"/>
                <a:gd name="connsiteY3" fmla="*/ 621792 h 755904"/>
                <a:gd name="connsiteX4" fmla="*/ 231648 w 1231392"/>
                <a:gd name="connsiteY4" fmla="*/ 755904 h 755904"/>
                <a:gd name="connsiteX0" fmla="*/ 1235216 w 1235216"/>
                <a:gd name="connsiteY0" fmla="*/ 0 h 755904"/>
                <a:gd name="connsiteX1" fmla="*/ 906032 w 1235216"/>
                <a:gd name="connsiteY1" fmla="*/ 121920 h 755904"/>
                <a:gd name="connsiteX2" fmla="*/ 235472 w 1235216"/>
                <a:gd name="connsiteY2" fmla="*/ 134112 h 755904"/>
                <a:gd name="connsiteX3" fmla="*/ 0 w 1235216"/>
                <a:gd name="connsiteY3" fmla="*/ 573752 h 755904"/>
                <a:gd name="connsiteX4" fmla="*/ 235472 w 1235216"/>
                <a:gd name="connsiteY4" fmla="*/ 755904 h 755904"/>
                <a:gd name="connsiteX0" fmla="*/ 1235216 w 1235216"/>
                <a:gd name="connsiteY0" fmla="*/ 0 h 755904"/>
                <a:gd name="connsiteX1" fmla="*/ 906032 w 1235216"/>
                <a:gd name="connsiteY1" fmla="*/ 121920 h 755904"/>
                <a:gd name="connsiteX2" fmla="*/ 235472 w 1235216"/>
                <a:gd name="connsiteY2" fmla="*/ 134112 h 755904"/>
                <a:gd name="connsiteX3" fmla="*/ 0 w 1235216"/>
                <a:gd name="connsiteY3" fmla="*/ 573752 h 755904"/>
                <a:gd name="connsiteX4" fmla="*/ 235472 w 1235216"/>
                <a:gd name="connsiteY4" fmla="*/ 755904 h 755904"/>
                <a:gd name="connsiteX0" fmla="*/ 1307224 w 1307224"/>
                <a:gd name="connsiteY0" fmla="*/ 0 h 755904"/>
                <a:gd name="connsiteX1" fmla="*/ 978040 w 1307224"/>
                <a:gd name="connsiteY1" fmla="*/ 121920 h 755904"/>
                <a:gd name="connsiteX2" fmla="*/ 307480 w 1307224"/>
                <a:gd name="connsiteY2" fmla="*/ 134112 h 755904"/>
                <a:gd name="connsiteX3" fmla="*/ 0 w 1307224"/>
                <a:gd name="connsiteY3" fmla="*/ 465740 h 755904"/>
                <a:gd name="connsiteX4" fmla="*/ 307480 w 1307224"/>
                <a:gd name="connsiteY4" fmla="*/ 755904 h 755904"/>
                <a:gd name="connsiteX0" fmla="*/ 1199212 w 1199212"/>
                <a:gd name="connsiteY0" fmla="*/ 0 h 755904"/>
                <a:gd name="connsiteX1" fmla="*/ 870028 w 1199212"/>
                <a:gd name="connsiteY1" fmla="*/ 121920 h 755904"/>
                <a:gd name="connsiteX2" fmla="*/ 199468 w 1199212"/>
                <a:gd name="connsiteY2" fmla="*/ 134112 h 755904"/>
                <a:gd name="connsiteX3" fmla="*/ 0 w 1199212"/>
                <a:gd name="connsiteY3" fmla="*/ 465740 h 755904"/>
                <a:gd name="connsiteX4" fmla="*/ 199468 w 1199212"/>
                <a:gd name="connsiteY4" fmla="*/ 755904 h 75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212" h="755904">
                  <a:moveTo>
                    <a:pt x="1199212" y="0"/>
                  </a:moveTo>
                  <a:cubicBezTo>
                    <a:pt x="1117932" y="49784"/>
                    <a:pt x="1036652" y="99568"/>
                    <a:pt x="870028" y="121920"/>
                  </a:cubicBezTo>
                  <a:cubicBezTo>
                    <a:pt x="703404" y="144272"/>
                    <a:pt x="344473" y="76809"/>
                    <a:pt x="199468" y="134112"/>
                  </a:cubicBezTo>
                  <a:cubicBezTo>
                    <a:pt x="54463" y="191415"/>
                    <a:pt x="53164" y="287084"/>
                    <a:pt x="0" y="465740"/>
                  </a:cubicBezTo>
                  <a:cubicBezTo>
                    <a:pt x="0" y="569372"/>
                    <a:pt x="83644" y="740664"/>
                    <a:pt x="199468" y="755904"/>
                  </a:cubicBezTo>
                </a:path>
              </a:pathLst>
            </a:custGeom>
            <a:ln>
              <a:solidFill>
                <a:srgbClr val="0070C0"/>
              </a:solidFill>
              <a:headEnd type="oval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860032" y="2204864"/>
            <a:ext cx="3564396" cy="1303809"/>
            <a:chOff x="4860032" y="2204864"/>
            <a:chExt cx="3564396" cy="130380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5832140" y="2204864"/>
              <a:ext cx="2592288" cy="13038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GB" sz="2000" dirty="0" smtClean="0"/>
                <a:t>code to evaluate </a:t>
              </a:r>
              <a:r>
                <a:rPr lang="en-GB" sz="2000" i="1" dirty="0" err="1" smtClean="0"/>
                <a:t>expr</a:t>
              </a:r>
              <a:endParaRPr lang="en-GB" sz="2000" dirty="0" smtClean="0"/>
            </a:p>
            <a:p>
              <a:pPr>
                <a:defRPr/>
              </a:pPr>
              <a:r>
                <a:rPr lang="en-GB" sz="2000" dirty="0" smtClean="0">
                  <a:solidFill>
                    <a:srgbClr val="3366FF"/>
                  </a:solidFill>
                  <a:latin typeface="Courier New" pitchFamily="49" charset="0"/>
                  <a:cs typeface="Courier New" pitchFamily="49" charset="0"/>
                </a:rPr>
                <a:t>JUMPF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/>
                <a:t>code to execute </a:t>
              </a:r>
              <a:r>
                <a:rPr lang="en-GB" sz="2000" i="1" dirty="0" smtClean="0"/>
                <a:t>com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endParaRPr lang="en-GB" sz="2000" dirty="0" smtClean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4860032" y="238488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Freeform 66"/>
            <p:cNvSpPr/>
            <p:nvPr/>
          </p:nvSpPr>
          <p:spPr>
            <a:xfrm>
              <a:off x="5616116" y="2708920"/>
              <a:ext cx="1199212" cy="504056"/>
            </a:xfrm>
            <a:custGeom>
              <a:avLst/>
              <a:gdLst>
                <a:gd name="connsiteX0" fmla="*/ 1231392 w 1231392"/>
                <a:gd name="connsiteY0" fmla="*/ 0 h 755904"/>
                <a:gd name="connsiteX1" fmla="*/ 902208 w 1231392"/>
                <a:gd name="connsiteY1" fmla="*/ 121920 h 755904"/>
                <a:gd name="connsiteX2" fmla="*/ 231648 w 1231392"/>
                <a:gd name="connsiteY2" fmla="*/ 134112 h 755904"/>
                <a:gd name="connsiteX3" fmla="*/ 0 w 1231392"/>
                <a:gd name="connsiteY3" fmla="*/ 621792 h 755904"/>
                <a:gd name="connsiteX4" fmla="*/ 231648 w 1231392"/>
                <a:gd name="connsiteY4" fmla="*/ 755904 h 755904"/>
                <a:gd name="connsiteX0" fmla="*/ 1235216 w 1235216"/>
                <a:gd name="connsiteY0" fmla="*/ 0 h 755904"/>
                <a:gd name="connsiteX1" fmla="*/ 906032 w 1235216"/>
                <a:gd name="connsiteY1" fmla="*/ 121920 h 755904"/>
                <a:gd name="connsiteX2" fmla="*/ 235472 w 1235216"/>
                <a:gd name="connsiteY2" fmla="*/ 134112 h 755904"/>
                <a:gd name="connsiteX3" fmla="*/ 0 w 1235216"/>
                <a:gd name="connsiteY3" fmla="*/ 573752 h 755904"/>
                <a:gd name="connsiteX4" fmla="*/ 235472 w 1235216"/>
                <a:gd name="connsiteY4" fmla="*/ 755904 h 755904"/>
                <a:gd name="connsiteX0" fmla="*/ 1235216 w 1235216"/>
                <a:gd name="connsiteY0" fmla="*/ 0 h 755904"/>
                <a:gd name="connsiteX1" fmla="*/ 906032 w 1235216"/>
                <a:gd name="connsiteY1" fmla="*/ 121920 h 755904"/>
                <a:gd name="connsiteX2" fmla="*/ 235472 w 1235216"/>
                <a:gd name="connsiteY2" fmla="*/ 134112 h 755904"/>
                <a:gd name="connsiteX3" fmla="*/ 0 w 1235216"/>
                <a:gd name="connsiteY3" fmla="*/ 573752 h 755904"/>
                <a:gd name="connsiteX4" fmla="*/ 235472 w 1235216"/>
                <a:gd name="connsiteY4" fmla="*/ 755904 h 755904"/>
                <a:gd name="connsiteX0" fmla="*/ 1307224 w 1307224"/>
                <a:gd name="connsiteY0" fmla="*/ 0 h 755904"/>
                <a:gd name="connsiteX1" fmla="*/ 978040 w 1307224"/>
                <a:gd name="connsiteY1" fmla="*/ 121920 h 755904"/>
                <a:gd name="connsiteX2" fmla="*/ 307480 w 1307224"/>
                <a:gd name="connsiteY2" fmla="*/ 134112 h 755904"/>
                <a:gd name="connsiteX3" fmla="*/ 0 w 1307224"/>
                <a:gd name="connsiteY3" fmla="*/ 465740 h 755904"/>
                <a:gd name="connsiteX4" fmla="*/ 307480 w 1307224"/>
                <a:gd name="connsiteY4" fmla="*/ 755904 h 755904"/>
                <a:gd name="connsiteX0" fmla="*/ 1199212 w 1199212"/>
                <a:gd name="connsiteY0" fmla="*/ 0 h 755904"/>
                <a:gd name="connsiteX1" fmla="*/ 870028 w 1199212"/>
                <a:gd name="connsiteY1" fmla="*/ 121920 h 755904"/>
                <a:gd name="connsiteX2" fmla="*/ 199468 w 1199212"/>
                <a:gd name="connsiteY2" fmla="*/ 134112 h 755904"/>
                <a:gd name="connsiteX3" fmla="*/ 0 w 1199212"/>
                <a:gd name="connsiteY3" fmla="*/ 465740 h 755904"/>
                <a:gd name="connsiteX4" fmla="*/ 199468 w 1199212"/>
                <a:gd name="connsiteY4" fmla="*/ 755904 h 755904"/>
                <a:gd name="connsiteX0" fmla="*/ 1199212 w 1199212"/>
                <a:gd name="connsiteY0" fmla="*/ 0 h 755904"/>
                <a:gd name="connsiteX1" fmla="*/ 870028 w 1199212"/>
                <a:gd name="connsiteY1" fmla="*/ 121920 h 755904"/>
                <a:gd name="connsiteX2" fmla="*/ 199468 w 1199212"/>
                <a:gd name="connsiteY2" fmla="*/ 134112 h 755904"/>
                <a:gd name="connsiteX3" fmla="*/ 0 w 1199212"/>
                <a:gd name="connsiteY3" fmla="*/ 360040 h 755904"/>
                <a:gd name="connsiteX4" fmla="*/ 199468 w 1199212"/>
                <a:gd name="connsiteY4" fmla="*/ 755904 h 755904"/>
                <a:gd name="connsiteX0" fmla="*/ 1199212 w 1199212"/>
                <a:gd name="connsiteY0" fmla="*/ 0 h 504056"/>
                <a:gd name="connsiteX1" fmla="*/ 870028 w 1199212"/>
                <a:gd name="connsiteY1" fmla="*/ 121920 h 504056"/>
                <a:gd name="connsiteX2" fmla="*/ 199468 w 1199212"/>
                <a:gd name="connsiteY2" fmla="*/ 134112 h 504056"/>
                <a:gd name="connsiteX3" fmla="*/ 0 w 1199212"/>
                <a:gd name="connsiteY3" fmla="*/ 360040 h 504056"/>
                <a:gd name="connsiteX4" fmla="*/ 216024 w 1199212"/>
                <a:gd name="connsiteY4" fmla="*/ 504056 h 50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212" h="504056">
                  <a:moveTo>
                    <a:pt x="1199212" y="0"/>
                  </a:moveTo>
                  <a:cubicBezTo>
                    <a:pt x="1117932" y="49784"/>
                    <a:pt x="1036652" y="99568"/>
                    <a:pt x="870028" y="121920"/>
                  </a:cubicBezTo>
                  <a:cubicBezTo>
                    <a:pt x="703404" y="144272"/>
                    <a:pt x="344473" y="94425"/>
                    <a:pt x="199468" y="134112"/>
                  </a:cubicBezTo>
                  <a:cubicBezTo>
                    <a:pt x="54463" y="173799"/>
                    <a:pt x="53164" y="181384"/>
                    <a:pt x="0" y="360040"/>
                  </a:cubicBezTo>
                  <a:cubicBezTo>
                    <a:pt x="0" y="463672"/>
                    <a:pt x="100200" y="488816"/>
                    <a:pt x="216024" y="504056"/>
                  </a:cubicBezTo>
                </a:path>
              </a:pathLst>
            </a:custGeom>
            <a:ln>
              <a:solidFill>
                <a:srgbClr val="0070C0"/>
              </a:solidFill>
              <a:headEnd type="oval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7128284" y="4257092"/>
            <a:ext cx="1836204" cy="792088"/>
            <a:chOff x="7128284" y="4257092"/>
            <a:chExt cx="1836204" cy="792088"/>
          </a:xfrm>
        </p:grpSpPr>
        <p:sp>
          <p:nvSpPr>
            <p:cNvPr id="84" name="TextBox 83"/>
            <p:cNvSpPr txBox="1"/>
            <p:nvPr/>
          </p:nvSpPr>
          <p:spPr>
            <a:xfrm>
              <a:off x="7416316" y="4437112"/>
              <a:ext cx="1548172" cy="55912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eval-uate</a:t>
              </a:r>
              <a:r>
                <a:rPr lang="en-GB" sz="2000" dirty="0" smtClean="0">
                  <a:solidFill>
                    <a:schemeClr val="bg2"/>
                  </a:solidFill>
                </a:rPr>
                <a:t>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m&gt;n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5" name="Right Brace 84"/>
            <p:cNvSpPr/>
            <p:nvPr/>
          </p:nvSpPr>
          <p:spPr>
            <a:xfrm>
              <a:off x="7128284" y="4257092"/>
              <a:ext cx="216000" cy="792088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128260" y="5481228"/>
            <a:ext cx="1836228" cy="595131"/>
            <a:chOff x="7128260" y="5481228"/>
            <a:chExt cx="1836228" cy="595131"/>
          </a:xfrm>
        </p:grpSpPr>
        <p:sp>
          <p:nvSpPr>
            <p:cNvPr id="57" name="TextBox 56"/>
            <p:cNvSpPr txBox="1"/>
            <p:nvPr/>
          </p:nvSpPr>
          <p:spPr>
            <a:xfrm>
              <a:off x="7416316" y="5517232"/>
              <a:ext cx="1548172" cy="55912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exec-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ute</a:t>
              </a:r>
              <a:r>
                <a:rPr lang="en-GB" sz="2000" dirty="0" smtClean="0">
                  <a:solidFill>
                    <a:schemeClr val="bg2"/>
                  </a:solidFill>
                </a:rPr>
                <a:t>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m</a:t>
              </a:r>
              <a:r>
                <a:rPr lang="en-GB" sz="2000" dirty="0" smtClean="0">
                  <a:solidFill>
                    <a:srgbClr val="7030A0"/>
                  </a:solidFill>
                  <a:latin typeface="+mn-lt"/>
                  <a:cs typeface="Courier New" pitchFamily="49" charset="0"/>
                </a:rPr>
                <a:t> 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GB" sz="2000" dirty="0" smtClean="0">
                  <a:solidFill>
                    <a:srgbClr val="7030A0"/>
                  </a:solidFill>
                  <a:latin typeface="+mn-lt"/>
                  <a:cs typeface="Courier New" pitchFamily="49" charset="0"/>
                </a:rPr>
                <a:t> 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58" name="Right Brace 57"/>
            <p:cNvSpPr/>
            <p:nvPr/>
          </p:nvSpPr>
          <p:spPr>
            <a:xfrm>
              <a:off x="7128260" y="5481228"/>
              <a:ext cx="216000" cy="504056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→ SVM code templates </a:t>
            </a:r>
            <a:r>
              <a:rPr lang="en-GB" i="1" dirty="0" smtClean="0"/>
              <a:t>(6)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/>
              <a:t>Code generator </a:t>
            </a:r>
            <a:r>
              <a:rPr lang="en-GB" dirty="0" smtClean="0"/>
              <a:t>action </a:t>
            </a:r>
            <a:r>
              <a:rPr lang="en-GB" dirty="0"/>
              <a:t>for </a:t>
            </a:r>
            <a:r>
              <a:rPr lang="en-GB" dirty="0" smtClean="0"/>
              <a:t>if-command: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067944" y="2204864"/>
            <a:ext cx="3564396" cy="16115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268288" indent="-268288">
              <a:defRPr/>
            </a:pPr>
            <a:r>
              <a:rPr lang="en-GB" sz="2000" dirty="0" smtClean="0"/>
              <a:t>walk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, generating code;</a:t>
            </a:r>
          </a:p>
          <a:p>
            <a:pPr marL="268288" indent="-268288">
              <a:defRPr/>
            </a:pPr>
            <a:r>
              <a:rPr lang="en-GB" sz="2000" dirty="0" smtClean="0"/>
              <a:t>emit instruction “</a:t>
            </a:r>
            <a:r>
              <a:rPr lang="en-GB" sz="2000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JUMPF 0</a:t>
            </a:r>
            <a:r>
              <a:rPr lang="en-GB" sz="2000" dirty="0" smtClean="0"/>
              <a:t>”;</a:t>
            </a:r>
          </a:p>
          <a:p>
            <a:pPr marL="268288" indent="-268288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com</a:t>
            </a:r>
            <a:r>
              <a:rPr lang="en-GB" sz="2000" dirty="0" smtClean="0"/>
              <a:t>, generating code;</a:t>
            </a:r>
          </a:p>
          <a:p>
            <a:pPr marL="268288" indent="-268288">
              <a:defRPr/>
            </a:pPr>
            <a:r>
              <a:rPr lang="en-GB" sz="2000" dirty="0" smtClean="0"/>
              <a:t>patch the correct address into the above </a:t>
            </a:r>
            <a:r>
              <a:rPr lang="en-GB" sz="2000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JUMPF</a:t>
            </a:r>
            <a:r>
              <a:rPr lang="en-GB" sz="2000" dirty="0" smtClean="0"/>
              <a:t> instruction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23728" y="2240868"/>
            <a:ext cx="1584325" cy="993068"/>
            <a:chOff x="2123728" y="2240868"/>
            <a:chExt cx="1584325" cy="993068"/>
          </a:xfrm>
        </p:grpSpPr>
        <p:sp>
          <p:nvSpPr>
            <p:cNvPr id="54" name="Trapezoid 53"/>
            <p:cNvSpPr/>
            <p:nvPr/>
          </p:nvSpPr>
          <p:spPr>
            <a:xfrm>
              <a:off x="2987328" y="285596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" name="Trapezoid 33"/>
            <p:cNvSpPr/>
            <p:nvPr/>
          </p:nvSpPr>
          <p:spPr>
            <a:xfrm>
              <a:off x="2123728" y="2852936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Line 67"/>
            <p:cNvSpPr>
              <a:spLocks noChangeShapeType="1"/>
            </p:cNvSpPr>
            <p:nvPr/>
          </p:nvSpPr>
          <p:spPr bwMode="auto">
            <a:xfrm>
              <a:off x="3347690" y="26741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2555528" y="224086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>
              <a:off x="2480915" y="266146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Text Box 64"/>
            <p:cNvSpPr txBox="1">
              <a:spLocks noChangeArrowheads="1"/>
            </p:cNvSpPr>
            <p:nvPr/>
          </p:nvSpPr>
          <p:spPr bwMode="auto">
            <a:xfrm>
              <a:off x="3023840" y="2878192"/>
              <a:ext cx="644525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smtClean="0">
                  <a:solidFill>
                    <a:schemeClr val="bg2"/>
                  </a:solidFill>
                </a:rPr>
                <a:t>com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2914303" y="248007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>
              <a:off x="2480915" y="266146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64"/>
            <p:cNvSpPr txBox="1">
              <a:spLocks noChangeArrowheads="1"/>
            </p:cNvSpPr>
            <p:nvPr/>
          </p:nvSpPr>
          <p:spPr bwMode="auto">
            <a:xfrm>
              <a:off x="2160240" y="2875161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Code generation with ANTLR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dirty="0" smtClean="0"/>
              <a:t>Recall:</a:t>
            </a:r>
            <a:r>
              <a:rPr lang="en-US" dirty="0" smtClean="0"/>
              <a:t> In ANTLR we can write a “tree grammar” which describes the ASTs. Each rule in the tree grammar is a pattern match for part of the AST. From the tree grammar, ANTLR generates a depth-first left-to-right tree walker.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To build a code generator, we enhance the tree grammar with actions to perform address allocation and code selection.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inserts those actions into the tree walker.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tree grammar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FunEncoder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options {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tokenVocab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Fun;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…;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@members {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private SVM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SVM();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varaddr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SymbolTable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&lt;Address&gt;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addrTable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…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6768752" y="2780928"/>
            <a:ext cx="2231740" cy="1512168"/>
          </a:xfrm>
          <a:prstGeom prst="callout1">
            <a:avLst>
              <a:gd name="adj1" fmla="val 21286"/>
              <a:gd name="adj2" fmla="val -3083"/>
              <a:gd name="adj3" fmla="val 100958"/>
              <a:gd name="adj4" fmla="val -29766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Creates an instance of the SVM. The code generator will emit instructions directly into its code store.</a:t>
            </a: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Aspects of code generation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b="1" dirty="0" smtClean="0"/>
              <a:t>Code generation</a:t>
            </a:r>
            <a:r>
              <a:rPr lang="en-GB" dirty="0" smtClean="0"/>
              <a:t> translates the source program (represented by an AST) into equivalent object code.</a:t>
            </a:r>
          </a:p>
          <a:p>
            <a:pPr eaLnBrk="1" hangingPunct="1"/>
            <a:r>
              <a:rPr lang="en-GB" dirty="0" smtClean="0"/>
              <a:t>In general, code generation can be broken down into:</a:t>
            </a:r>
          </a:p>
          <a:p>
            <a:pPr lvl="1" eaLnBrk="1" hangingPunct="1"/>
            <a:r>
              <a:rPr lang="en-GB" b="1" dirty="0" smtClean="0"/>
              <a:t>address allocation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(deciding the representation and address of each variable in the source program)</a:t>
            </a:r>
          </a:p>
          <a:p>
            <a:pPr lvl="1" eaLnBrk="1" hangingPunct="1"/>
            <a:r>
              <a:rPr lang="en-GB" b="1" dirty="0" smtClean="0"/>
              <a:t>code selection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(selecting and generating object code)</a:t>
            </a:r>
          </a:p>
          <a:p>
            <a:pPr lvl="1" eaLnBrk="1" hangingPunct="1"/>
            <a:r>
              <a:rPr lang="en-GB" b="1" dirty="0" smtClean="0"/>
              <a:t>register allocation</a:t>
            </a:r>
            <a:r>
              <a:rPr lang="en-GB" dirty="0" smtClean="0"/>
              <a:t> (where applicable)</a:t>
            </a:r>
            <a:br>
              <a:rPr lang="en-GB" dirty="0" smtClean="0"/>
            </a:br>
            <a:r>
              <a:rPr lang="en-GB" dirty="0" smtClean="0"/>
              <a:t>(assigning registers to local and temporary variables).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72659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let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n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= value of the numeral;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“LOADC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n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lookup the identifier in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and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retrieve its address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“LOADG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” or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“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LOADL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^(EQ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left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right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“CMPEQ”;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^(PLUS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left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right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“ADD”;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^(NOT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err="1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“INV”;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^(ASSN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err="1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lookup the identifier in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and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retrieve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its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address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“STOREG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” or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“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STOREL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(5)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72659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^(IF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err="1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“JUMPF 0”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(incomplete);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com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for 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let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c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= next instruction address;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patch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c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into the incomplete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“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JUMPF” instruction;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^(SEQ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com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*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com*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(6)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^(VAR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type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put the identifier into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-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along with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varaddr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increment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varaddr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type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BOOL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INT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code generation actions </a:t>
            </a:r>
            <a:r>
              <a:rPr lang="en-US" i="1" dirty="0" smtClean="0"/>
              <a:t>(7)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[SVM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objprog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^(PROG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put ‘read’ and ‘write’ into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code for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var_decl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“CALL 0” (incomplete);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emit “HALT”;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generate 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code for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proc_decl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lookup ‘main’ in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and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retrieve its address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c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patch </a:t>
            </a:r>
            <a:r>
              <a:rPr lang="en-GB" sz="2000" i="1" dirty="0" smtClean="0">
                <a:solidFill>
                  <a:srgbClr val="FF0000"/>
                </a:solidFill>
                <a:cs typeface="Courier New" pitchFamily="49" charset="0"/>
              </a:rPr>
              <a:t>c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into the incomplete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CALL instruction;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objprog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to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compiler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Put the above tree grammar in a file named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FunEncoder.g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Feed this as input to ANTLR:</a:t>
            </a:r>
          </a:p>
          <a:p>
            <a:pPr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org.antlr.Tool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FunEncoder.g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generates a 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FunEncoder</a:t>
            </a:r>
            <a:r>
              <a:rPr lang="en-US" sz="2000" dirty="0" smtClean="0"/>
              <a:t> </a:t>
            </a:r>
            <a:r>
              <a:rPr lang="en-US" dirty="0" smtClean="0"/>
              <a:t>containing methods that walk the AST and perform the code generation actions.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compiler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Program to run the Fun syntactic </a:t>
            </a:r>
            <a:r>
              <a:rPr lang="en-US" dirty="0" err="1" smtClean="0"/>
              <a:t>analyser</a:t>
            </a:r>
            <a:r>
              <a:rPr lang="en-US" dirty="0" smtClean="0"/>
              <a:t> and code generator: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FunRun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main (String[]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	// </a:t>
            </a:r>
            <a:r>
              <a:rPr lang="en-GB" sz="2000" dirty="0" smtClean="0">
                <a:solidFill>
                  <a:srgbClr val="006600"/>
                </a:solidFill>
                <a:cs typeface="Courier New" pitchFamily="49" charset="0"/>
              </a:rPr>
              <a:t>Syntactic analysis: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…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ast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parser.prog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getTree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	// </a:t>
            </a:r>
            <a:r>
              <a:rPr lang="en-GB" sz="2000" dirty="0" smtClean="0">
                <a:solidFill>
                  <a:srgbClr val="006600"/>
                </a:solidFill>
                <a:cs typeface="Courier New" pitchFamily="49" charset="0"/>
              </a:rPr>
              <a:t>Code generation: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FunEncoder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encoder =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FunEncoder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CommonTreeNodeStream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ast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SVM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objcode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encoder.prog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Representing addresses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code generator must distinguish between three kinds of addresses: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code address </a:t>
            </a:r>
            <a:r>
              <a:rPr lang="en-US" dirty="0" smtClean="0"/>
              <a:t>refers to an instruction within the space allocated to the object code.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global address </a:t>
            </a:r>
            <a:r>
              <a:rPr lang="en-US" dirty="0" smtClean="0"/>
              <a:t>refers to a location within the space allocated to global variables.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local address </a:t>
            </a:r>
            <a:r>
              <a:rPr lang="en-US" dirty="0" smtClean="0"/>
              <a:t>refers to a location within a space allocated to a group of local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implementation of Fun addresses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Implementation in Java: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Address {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   CODE = 0, GLOBAL = 1, LOCAL = 2;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offset;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locale</a:t>
            </a:r>
            <a:r>
              <a:rPr lang="en-GB" sz="2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CODE</a:t>
            </a:r>
            <a:r>
              <a:rPr lang="en-GB" sz="2000" dirty="0">
                <a:solidFill>
                  <a:srgbClr val="006600"/>
                </a:solidFill>
                <a:cs typeface="Courier New" pitchFamily="49" charset="0"/>
              </a:rPr>
              <a:t>, </a:t>
            </a:r>
            <a:r>
              <a:rPr lang="en-GB" sz="2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GB" sz="2000" dirty="0">
                <a:solidFill>
                  <a:srgbClr val="006600"/>
                </a:solidFill>
                <a:cs typeface="Courier New" pitchFamily="49" charset="0"/>
              </a:rPr>
              <a:t>, or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LOCAL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Address (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off, 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loc) {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offset = off;  locale = loc;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Aspects of code generation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Here we cover code generation for </a:t>
            </a:r>
            <a:r>
              <a:rPr lang="en-GB" b="1" dirty="0" smtClean="0"/>
              <a:t>stack-based VMs</a:t>
            </a:r>
            <a:r>
              <a:rPr lang="en-GB" dirty="0" smtClean="0"/>
              <a:t>:</a:t>
            </a:r>
          </a:p>
          <a:p>
            <a:pPr lvl="1" eaLnBrk="1" hangingPunct="1"/>
            <a:r>
              <a:rPr lang="en-GB" dirty="0" smtClean="0"/>
              <a:t>address allocation </a:t>
            </a:r>
            <a:r>
              <a:rPr lang="en-GB" dirty="0"/>
              <a:t>is straightforward</a:t>
            </a:r>
          </a:p>
          <a:p>
            <a:pPr lvl="1" eaLnBrk="1" hangingPunct="1"/>
            <a:r>
              <a:rPr lang="en-GB" dirty="0" smtClean="0"/>
              <a:t>code selection is straightforward</a:t>
            </a:r>
          </a:p>
          <a:p>
            <a:pPr lvl="1" eaLnBrk="1" hangingPunct="1"/>
            <a:r>
              <a:rPr lang="en-GB" dirty="0" smtClean="0"/>
              <a:t>register allocation is </a:t>
            </a:r>
            <a:r>
              <a:rPr lang="en-GB" i="1" dirty="0" smtClean="0"/>
              <a:t>not</a:t>
            </a:r>
            <a:r>
              <a:rPr lang="en-GB" dirty="0" smtClean="0"/>
              <a:t> an issue!</a:t>
            </a:r>
          </a:p>
          <a:p>
            <a:pPr eaLnBrk="1" hangingPunct="1"/>
            <a:r>
              <a:rPr lang="en-GB" dirty="0" smtClean="0"/>
              <a:t>Later we will cover code generation for real machines, where register allocation </a:t>
            </a:r>
            <a:r>
              <a:rPr lang="en-GB" i="1" dirty="0" smtClean="0"/>
              <a:t>is</a:t>
            </a:r>
            <a:r>
              <a:rPr lang="en-GB" dirty="0" smtClean="0"/>
              <a:t> an issue </a:t>
            </a:r>
            <a:r>
              <a:rPr lang="en-GB" i="1" dirty="0" smtClean="0"/>
              <a:t>(see §15)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Handling jumps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code generator </a:t>
            </a:r>
            <a:r>
              <a:rPr lang="en-US" b="1" dirty="0" smtClean="0"/>
              <a:t>emits</a:t>
            </a:r>
            <a:r>
              <a:rPr lang="en-US" dirty="0" smtClean="0"/>
              <a:t> instructions one by one. When an instruction is emitted, it is added to the end of the object code.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At the destination of a jump instruction, the code generator must note the destination address and incorporate it into the jump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Handling jumps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For a </a:t>
            </a:r>
            <a:r>
              <a:rPr lang="en-US" i="1" dirty="0" smtClean="0"/>
              <a:t>backward</a:t>
            </a:r>
            <a:r>
              <a:rPr lang="en-US" dirty="0" smtClean="0"/>
              <a:t> jump, the destination address is already known when the jump instruction is emitted.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For a </a:t>
            </a:r>
            <a:r>
              <a:rPr lang="en-US" i="1" dirty="0" smtClean="0"/>
              <a:t>forward</a:t>
            </a:r>
            <a:r>
              <a:rPr lang="en-US" dirty="0" smtClean="0"/>
              <a:t> jump, the destination address is unknown when the jump instruction is emitted. Solution: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Emit an incomplete jump instruction (with 0 in its address field</a:t>
            </a:r>
            <a:r>
              <a:rPr lang="en-US" dirty="0" smtClean="0"/>
              <a:t>), and note its address.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When the destination address becomes known later,  </a:t>
            </a:r>
            <a:r>
              <a:rPr lang="en-US" b="1" dirty="0" smtClean="0"/>
              <a:t>patch</a:t>
            </a:r>
            <a:r>
              <a:rPr lang="en-US" dirty="0" smtClean="0"/>
              <a:t> that address into the jump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Fun while-command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Code template for while-command: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87724" y="2276694"/>
            <a:ext cx="1584325" cy="936282"/>
            <a:chOff x="6732588" y="3681028"/>
            <a:chExt cx="1584325" cy="936282"/>
          </a:xfrm>
        </p:grpSpPr>
        <p:sp>
          <p:nvSpPr>
            <p:cNvPr id="17" name="Trapezoid 16"/>
            <p:cNvSpPr/>
            <p:nvPr/>
          </p:nvSpPr>
          <p:spPr>
            <a:xfrm>
              <a:off x="6732588" y="4256948"/>
              <a:ext cx="719137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" name="Trapezoid 17"/>
            <p:cNvSpPr/>
            <p:nvPr/>
          </p:nvSpPr>
          <p:spPr>
            <a:xfrm>
              <a:off x="7596188" y="425694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Text Box 77"/>
            <p:cNvSpPr txBox="1">
              <a:spLocks noChangeArrowheads="1"/>
            </p:cNvSpPr>
            <p:nvPr/>
          </p:nvSpPr>
          <p:spPr bwMode="auto">
            <a:xfrm>
              <a:off x="7164388" y="3681028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1" name="Text Box 78"/>
            <p:cNvSpPr txBox="1">
              <a:spLocks noChangeArrowheads="1"/>
            </p:cNvSpPr>
            <p:nvPr/>
          </p:nvSpPr>
          <p:spPr bwMode="auto">
            <a:xfrm>
              <a:off x="6767513" y="429346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2" name="Line 79"/>
            <p:cNvSpPr>
              <a:spLocks noChangeShapeType="1"/>
            </p:cNvSpPr>
            <p:nvPr/>
          </p:nvSpPr>
          <p:spPr bwMode="auto">
            <a:xfrm>
              <a:off x="7088188" y="407643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80"/>
            <p:cNvSpPr txBox="1">
              <a:spLocks noChangeArrowheads="1"/>
            </p:cNvSpPr>
            <p:nvPr/>
          </p:nvSpPr>
          <p:spPr bwMode="auto">
            <a:xfrm>
              <a:off x="7631113" y="429346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com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>
              <a:off x="7521575" y="3896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82"/>
            <p:cNvSpPr>
              <a:spLocks noChangeShapeType="1"/>
            </p:cNvSpPr>
            <p:nvPr/>
          </p:nvSpPr>
          <p:spPr bwMode="auto">
            <a:xfrm>
              <a:off x="7088188" y="4076432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>
              <a:off x="7953375" y="407643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31940" y="2204864"/>
            <a:ext cx="3744416" cy="1611586"/>
            <a:chOff x="4031940" y="2204864"/>
            <a:chExt cx="3744416" cy="1611586"/>
          </a:xfrm>
        </p:grpSpPr>
        <p:sp>
          <p:nvSpPr>
            <p:cNvPr id="20" name="Text Box 29"/>
            <p:cNvSpPr txBox="1">
              <a:spLocks noChangeArrowheads="1"/>
            </p:cNvSpPr>
            <p:nvPr/>
          </p:nvSpPr>
          <p:spPr bwMode="auto">
            <a:xfrm>
              <a:off x="5184068" y="2204864"/>
              <a:ext cx="2592288" cy="16115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defRPr/>
              </a:pPr>
              <a:r>
                <a:rPr lang="en-US" sz="2000" kern="0" dirty="0" smtClean="0">
                  <a:cs typeface="Courier New" pitchFamily="49" charset="0"/>
                </a:rPr>
                <a:t>code to evaluate </a:t>
              </a:r>
              <a:r>
                <a:rPr lang="en-US" sz="2000" i="1" kern="0" dirty="0" err="1" smtClean="0">
                  <a:cs typeface="Courier New" pitchFamily="49" charset="0"/>
                </a:rPr>
                <a:t>expr</a:t>
              </a:r>
              <a:r>
                <a:rPr lang="en-US" sz="2000" kern="0" dirty="0" smtClean="0">
                  <a:latin typeface="Courier New" pitchFamily="49" charset="0"/>
                  <a:cs typeface="Courier New" pitchFamily="49" charset="0"/>
                </a:rPr>
                <a:t/>
              </a:r>
              <a:br>
                <a:rPr lang="en-US" sz="2000" kern="0" dirty="0" smtClean="0">
                  <a:latin typeface="Courier New" pitchFamily="49" charset="0"/>
                  <a:cs typeface="Courier New" pitchFamily="49" charset="0"/>
                </a:rPr>
              </a:br>
              <a: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JUMPF</a:t>
              </a:r>
              <a:b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US" sz="2000" kern="0" dirty="0" smtClean="0">
                  <a:cs typeface="Courier New" pitchFamily="49" charset="0"/>
                </a:rPr>
                <a:t>code to execute </a:t>
              </a:r>
              <a:r>
                <a:rPr lang="en-US" sz="2000" i="1" kern="0" dirty="0" smtClean="0">
                  <a:cs typeface="Courier New" pitchFamily="49" charset="0"/>
                </a:rPr>
                <a:t>com</a:t>
              </a:r>
              <a: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/>
              </a:r>
              <a:b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JUMP</a:t>
              </a:r>
              <a:br>
                <a:rPr lang="en-US" sz="2000" kern="0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US" sz="2000" kern="0" dirty="0" smtClean="0">
                  <a:latin typeface="Courier New" pitchFamily="49" charset="0"/>
                  <a:cs typeface="Courier New" pitchFamily="49" charset="0"/>
                </a:rPr>
                <a:t>…</a:t>
              </a:r>
              <a:endParaRPr lang="en-GB" sz="2000" dirty="0" smtClean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031940" y="2384884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4958318" y="2708920"/>
              <a:ext cx="1349406" cy="972108"/>
            </a:xfrm>
            <a:custGeom>
              <a:avLst/>
              <a:gdLst>
                <a:gd name="connsiteX0" fmla="*/ 1111504 w 1373632"/>
                <a:gd name="connsiteY0" fmla="*/ 0 h 743712"/>
                <a:gd name="connsiteX1" fmla="*/ 1221232 w 1373632"/>
                <a:gd name="connsiteY1" fmla="*/ 73152 h 743712"/>
                <a:gd name="connsiteX2" fmla="*/ 197104 w 1373632"/>
                <a:gd name="connsiteY2" fmla="*/ 243840 h 743712"/>
                <a:gd name="connsiteX3" fmla="*/ 38608 w 1373632"/>
                <a:gd name="connsiteY3" fmla="*/ 585216 h 743712"/>
                <a:gd name="connsiteX4" fmla="*/ 258064 w 1373632"/>
                <a:gd name="connsiteY4" fmla="*/ 743712 h 743712"/>
                <a:gd name="connsiteX0" fmla="*/ 1111504 w 1373632"/>
                <a:gd name="connsiteY0" fmla="*/ 0 h 919916"/>
                <a:gd name="connsiteX1" fmla="*/ 1221232 w 1373632"/>
                <a:gd name="connsiteY1" fmla="*/ 73152 h 919916"/>
                <a:gd name="connsiteX2" fmla="*/ 197104 w 1373632"/>
                <a:gd name="connsiteY2" fmla="*/ 243840 h 919916"/>
                <a:gd name="connsiteX3" fmla="*/ 38608 w 1373632"/>
                <a:gd name="connsiteY3" fmla="*/ 585216 h 919916"/>
                <a:gd name="connsiteX4" fmla="*/ 202856 w 1373632"/>
                <a:gd name="connsiteY4" fmla="*/ 919916 h 919916"/>
                <a:gd name="connsiteX0" fmla="*/ 1161635 w 1423763"/>
                <a:gd name="connsiteY0" fmla="*/ 0 h 919916"/>
                <a:gd name="connsiteX1" fmla="*/ 1271363 w 1423763"/>
                <a:gd name="connsiteY1" fmla="*/ 73152 h 919916"/>
                <a:gd name="connsiteX2" fmla="*/ 247235 w 1423763"/>
                <a:gd name="connsiteY2" fmla="*/ 243840 h 919916"/>
                <a:gd name="connsiteX3" fmla="*/ 959 w 1423763"/>
                <a:gd name="connsiteY3" fmla="*/ 775900 h 919916"/>
                <a:gd name="connsiteX4" fmla="*/ 252987 w 1423763"/>
                <a:gd name="connsiteY4" fmla="*/ 919916 h 919916"/>
                <a:gd name="connsiteX0" fmla="*/ 1161635 w 1341492"/>
                <a:gd name="connsiteY0" fmla="*/ 0 h 919916"/>
                <a:gd name="connsiteX1" fmla="*/ 1189092 w 1341492"/>
                <a:gd name="connsiteY1" fmla="*/ 199836 h 919916"/>
                <a:gd name="connsiteX2" fmla="*/ 247235 w 1341492"/>
                <a:gd name="connsiteY2" fmla="*/ 243840 h 919916"/>
                <a:gd name="connsiteX3" fmla="*/ 959 w 1341492"/>
                <a:gd name="connsiteY3" fmla="*/ 775900 h 919916"/>
                <a:gd name="connsiteX4" fmla="*/ 252987 w 1341492"/>
                <a:gd name="connsiteY4" fmla="*/ 919916 h 919916"/>
                <a:gd name="connsiteX0" fmla="*/ 1189092 w 1346068"/>
                <a:gd name="connsiteY0" fmla="*/ 0 h 864096"/>
                <a:gd name="connsiteX1" fmla="*/ 1189092 w 1346068"/>
                <a:gd name="connsiteY1" fmla="*/ 144016 h 864096"/>
                <a:gd name="connsiteX2" fmla="*/ 247235 w 1346068"/>
                <a:gd name="connsiteY2" fmla="*/ 188020 h 864096"/>
                <a:gd name="connsiteX3" fmla="*/ 959 w 1346068"/>
                <a:gd name="connsiteY3" fmla="*/ 720080 h 864096"/>
                <a:gd name="connsiteX4" fmla="*/ 252987 w 1346068"/>
                <a:gd name="connsiteY4" fmla="*/ 864096 h 864096"/>
                <a:gd name="connsiteX0" fmla="*/ 1189092 w 1346068"/>
                <a:gd name="connsiteY0" fmla="*/ 0 h 864096"/>
                <a:gd name="connsiteX1" fmla="*/ 1189092 w 1346068"/>
                <a:gd name="connsiteY1" fmla="*/ 108012 h 864096"/>
                <a:gd name="connsiteX2" fmla="*/ 247235 w 1346068"/>
                <a:gd name="connsiteY2" fmla="*/ 188020 h 864096"/>
                <a:gd name="connsiteX3" fmla="*/ 959 w 1346068"/>
                <a:gd name="connsiteY3" fmla="*/ 720080 h 864096"/>
                <a:gd name="connsiteX4" fmla="*/ 252987 w 1346068"/>
                <a:gd name="connsiteY4" fmla="*/ 864096 h 864096"/>
                <a:gd name="connsiteX0" fmla="*/ 1188133 w 1344150"/>
                <a:gd name="connsiteY0" fmla="*/ 0 h 864096"/>
                <a:gd name="connsiteX1" fmla="*/ 1188133 w 1344150"/>
                <a:gd name="connsiteY1" fmla="*/ 108012 h 864096"/>
                <a:gd name="connsiteX2" fmla="*/ 252029 w 1344150"/>
                <a:gd name="connsiteY2" fmla="*/ 108012 h 864096"/>
                <a:gd name="connsiteX3" fmla="*/ 0 w 1344150"/>
                <a:gd name="connsiteY3" fmla="*/ 720080 h 864096"/>
                <a:gd name="connsiteX4" fmla="*/ 252028 w 1344150"/>
                <a:gd name="connsiteY4" fmla="*/ 864096 h 864096"/>
                <a:gd name="connsiteX0" fmla="*/ 1188133 w 1344150"/>
                <a:gd name="connsiteY0" fmla="*/ 0 h 864096"/>
                <a:gd name="connsiteX1" fmla="*/ 1188133 w 1344150"/>
                <a:gd name="connsiteY1" fmla="*/ 108012 h 864096"/>
                <a:gd name="connsiteX2" fmla="*/ 252029 w 1344150"/>
                <a:gd name="connsiteY2" fmla="*/ 144016 h 864096"/>
                <a:gd name="connsiteX3" fmla="*/ 0 w 1344150"/>
                <a:gd name="connsiteY3" fmla="*/ 720080 h 864096"/>
                <a:gd name="connsiteX4" fmla="*/ 252028 w 1344150"/>
                <a:gd name="connsiteY4" fmla="*/ 864096 h 864096"/>
                <a:gd name="connsiteX0" fmla="*/ 1193389 w 1349406"/>
                <a:gd name="connsiteY0" fmla="*/ 0 h 972108"/>
                <a:gd name="connsiteX1" fmla="*/ 1193389 w 1349406"/>
                <a:gd name="connsiteY1" fmla="*/ 108012 h 972108"/>
                <a:gd name="connsiteX2" fmla="*/ 257285 w 1349406"/>
                <a:gd name="connsiteY2" fmla="*/ 144016 h 972108"/>
                <a:gd name="connsiteX3" fmla="*/ 5256 w 1349406"/>
                <a:gd name="connsiteY3" fmla="*/ 720080 h 972108"/>
                <a:gd name="connsiteX4" fmla="*/ 225750 w 1349406"/>
                <a:gd name="connsiteY4" fmla="*/ 972108 h 972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406" h="972108">
                  <a:moveTo>
                    <a:pt x="1193389" y="0"/>
                  </a:moveTo>
                  <a:cubicBezTo>
                    <a:pt x="1324453" y="16256"/>
                    <a:pt x="1349406" y="84009"/>
                    <a:pt x="1193389" y="108012"/>
                  </a:cubicBezTo>
                  <a:cubicBezTo>
                    <a:pt x="1037372" y="132015"/>
                    <a:pt x="455307" y="42005"/>
                    <a:pt x="257285" y="144016"/>
                  </a:cubicBezTo>
                  <a:cubicBezTo>
                    <a:pt x="59263" y="246027"/>
                    <a:pt x="10512" y="582065"/>
                    <a:pt x="5256" y="720080"/>
                  </a:cubicBezTo>
                  <a:cubicBezTo>
                    <a:pt x="0" y="858095"/>
                    <a:pt x="121102" y="934516"/>
                    <a:pt x="225750" y="972108"/>
                  </a:cubicBezTo>
                </a:path>
              </a:pathLst>
            </a:custGeom>
            <a:ln>
              <a:headEnd type="oval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4931294" y="2420888"/>
              <a:ext cx="1273525" cy="1100471"/>
            </a:xfrm>
            <a:custGeom>
              <a:avLst/>
              <a:gdLst>
                <a:gd name="connsiteX0" fmla="*/ 1105408 w 1316736"/>
                <a:gd name="connsiteY0" fmla="*/ 548640 h 759968"/>
                <a:gd name="connsiteX1" fmla="*/ 1239520 w 1316736"/>
                <a:gd name="connsiteY1" fmla="*/ 597408 h 759968"/>
                <a:gd name="connsiteX2" fmla="*/ 642112 w 1316736"/>
                <a:gd name="connsiteY2" fmla="*/ 719328 h 759968"/>
                <a:gd name="connsiteX3" fmla="*/ 93472 w 1316736"/>
                <a:gd name="connsiteY3" fmla="*/ 353568 h 759968"/>
                <a:gd name="connsiteX4" fmla="*/ 81280 w 1316736"/>
                <a:gd name="connsiteY4" fmla="*/ 60960 h 759968"/>
                <a:gd name="connsiteX5" fmla="*/ 300736 w 1316736"/>
                <a:gd name="connsiteY5" fmla="*/ 0 h 759968"/>
                <a:gd name="connsiteX0" fmla="*/ 1105408 w 1332000"/>
                <a:gd name="connsiteY0" fmla="*/ 548640 h 763682"/>
                <a:gd name="connsiteX1" fmla="*/ 1254784 w 1332000"/>
                <a:gd name="connsiteY1" fmla="*/ 619692 h 763682"/>
                <a:gd name="connsiteX2" fmla="*/ 642112 w 1332000"/>
                <a:gd name="connsiteY2" fmla="*/ 719328 h 763682"/>
                <a:gd name="connsiteX3" fmla="*/ 93472 w 1332000"/>
                <a:gd name="connsiteY3" fmla="*/ 353568 h 763682"/>
                <a:gd name="connsiteX4" fmla="*/ 81280 w 1332000"/>
                <a:gd name="connsiteY4" fmla="*/ 60960 h 763682"/>
                <a:gd name="connsiteX5" fmla="*/ 300736 w 1332000"/>
                <a:gd name="connsiteY5" fmla="*/ 0 h 763682"/>
                <a:gd name="connsiteX0" fmla="*/ 1105408 w 1332000"/>
                <a:gd name="connsiteY0" fmla="*/ 548640 h 769683"/>
                <a:gd name="connsiteX1" fmla="*/ 1254784 w 1332000"/>
                <a:gd name="connsiteY1" fmla="*/ 655696 h 769683"/>
                <a:gd name="connsiteX2" fmla="*/ 642112 w 1332000"/>
                <a:gd name="connsiteY2" fmla="*/ 719328 h 769683"/>
                <a:gd name="connsiteX3" fmla="*/ 93472 w 1332000"/>
                <a:gd name="connsiteY3" fmla="*/ 353568 h 769683"/>
                <a:gd name="connsiteX4" fmla="*/ 81280 w 1332000"/>
                <a:gd name="connsiteY4" fmla="*/ 60960 h 769683"/>
                <a:gd name="connsiteX5" fmla="*/ 300736 w 1332000"/>
                <a:gd name="connsiteY5" fmla="*/ 0 h 769683"/>
                <a:gd name="connsiteX0" fmla="*/ 1069505 w 1332000"/>
                <a:gd name="connsiteY0" fmla="*/ 548640 h 778059"/>
                <a:gd name="connsiteX1" fmla="*/ 1218881 w 1332000"/>
                <a:gd name="connsiteY1" fmla="*/ 655696 h 778059"/>
                <a:gd name="connsiteX2" fmla="*/ 390789 w 1332000"/>
                <a:gd name="connsiteY2" fmla="*/ 727704 h 778059"/>
                <a:gd name="connsiteX3" fmla="*/ 57569 w 1332000"/>
                <a:gd name="connsiteY3" fmla="*/ 353568 h 778059"/>
                <a:gd name="connsiteX4" fmla="*/ 45377 w 1332000"/>
                <a:gd name="connsiteY4" fmla="*/ 60960 h 778059"/>
                <a:gd name="connsiteX5" fmla="*/ 264833 w 1332000"/>
                <a:gd name="connsiteY5" fmla="*/ 0 h 778059"/>
                <a:gd name="connsiteX0" fmla="*/ 1058672 w 1333169"/>
                <a:gd name="connsiteY0" fmla="*/ 548640 h 742055"/>
                <a:gd name="connsiteX1" fmla="*/ 1208048 w 1333169"/>
                <a:gd name="connsiteY1" fmla="*/ 655696 h 742055"/>
                <a:gd name="connsiteX2" fmla="*/ 307947 w 1333169"/>
                <a:gd name="connsiteY2" fmla="*/ 691700 h 742055"/>
                <a:gd name="connsiteX3" fmla="*/ 46736 w 1333169"/>
                <a:gd name="connsiteY3" fmla="*/ 353568 h 742055"/>
                <a:gd name="connsiteX4" fmla="*/ 34544 w 1333169"/>
                <a:gd name="connsiteY4" fmla="*/ 60960 h 742055"/>
                <a:gd name="connsiteX5" fmla="*/ 254000 w 1333169"/>
                <a:gd name="connsiteY5" fmla="*/ 0 h 742055"/>
                <a:gd name="connsiteX0" fmla="*/ 1057503 w 1332000"/>
                <a:gd name="connsiteY0" fmla="*/ 793044 h 986459"/>
                <a:gd name="connsiteX1" fmla="*/ 1206879 w 1332000"/>
                <a:gd name="connsiteY1" fmla="*/ 900100 h 986459"/>
                <a:gd name="connsiteX2" fmla="*/ 306778 w 1332000"/>
                <a:gd name="connsiteY2" fmla="*/ 936104 h 986459"/>
                <a:gd name="connsiteX3" fmla="*/ 45567 w 1332000"/>
                <a:gd name="connsiteY3" fmla="*/ 597972 h 986459"/>
                <a:gd name="connsiteX4" fmla="*/ 33375 w 1332000"/>
                <a:gd name="connsiteY4" fmla="*/ 305364 h 986459"/>
                <a:gd name="connsiteX5" fmla="*/ 234770 w 1332000"/>
                <a:gd name="connsiteY5" fmla="*/ 0 h 986459"/>
                <a:gd name="connsiteX0" fmla="*/ 1070292 w 1344789"/>
                <a:gd name="connsiteY0" fmla="*/ 793044 h 986459"/>
                <a:gd name="connsiteX1" fmla="*/ 1219668 w 1344789"/>
                <a:gd name="connsiteY1" fmla="*/ 900100 h 986459"/>
                <a:gd name="connsiteX2" fmla="*/ 319567 w 1344789"/>
                <a:gd name="connsiteY2" fmla="*/ 936104 h 986459"/>
                <a:gd name="connsiteX3" fmla="*/ 58356 w 1344789"/>
                <a:gd name="connsiteY3" fmla="*/ 597972 h 986459"/>
                <a:gd name="connsiteX4" fmla="*/ 31534 w 1344789"/>
                <a:gd name="connsiteY4" fmla="*/ 108012 h 986459"/>
                <a:gd name="connsiteX5" fmla="*/ 247559 w 1344789"/>
                <a:gd name="connsiteY5" fmla="*/ 0 h 986459"/>
                <a:gd name="connsiteX0" fmla="*/ 1070292 w 1308784"/>
                <a:gd name="connsiteY0" fmla="*/ 793044 h 986459"/>
                <a:gd name="connsiteX1" fmla="*/ 1183663 w 1308784"/>
                <a:gd name="connsiteY1" fmla="*/ 900100 h 986459"/>
                <a:gd name="connsiteX2" fmla="*/ 319567 w 1308784"/>
                <a:gd name="connsiteY2" fmla="*/ 936104 h 986459"/>
                <a:gd name="connsiteX3" fmla="*/ 58356 w 1308784"/>
                <a:gd name="connsiteY3" fmla="*/ 597972 h 986459"/>
                <a:gd name="connsiteX4" fmla="*/ 31534 w 1308784"/>
                <a:gd name="connsiteY4" fmla="*/ 108012 h 986459"/>
                <a:gd name="connsiteX5" fmla="*/ 247559 w 1308784"/>
                <a:gd name="connsiteY5" fmla="*/ 0 h 986459"/>
                <a:gd name="connsiteX0" fmla="*/ 1070292 w 1272780"/>
                <a:gd name="connsiteY0" fmla="*/ 793044 h 986459"/>
                <a:gd name="connsiteX1" fmla="*/ 1147659 w 1272780"/>
                <a:gd name="connsiteY1" fmla="*/ 900100 h 986459"/>
                <a:gd name="connsiteX2" fmla="*/ 319567 w 1272780"/>
                <a:gd name="connsiteY2" fmla="*/ 936104 h 986459"/>
                <a:gd name="connsiteX3" fmla="*/ 58356 w 1272780"/>
                <a:gd name="connsiteY3" fmla="*/ 597972 h 986459"/>
                <a:gd name="connsiteX4" fmla="*/ 31534 w 1272780"/>
                <a:gd name="connsiteY4" fmla="*/ 108012 h 986459"/>
                <a:gd name="connsiteX5" fmla="*/ 247559 w 1272780"/>
                <a:gd name="connsiteY5" fmla="*/ 0 h 986459"/>
                <a:gd name="connsiteX0" fmla="*/ 1070292 w 1272780"/>
                <a:gd name="connsiteY0" fmla="*/ 793044 h 992459"/>
                <a:gd name="connsiteX1" fmla="*/ 1147659 w 1272780"/>
                <a:gd name="connsiteY1" fmla="*/ 936104 h 992459"/>
                <a:gd name="connsiteX2" fmla="*/ 319567 w 1272780"/>
                <a:gd name="connsiteY2" fmla="*/ 936104 h 992459"/>
                <a:gd name="connsiteX3" fmla="*/ 58356 w 1272780"/>
                <a:gd name="connsiteY3" fmla="*/ 597972 h 992459"/>
                <a:gd name="connsiteX4" fmla="*/ 31534 w 1272780"/>
                <a:gd name="connsiteY4" fmla="*/ 108012 h 992459"/>
                <a:gd name="connsiteX5" fmla="*/ 247559 w 1272780"/>
                <a:gd name="connsiteY5" fmla="*/ 0 h 992459"/>
                <a:gd name="connsiteX0" fmla="*/ 1065036 w 1267524"/>
                <a:gd name="connsiteY0" fmla="*/ 901056 h 1100471"/>
                <a:gd name="connsiteX1" fmla="*/ 1142403 w 1267524"/>
                <a:gd name="connsiteY1" fmla="*/ 1044116 h 1100471"/>
                <a:gd name="connsiteX2" fmla="*/ 314311 w 1267524"/>
                <a:gd name="connsiteY2" fmla="*/ 1044116 h 1100471"/>
                <a:gd name="connsiteX3" fmla="*/ 53100 w 1267524"/>
                <a:gd name="connsiteY3" fmla="*/ 705984 h 1100471"/>
                <a:gd name="connsiteX4" fmla="*/ 26278 w 1267524"/>
                <a:gd name="connsiteY4" fmla="*/ 216024 h 1100471"/>
                <a:gd name="connsiteX5" fmla="*/ 210768 w 1267524"/>
                <a:gd name="connsiteY5" fmla="*/ 0 h 1100471"/>
                <a:gd name="connsiteX0" fmla="*/ 1071037 w 1273525"/>
                <a:gd name="connsiteY0" fmla="*/ 901056 h 1100471"/>
                <a:gd name="connsiteX1" fmla="*/ 1148404 w 1273525"/>
                <a:gd name="connsiteY1" fmla="*/ 1044116 h 1100471"/>
                <a:gd name="connsiteX2" fmla="*/ 320312 w 1273525"/>
                <a:gd name="connsiteY2" fmla="*/ 1044116 h 1100471"/>
                <a:gd name="connsiteX3" fmla="*/ 59101 w 1273525"/>
                <a:gd name="connsiteY3" fmla="*/ 705984 h 1100471"/>
                <a:gd name="connsiteX4" fmla="*/ 32279 w 1273525"/>
                <a:gd name="connsiteY4" fmla="*/ 216024 h 1100471"/>
                <a:gd name="connsiteX5" fmla="*/ 252773 w 1273525"/>
                <a:gd name="connsiteY5" fmla="*/ 0 h 1100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73525" h="1100471">
                  <a:moveTo>
                    <a:pt x="1071037" y="901056"/>
                  </a:moveTo>
                  <a:cubicBezTo>
                    <a:pt x="1176701" y="911216"/>
                    <a:pt x="1273525" y="1020273"/>
                    <a:pt x="1148404" y="1044116"/>
                  </a:cubicBezTo>
                  <a:cubicBezTo>
                    <a:pt x="1023283" y="1067959"/>
                    <a:pt x="501863" y="1100471"/>
                    <a:pt x="320312" y="1044116"/>
                  </a:cubicBezTo>
                  <a:cubicBezTo>
                    <a:pt x="138761" y="987761"/>
                    <a:pt x="107106" y="843999"/>
                    <a:pt x="59101" y="705984"/>
                  </a:cubicBezTo>
                  <a:cubicBezTo>
                    <a:pt x="11096" y="567969"/>
                    <a:pt x="0" y="333688"/>
                    <a:pt x="32279" y="216024"/>
                  </a:cubicBezTo>
                  <a:cubicBezTo>
                    <a:pt x="64558" y="98360"/>
                    <a:pt x="160317" y="1016"/>
                    <a:pt x="252773" y="0"/>
                  </a:cubicBezTo>
                </a:path>
              </a:pathLst>
            </a:custGeom>
            <a:ln>
              <a:headEnd type="oval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Fun while-command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AST of while-command “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while n&gt;1: n=n/2.</a:t>
            </a:r>
            <a:r>
              <a:rPr lang="en-US" dirty="0" smtClean="0"/>
              <a:t>”: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663788" y="2168860"/>
            <a:ext cx="3524250" cy="2160588"/>
            <a:chOff x="2663788" y="2168860"/>
            <a:chExt cx="3524250" cy="2160588"/>
          </a:xfrm>
        </p:grpSpPr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5148225" y="3718260"/>
              <a:ext cx="3175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5148225" y="371826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429088" y="314199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3348000" y="256573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5867363" y="371826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Line 18"/>
            <p:cNvSpPr>
              <a:spLocks noChangeShapeType="1"/>
            </p:cNvSpPr>
            <p:nvPr/>
          </p:nvSpPr>
          <p:spPr bwMode="auto">
            <a:xfrm>
              <a:off x="4427500" y="314199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5508588" y="314199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5003763" y="256573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>
              <a:off x="4248113" y="2385517"/>
              <a:ext cx="0" cy="18021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2984463" y="371667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>
              <a:off x="2984463" y="371667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 flipH="1">
              <a:off x="3348000" y="256573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" name="Text Box 43"/>
            <p:cNvSpPr txBox="1">
              <a:spLocks noChangeArrowheads="1"/>
            </p:cNvSpPr>
            <p:nvPr/>
          </p:nvSpPr>
          <p:spPr bwMode="auto">
            <a:xfrm>
              <a:off x="5145050" y="332138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5" name="Text Box 44"/>
            <p:cNvSpPr txBox="1">
              <a:spLocks noChangeArrowheads="1"/>
            </p:cNvSpPr>
            <p:nvPr/>
          </p:nvSpPr>
          <p:spPr bwMode="auto">
            <a:xfrm>
              <a:off x="4640225" y="274512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884575" y="2168860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7" name="Text Box 49"/>
            <p:cNvSpPr txBox="1">
              <a:spLocks noChangeArrowheads="1"/>
            </p:cNvSpPr>
            <p:nvPr/>
          </p:nvSpPr>
          <p:spPr bwMode="auto">
            <a:xfrm>
              <a:off x="2984463" y="3321385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4819613" y="389764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9" name="Text Box 48"/>
            <p:cNvSpPr txBox="1">
              <a:spLocks noChangeArrowheads="1"/>
            </p:cNvSpPr>
            <p:nvPr/>
          </p:nvSpPr>
          <p:spPr bwMode="auto">
            <a:xfrm>
              <a:off x="2663788" y="389764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379750" y="389764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5540338" y="389764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4100475" y="389764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3705188" y="371667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1547664" y="4653136"/>
            <a:ext cx="7197725" cy="166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that the while-command’s object code will start at address 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Fun while-command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700213"/>
            <a:ext cx="719772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Code generator action (animated):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584468" y="2168860"/>
            <a:ext cx="7200000" cy="4104000"/>
            <a:chOff x="1584468" y="2168860"/>
            <a:chExt cx="7200000" cy="4104000"/>
          </a:xfrm>
        </p:grpSpPr>
        <p:sp>
          <p:nvSpPr>
            <p:cNvPr id="98" name="Rectangle 97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9960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00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01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03" name="Rectangle 102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9960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05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06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note the current instruction address </a:t>
              </a:r>
              <a:r>
                <a:rPr lang="en-GB" sz="2000" i="1" dirty="0" smtClean="0">
                  <a:solidFill>
                    <a:srgbClr val="FF0000"/>
                  </a:solidFill>
                  <a:latin typeface="+mn-lt"/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07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08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solidFill>
                      <a:srgbClr val="FF0000"/>
                    </a:solidFill>
                    <a:latin typeface="+mn-lt"/>
                  </a:rPr>
                  <a:t>7</a:t>
                </a:r>
                <a:endParaRPr lang="en-US" sz="2000" dirty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09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10" name="Group 109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11" name="Rectangle 110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1919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Courier New" pitchFamily="49" charset="0"/>
                </a:rPr>
                <a:t>COMPGT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13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</a:t>
              </a:r>
              <a:r>
                <a:rPr lang="en-GB" sz="2000" dirty="0" smtClean="0">
                  <a:solidFill>
                    <a:schemeClr val="bg2"/>
                  </a:solidFill>
                </a:rPr>
                <a:t>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14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walk </a:t>
              </a:r>
              <a:r>
                <a:rPr lang="en-GB" sz="2000" i="1" dirty="0" err="1" smtClean="0">
                  <a:solidFill>
                    <a:srgbClr val="FF0000"/>
                  </a:solidFill>
                  <a:latin typeface="+mn-lt"/>
                </a:rPr>
                <a:t>expr</a:t>
              </a: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, generating code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15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16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17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20" name="Rectangle 119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1919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22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</a:t>
              </a:r>
              <a:r>
                <a:rPr lang="en-GB" sz="2000" dirty="0" smtClean="0">
                  <a:solidFill>
                    <a:schemeClr val="bg2"/>
                  </a:solidFill>
                </a:rPr>
                <a:t>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23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solidFill>
                    <a:srgbClr val="FF0000"/>
                  </a:solidFill>
                </a:rPr>
                <a:t>note the current instruction address </a:t>
              </a:r>
              <a:r>
                <a:rPr lang="en-GB" sz="2000" i="1" dirty="0" smtClean="0">
                  <a:solidFill>
                    <a:srgbClr val="FF0000"/>
                  </a:solidFill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</a:rPr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24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28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solidFill>
                      <a:srgbClr val="FF0000"/>
                    </a:solidFill>
                    <a:latin typeface="+mn-lt"/>
                  </a:rPr>
                  <a:t>14</a:t>
                </a:r>
                <a:endParaRPr lang="en-US" sz="2000" dirty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29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25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26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27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30" name="Group 129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31" name="Rectangle 130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22271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JUMPF </a:t>
              </a:r>
              <a:r>
                <a:rPr lang="en-GB" sz="2000" dirty="0" smtClean="0">
                  <a:solidFill>
                    <a:srgbClr val="FF0000"/>
                  </a:solidFill>
                  <a:latin typeface="Courier New" pitchFamily="49" charset="0"/>
                </a:rPr>
                <a:t>0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33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</a:t>
              </a:r>
              <a:r>
                <a:rPr lang="en-GB" sz="2000" dirty="0" smtClean="0">
                  <a:solidFill>
                    <a:schemeClr val="bg2"/>
                  </a:solidFill>
                </a:rPr>
                <a:t>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34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emit “JUMPF 0”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35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39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14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40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36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37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38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41" name="Group 140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42" name="Rectangle 141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34582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JUMPF </a:t>
              </a: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0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2</a:t>
              </a:r>
              <a:b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STOREG </a:t>
              </a:r>
              <a:r>
                <a:rPr lang="en-GB" sz="2000" dirty="0" smtClean="0">
                  <a:solidFill>
                    <a:srgbClr val="FF0000"/>
                  </a:solidFill>
                  <a:latin typeface="Courier New" pitchFamily="49" charset="0"/>
                </a:rPr>
                <a:t>0</a:t>
              </a: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44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347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27</a:t>
              </a:r>
              <a:r>
                <a:rPr lang="en-GB" sz="2000" dirty="0" smtClean="0">
                  <a:solidFill>
                    <a:schemeClr val="bg2"/>
                  </a:solidFill>
                </a:rPr>
                <a:t>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45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walk </a:t>
              </a:r>
              <a:r>
                <a:rPr lang="en-GB" sz="2000" i="1" dirty="0" smtClean="0">
                  <a:solidFill>
                    <a:srgbClr val="FF0000"/>
                  </a:solidFill>
                  <a:latin typeface="+mn-lt"/>
                </a:rPr>
                <a:t>com</a:t>
              </a: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, generating code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46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50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14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51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47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48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49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53" name="Rectangle 152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37660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JUMPF </a:t>
              </a: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0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2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STOREG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JUMP 7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55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30: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56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emit “JUMP </a:t>
              </a:r>
              <a:r>
                <a:rPr lang="en-GB" sz="2000" i="1" dirty="0" smtClean="0">
                  <a:solidFill>
                    <a:srgbClr val="FF0000"/>
                  </a:solidFill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”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57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61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14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62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58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59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60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63" name="Group 162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64" name="Rectangle 163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37660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JUMPF </a:t>
              </a: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0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2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STOREG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 7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66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30: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67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solidFill>
                    <a:srgbClr val="FF0000"/>
                  </a:solidFill>
                </a:rPr>
                <a:t>note the current instruction address </a:t>
              </a:r>
              <a:r>
                <a:rPr lang="en-GB" sz="2000" i="1" dirty="0" smtClean="0">
                  <a:solidFill>
                    <a:srgbClr val="FF0000"/>
                  </a:solidFill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</a:rPr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patch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>
                  <a:latin typeface="+mn-lt"/>
                </a:rPr>
                <a:t> into the jump at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168" name="Group 56"/>
            <p:cNvGrpSpPr/>
            <p:nvPr/>
          </p:nvGrpSpPr>
          <p:grpSpPr>
            <a:xfrm>
              <a:off x="4392020" y="5379016"/>
              <a:ext cx="720040" cy="400920"/>
              <a:chOff x="4824068" y="5100748"/>
              <a:chExt cx="720040" cy="400920"/>
            </a:xfrm>
            <a:noFill/>
          </p:grpSpPr>
          <p:sp>
            <p:nvSpPr>
              <p:cNvPr id="175" name="Text Box 98"/>
              <p:cNvSpPr txBox="1">
                <a:spLocks noChangeArrowheads="1"/>
              </p:cNvSpPr>
              <p:nvPr/>
            </p:nvSpPr>
            <p:spPr bwMode="auto">
              <a:xfrm>
                <a:off x="5184108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solidFill>
                      <a:srgbClr val="FF0000"/>
                    </a:solidFill>
                    <a:latin typeface="+mn-lt"/>
                  </a:rPr>
                  <a:t>30</a:t>
                </a:r>
                <a:endParaRPr lang="en-US" sz="2000" dirty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76" name="Text Box 98"/>
              <p:cNvSpPr txBox="1">
                <a:spLocks noChangeArrowheads="1"/>
              </p:cNvSpPr>
              <p:nvPr/>
            </p:nvSpPr>
            <p:spPr bwMode="auto">
              <a:xfrm>
                <a:off x="4824068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3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69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73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14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74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70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71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72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1583668" y="2168860"/>
            <a:ext cx="7200000" cy="4104000"/>
            <a:chOff x="1584468" y="2168860"/>
            <a:chExt cx="7200000" cy="4104000"/>
          </a:xfrm>
        </p:grpSpPr>
        <p:sp>
          <p:nvSpPr>
            <p:cNvPr id="178" name="Rectangle 177"/>
            <p:cNvSpPr/>
            <p:nvPr/>
          </p:nvSpPr>
          <p:spPr>
            <a:xfrm>
              <a:off x="1584468" y="2168860"/>
              <a:ext cx="7200000" cy="410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Text Box 98"/>
            <p:cNvSpPr txBox="1">
              <a:spLocks noChangeArrowheads="1"/>
            </p:cNvSpPr>
            <p:nvPr/>
          </p:nvSpPr>
          <p:spPr bwMode="auto">
            <a:xfrm>
              <a:off x="6946589" y="2348939"/>
              <a:ext cx="1693863" cy="37660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b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…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JUMPF </a:t>
              </a:r>
              <a:r>
                <a:rPr lang="en-GB" sz="2000" dirty="0">
                  <a:solidFill>
                    <a:srgbClr val="FF0000"/>
                  </a:solidFill>
                  <a:latin typeface="Courier New" pitchFamily="49" charset="0"/>
                </a:rPr>
                <a:t>30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/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2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STOREG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 7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180" name="TextBox 8"/>
            <p:cNvSpPr txBox="1">
              <a:spLocks noChangeArrowheads="1"/>
            </p:cNvSpPr>
            <p:nvPr/>
          </p:nvSpPr>
          <p:spPr bwMode="auto">
            <a:xfrm>
              <a:off x="6190939" y="2348939"/>
              <a:ext cx="720725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GB" sz="2000" dirty="0" smtClean="0">
                  <a:solidFill>
                    <a:schemeClr val="bg2"/>
                  </a:solidFill>
                </a:rPr>
                <a:t>0:</a:t>
              </a:r>
              <a:r>
                <a:rPr lang="en-GB" sz="2000" dirty="0">
                  <a:solidFill>
                    <a:schemeClr val="bg2"/>
                  </a:solidFill>
                </a:rPr>
                <a:t/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7</a:t>
              </a:r>
              <a:r>
                <a:rPr lang="en-GB" sz="2000" dirty="0">
                  <a:solidFill>
                    <a:schemeClr val="bg2"/>
                  </a:solidFill>
                </a:rPr>
                <a:t>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30: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81" name="Text Box 98"/>
            <p:cNvSpPr txBox="1">
              <a:spLocks noChangeArrowheads="1"/>
            </p:cNvSpPr>
            <p:nvPr/>
          </p:nvSpPr>
          <p:spPr bwMode="auto">
            <a:xfrm>
              <a:off x="1691680" y="2349336"/>
              <a:ext cx="4536504" cy="2534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latin typeface="+mn-lt"/>
                </a:rPr>
                <a:t>note the current instruction address </a:t>
              </a:r>
              <a:r>
                <a:rPr lang="en-GB" sz="2000" i="1" dirty="0" smtClean="0">
                  <a:latin typeface="+mn-lt"/>
                </a:rPr>
                <a:t>c</a:t>
              </a:r>
              <a:r>
                <a:rPr lang="en-GB" sz="2000" baseline="-25000" dirty="0" smtClean="0">
                  <a:latin typeface="+mn-lt"/>
                </a:rPr>
                <a:t>1</a:t>
              </a:r>
              <a:r>
                <a:rPr lang="en-GB" sz="2000" dirty="0" smtClean="0">
                  <a:latin typeface="+mn-lt"/>
                </a:rPr>
                <a:t/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err="1" smtClean="0">
                  <a:latin typeface="+mn-lt"/>
                </a:rPr>
                <a:t>expr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2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latin typeface="+mn-lt"/>
                </a:rPr>
                <a:t>emit “JUMPF 0”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walk </a:t>
              </a:r>
              <a:r>
                <a:rPr lang="en-GB" sz="2000" i="1" dirty="0" smtClean="0">
                  <a:latin typeface="+mn-lt"/>
                </a:rPr>
                <a:t>com</a:t>
              </a:r>
              <a:r>
                <a:rPr lang="en-GB" sz="2000" dirty="0" smtClean="0">
                  <a:latin typeface="+mn-lt"/>
                </a:rPr>
                <a:t>, generating code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>
                  <a:latin typeface="+mn-lt"/>
                </a:rPr>
                <a:t>emit “JUMP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1</a:t>
              </a:r>
              <a:r>
                <a:rPr lang="en-GB" sz="2000" dirty="0" smtClean="0">
                  <a:latin typeface="+mn-lt"/>
                </a:rPr>
                <a:t>”</a:t>
              </a:r>
              <a:br>
                <a:rPr lang="en-GB" sz="2000" dirty="0" smtClean="0">
                  <a:latin typeface="+mn-lt"/>
                </a:rPr>
              </a:br>
              <a:r>
                <a:rPr lang="en-GB" sz="2000" dirty="0" smtClean="0"/>
                <a:t>note the current instruction address </a:t>
              </a:r>
              <a:r>
                <a:rPr lang="en-GB" sz="2000" i="1" dirty="0" smtClean="0"/>
                <a:t>c</a:t>
              </a:r>
              <a:r>
                <a:rPr lang="en-GB" sz="2000" baseline="-25000" dirty="0" smtClean="0"/>
                <a:t>3</a:t>
              </a:r>
              <a:r>
                <a:rPr lang="en-GB" sz="2000" dirty="0" smtClean="0"/>
                <a:t/>
              </a:r>
              <a:br>
                <a:rPr lang="en-GB" sz="2000" dirty="0" smtClean="0"/>
              </a:b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patch </a:t>
              </a:r>
              <a:r>
                <a:rPr lang="en-GB" sz="2000" i="1" dirty="0" smtClean="0">
                  <a:solidFill>
                    <a:srgbClr val="FF0000"/>
                  </a:solidFill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</a:rPr>
                <a:t>3</a:t>
              </a:r>
              <a:r>
                <a:rPr lang="en-GB" sz="2000" dirty="0" smtClean="0">
                  <a:solidFill>
                    <a:srgbClr val="FF0000"/>
                  </a:solidFill>
                  <a:latin typeface="+mn-lt"/>
                </a:rPr>
                <a:t> into the jump at </a:t>
              </a:r>
              <a:r>
                <a:rPr lang="en-GB" sz="2000" i="1" dirty="0" smtClean="0">
                  <a:solidFill>
                    <a:srgbClr val="FF0000"/>
                  </a:solidFill>
                </a:rPr>
                <a:t>c</a:t>
              </a:r>
              <a:r>
                <a:rPr lang="en-GB" sz="2000" baseline="-25000" dirty="0" smtClean="0">
                  <a:solidFill>
                    <a:srgbClr val="FF0000"/>
                  </a:solidFill>
                </a:rPr>
                <a:t>2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grpSp>
          <p:nvGrpSpPr>
            <p:cNvPr id="182" name="Group 56"/>
            <p:cNvGrpSpPr/>
            <p:nvPr/>
          </p:nvGrpSpPr>
          <p:grpSpPr>
            <a:xfrm>
              <a:off x="4392020" y="5379016"/>
              <a:ext cx="720040" cy="380480"/>
              <a:chOff x="4824068" y="5100748"/>
              <a:chExt cx="720040" cy="380480"/>
            </a:xfrm>
            <a:noFill/>
          </p:grpSpPr>
          <p:sp>
            <p:nvSpPr>
              <p:cNvPr id="189" name="Text Box 98"/>
              <p:cNvSpPr txBox="1">
                <a:spLocks noChangeArrowheads="1"/>
              </p:cNvSpPr>
              <p:nvPr/>
            </p:nvSpPr>
            <p:spPr bwMode="auto">
              <a:xfrm>
                <a:off x="5184108" y="5121188"/>
                <a:ext cx="360000" cy="360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30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90" name="Text Box 98"/>
              <p:cNvSpPr txBox="1">
                <a:spLocks noChangeArrowheads="1"/>
              </p:cNvSpPr>
              <p:nvPr/>
            </p:nvSpPr>
            <p:spPr bwMode="auto">
              <a:xfrm>
                <a:off x="4824068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3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83" name="Group 55"/>
            <p:cNvGrpSpPr/>
            <p:nvPr/>
          </p:nvGrpSpPr>
          <p:grpSpPr>
            <a:xfrm>
              <a:off x="3455876" y="5368796"/>
              <a:ext cx="720040" cy="400920"/>
              <a:chOff x="3887924" y="5100748"/>
              <a:chExt cx="720040" cy="400920"/>
            </a:xfrm>
            <a:noFill/>
          </p:grpSpPr>
          <p:sp>
            <p:nvSpPr>
              <p:cNvPr id="187" name="Text Box 98"/>
              <p:cNvSpPr txBox="1">
                <a:spLocks noChangeArrowheads="1"/>
              </p:cNvSpPr>
              <p:nvPr/>
            </p:nvSpPr>
            <p:spPr bwMode="auto">
              <a:xfrm>
                <a:off x="4247964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14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88" name="Text Box 98"/>
              <p:cNvSpPr txBox="1">
                <a:spLocks noChangeArrowheads="1"/>
              </p:cNvSpPr>
              <p:nvPr/>
            </p:nvSpPr>
            <p:spPr bwMode="auto">
              <a:xfrm>
                <a:off x="3887924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2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  <p:grpSp>
          <p:nvGrpSpPr>
            <p:cNvPr id="184" name="Group 54"/>
            <p:cNvGrpSpPr/>
            <p:nvPr/>
          </p:nvGrpSpPr>
          <p:grpSpPr>
            <a:xfrm>
              <a:off x="2519772" y="5368796"/>
              <a:ext cx="720040" cy="400920"/>
              <a:chOff x="2951820" y="5100748"/>
              <a:chExt cx="720040" cy="400920"/>
            </a:xfrm>
            <a:noFill/>
          </p:grpSpPr>
          <p:sp>
            <p:nvSpPr>
              <p:cNvPr id="185" name="Text Box 98"/>
              <p:cNvSpPr txBox="1">
                <a:spLocks noChangeArrowheads="1"/>
              </p:cNvSpPr>
              <p:nvPr/>
            </p:nvSpPr>
            <p:spPr bwMode="auto">
              <a:xfrm>
                <a:off x="3311860" y="5121188"/>
                <a:ext cx="360000" cy="38048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dirty="0" smtClean="0">
                    <a:latin typeface="+mn-lt"/>
                  </a:rPr>
                  <a:t>7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86" name="Text Box 98"/>
              <p:cNvSpPr txBox="1">
                <a:spLocks noChangeArrowheads="1"/>
              </p:cNvSpPr>
              <p:nvPr/>
            </p:nvSpPr>
            <p:spPr bwMode="auto">
              <a:xfrm>
                <a:off x="2951820" y="5100748"/>
                <a:ext cx="360000" cy="3804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GB" sz="2000" i="1" dirty="0" smtClean="0">
                    <a:latin typeface="+mn-lt"/>
                  </a:rPr>
                  <a:t>c</a:t>
                </a:r>
                <a:r>
                  <a:rPr lang="en-GB" sz="2000" baseline="-25000" dirty="0" smtClean="0">
                    <a:latin typeface="+mn-lt"/>
                  </a:rPr>
                  <a:t>1</a:t>
                </a:r>
                <a:endParaRPr lang="en-US" sz="2000" i="1" baseline="-25000" dirty="0"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compilation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Source program:</a:t>
            </a:r>
          </a:p>
        </p:txBody>
      </p:sp>
      <p:sp>
        <p:nvSpPr>
          <p:cNvPr id="338948" name="Text Box 4"/>
          <p:cNvSpPr txBox="1">
            <a:spLocks noChangeArrowheads="1"/>
          </p:cNvSpPr>
          <p:nvPr/>
        </p:nvSpPr>
        <p:spPr bwMode="auto">
          <a:xfrm>
            <a:off x="1979613" y="2312988"/>
            <a:ext cx="3097212" cy="19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n = 15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# pointless program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proc main ():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 while n &gt; 1: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   n = n/2 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  <a:t>.</a:t>
            </a:r>
            <a:b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  <a:t>.</a:t>
            </a:r>
            <a:endParaRPr lang="en-US" sz="2000" dirty="0">
              <a:solidFill>
                <a:srgbClr val="66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 compilation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AST after syntactic analysis (slightly simplified):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971600" y="2386013"/>
            <a:ext cx="8027938" cy="3311525"/>
            <a:chOff x="971600" y="2386013"/>
            <a:chExt cx="8027938" cy="3311525"/>
          </a:xfrm>
        </p:grpSpPr>
        <p:sp>
          <p:nvSpPr>
            <p:cNvPr id="21508" name="Line 5"/>
            <p:cNvSpPr>
              <a:spLocks noChangeShapeType="1"/>
            </p:cNvSpPr>
            <p:nvPr/>
          </p:nvSpPr>
          <p:spPr bwMode="auto">
            <a:xfrm>
              <a:off x="4356100" y="3357563"/>
              <a:ext cx="270351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9" name="Line 12"/>
            <p:cNvSpPr>
              <a:spLocks noChangeShapeType="1"/>
            </p:cNvSpPr>
            <p:nvPr/>
          </p:nvSpPr>
          <p:spPr bwMode="auto">
            <a:xfrm>
              <a:off x="7959725" y="5086350"/>
              <a:ext cx="3175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Line 14"/>
            <p:cNvSpPr>
              <a:spLocks noChangeShapeType="1"/>
            </p:cNvSpPr>
            <p:nvPr/>
          </p:nvSpPr>
          <p:spPr bwMode="auto">
            <a:xfrm>
              <a:off x="7959725" y="508635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1" name="Line 15"/>
            <p:cNvSpPr>
              <a:spLocks noChangeShapeType="1"/>
            </p:cNvSpPr>
            <p:nvPr/>
          </p:nvSpPr>
          <p:spPr bwMode="auto">
            <a:xfrm>
              <a:off x="7240588" y="451008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Line 16"/>
            <p:cNvSpPr>
              <a:spLocks noChangeShapeType="1"/>
            </p:cNvSpPr>
            <p:nvPr/>
          </p:nvSpPr>
          <p:spPr bwMode="auto">
            <a:xfrm>
              <a:off x="6159500" y="393382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3" name="Line 17"/>
            <p:cNvSpPr>
              <a:spLocks noChangeShapeType="1"/>
            </p:cNvSpPr>
            <p:nvPr/>
          </p:nvSpPr>
          <p:spPr bwMode="auto">
            <a:xfrm>
              <a:off x="8678863" y="508635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Line 18"/>
            <p:cNvSpPr>
              <a:spLocks noChangeShapeType="1"/>
            </p:cNvSpPr>
            <p:nvPr/>
          </p:nvSpPr>
          <p:spPr bwMode="auto">
            <a:xfrm>
              <a:off x="7239000" y="451008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5" name="Line 19"/>
            <p:cNvSpPr>
              <a:spLocks noChangeShapeType="1"/>
            </p:cNvSpPr>
            <p:nvPr/>
          </p:nvSpPr>
          <p:spPr bwMode="auto">
            <a:xfrm>
              <a:off x="8320088" y="451008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6" name="Line 20"/>
            <p:cNvSpPr>
              <a:spLocks noChangeShapeType="1"/>
            </p:cNvSpPr>
            <p:nvPr/>
          </p:nvSpPr>
          <p:spPr bwMode="auto">
            <a:xfrm>
              <a:off x="7815263" y="393382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7" name="Line 21"/>
            <p:cNvSpPr>
              <a:spLocks noChangeShapeType="1"/>
            </p:cNvSpPr>
            <p:nvPr/>
          </p:nvSpPr>
          <p:spPr bwMode="auto">
            <a:xfrm>
              <a:off x="7059613" y="3357563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8" name="Line 24"/>
            <p:cNvSpPr>
              <a:spLocks noChangeShapeType="1"/>
            </p:cNvSpPr>
            <p:nvPr/>
          </p:nvSpPr>
          <p:spPr bwMode="auto">
            <a:xfrm>
              <a:off x="5795963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9" name="Line 25"/>
            <p:cNvSpPr>
              <a:spLocks noChangeShapeType="1"/>
            </p:cNvSpPr>
            <p:nvPr/>
          </p:nvSpPr>
          <p:spPr bwMode="auto">
            <a:xfrm>
              <a:off x="5795963" y="508476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0" name="Line 27"/>
            <p:cNvSpPr>
              <a:spLocks noChangeShapeType="1"/>
            </p:cNvSpPr>
            <p:nvPr/>
          </p:nvSpPr>
          <p:spPr bwMode="auto">
            <a:xfrm flipH="1">
              <a:off x="6159500" y="393382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1" name="Line 30"/>
            <p:cNvSpPr>
              <a:spLocks noChangeShapeType="1"/>
            </p:cNvSpPr>
            <p:nvPr/>
          </p:nvSpPr>
          <p:spPr bwMode="auto">
            <a:xfrm flipH="1" flipV="1">
              <a:off x="5075238" y="3357562"/>
              <a:ext cx="818" cy="1794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2" name="Line 31"/>
            <p:cNvSpPr>
              <a:spLocks noChangeShapeType="1"/>
            </p:cNvSpPr>
            <p:nvPr/>
          </p:nvSpPr>
          <p:spPr bwMode="auto">
            <a:xfrm>
              <a:off x="1839913" y="3356992"/>
              <a:ext cx="14398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3" name="Line 32"/>
            <p:cNvSpPr>
              <a:spLocks noChangeShapeType="1"/>
            </p:cNvSpPr>
            <p:nvPr/>
          </p:nvSpPr>
          <p:spPr bwMode="auto">
            <a:xfrm flipH="1">
              <a:off x="2559050" y="5086350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4" name="Line 33"/>
            <p:cNvSpPr>
              <a:spLocks noChangeShapeType="1"/>
            </p:cNvSpPr>
            <p:nvPr/>
          </p:nvSpPr>
          <p:spPr bwMode="auto">
            <a:xfrm>
              <a:off x="1838325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5" name="Line 34"/>
            <p:cNvSpPr>
              <a:spLocks noChangeShapeType="1"/>
            </p:cNvSpPr>
            <p:nvPr/>
          </p:nvSpPr>
          <p:spPr bwMode="auto">
            <a:xfrm>
              <a:off x="2555875" y="2781300"/>
              <a:ext cx="31321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6" name="Line 35"/>
            <p:cNvSpPr>
              <a:spLocks noChangeShapeType="1"/>
            </p:cNvSpPr>
            <p:nvPr/>
          </p:nvSpPr>
          <p:spPr bwMode="auto">
            <a:xfrm>
              <a:off x="5684838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7" name="Line 37"/>
            <p:cNvSpPr>
              <a:spLocks noChangeShapeType="1"/>
            </p:cNvSpPr>
            <p:nvPr/>
          </p:nvSpPr>
          <p:spPr bwMode="auto">
            <a:xfrm flipH="1">
              <a:off x="4140200" y="2457450"/>
              <a:ext cx="0" cy="3238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Text Box 38"/>
            <p:cNvSpPr txBox="1">
              <a:spLocks noChangeArrowheads="1"/>
            </p:cNvSpPr>
            <p:nvPr/>
          </p:nvSpPr>
          <p:spPr bwMode="auto">
            <a:xfrm>
              <a:off x="3779838" y="23860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8" name="Text Box 42"/>
            <p:cNvSpPr txBox="1">
              <a:spLocks noChangeArrowheads="1"/>
            </p:cNvSpPr>
            <p:nvPr/>
          </p:nvSpPr>
          <p:spPr bwMode="auto">
            <a:xfrm>
              <a:off x="4536120" y="3536950"/>
              <a:ext cx="1116000" cy="216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NOFORMAL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9" name="Text Box 43"/>
            <p:cNvSpPr txBox="1">
              <a:spLocks noChangeArrowheads="1"/>
            </p:cNvSpPr>
            <p:nvPr/>
          </p:nvSpPr>
          <p:spPr bwMode="auto">
            <a:xfrm>
              <a:off x="7956550" y="468947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0" name="Text Box 44"/>
            <p:cNvSpPr txBox="1">
              <a:spLocks noChangeArrowheads="1"/>
            </p:cNvSpPr>
            <p:nvPr/>
          </p:nvSpPr>
          <p:spPr bwMode="auto">
            <a:xfrm>
              <a:off x="7451725" y="41132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1" name="Text Box 45"/>
            <p:cNvSpPr txBox="1">
              <a:spLocks noChangeArrowheads="1"/>
            </p:cNvSpPr>
            <p:nvPr/>
          </p:nvSpPr>
          <p:spPr bwMode="auto">
            <a:xfrm>
              <a:off x="532765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" name="Text Box 47"/>
            <p:cNvSpPr txBox="1">
              <a:spLocks noChangeArrowheads="1"/>
            </p:cNvSpPr>
            <p:nvPr/>
          </p:nvSpPr>
          <p:spPr bwMode="auto">
            <a:xfrm>
              <a:off x="6696075" y="3536950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3" name="Text Box 49"/>
            <p:cNvSpPr txBox="1">
              <a:spLocks noChangeArrowheads="1"/>
            </p:cNvSpPr>
            <p:nvPr/>
          </p:nvSpPr>
          <p:spPr bwMode="auto">
            <a:xfrm>
              <a:off x="5795963" y="4689475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35" name="Line 82"/>
            <p:cNvSpPr>
              <a:spLocks noChangeShapeType="1"/>
            </p:cNvSpPr>
            <p:nvPr/>
          </p:nvSpPr>
          <p:spPr bwMode="auto">
            <a:xfrm flipV="1">
              <a:off x="2555875" y="2781300"/>
              <a:ext cx="0" cy="23034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6" name="Line 33"/>
            <p:cNvSpPr>
              <a:spLocks noChangeShapeType="1"/>
            </p:cNvSpPr>
            <p:nvPr/>
          </p:nvSpPr>
          <p:spPr bwMode="auto">
            <a:xfrm>
              <a:off x="2559050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8" name="Line 24"/>
            <p:cNvSpPr>
              <a:spLocks noChangeShapeType="1"/>
            </p:cNvSpPr>
            <p:nvPr/>
          </p:nvSpPr>
          <p:spPr bwMode="auto">
            <a:xfrm>
              <a:off x="4352925" y="3357563"/>
              <a:ext cx="0" cy="19431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Text Box 41"/>
            <p:cNvSpPr txBox="1">
              <a:spLocks noChangeArrowheads="1"/>
            </p:cNvSpPr>
            <p:nvPr/>
          </p:nvSpPr>
          <p:spPr bwMode="auto">
            <a:xfrm>
              <a:off x="2195513" y="2960688"/>
              <a:ext cx="719137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9" name="Text Box 40"/>
            <p:cNvSpPr txBox="1">
              <a:spLocks noChangeArrowheads="1"/>
            </p:cNvSpPr>
            <p:nvPr/>
          </p:nvSpPr>
          <p:spPr bwMode="auto">
            <a:xfrm>
              <a:off x="7631113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511300" y="5265738"/>
              <a:ext cx="647700" cy="4318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INT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</a:t>
              </a:r>
              <a:r>
                <a:rPr lang="en-GB" sz="1400" dirty="0" err="1">
                  <a:solidFill>
                    <a:schemeClr val="bg2"/>
                  </a:solidFill>
                </a:rPr>
                <a:t>int</a:t>
              </a:r>
              <a:r>
                <a:rPr lang="en-GB" sz="1400" dirty="0">
                  <a:solidFill>
                    <a:schemeClr val="bg2"/>
                  </a:solidFill>
                </a:rPr>
                <a:t>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48"/>
            <p:cNvSpPr txBox="1">
              <a:spLocks noChangeArrowheads="1"/>
            </p:cNvSpPr>
            <p:nvPr/>
          </p:nvSpPr>
          <p:spPr bwMode="auto">
            <a:xfrm>
              <a:off x="547528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50"/>
            <p:cNvSpPr txBox="1">
              <a:spLocks noChangeArrowheads="1"/>
            </p:cNvSpPr>
            <p:nvPr/>
          </p:nvSpPr>
          <p:spPr bwMode="auto">
            <a:xfrm>
              <a:off x="6191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Text Box 52"/>
            <p:cNvSpPr txBox="1">
              <a:spLocks noChangeArrowheads="1"/>
            </p:cNvSpPr>
            <p:nvPr/>
          </p:nvSpPr>
          <p:spPr bwMode="auto">
            <a:xfrm>
              <a:off x="835183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4" name="Text Box 46"/>
            <p:cNvSpPr txBox="1">
              <a:spLocks noChangeArrowheads="1"/>
            </p:cNvSpPr>
            <p:nvPr/>
          </p:nvSpPr>
          <p:spPr bwMode="auto">
            <a:xfrm>
              <a:off x="223361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5" name="Text Box 39"/>
            <p:cNvSpPr txBox="1">
              <a:spLocks noChangeArrowheads="1"/>
            </p:cNvSpPr>
            <p:nvPr/>
          </p:nvSpPr>
          <p:spPr bwMode="auto">
            <a:xfrm>
              <a:off x="295116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‘15’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6911975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7" name="Text Box 48"/>
            <p:cNvSpPr txBox="1">
              <a:spLocks noChangeArrowheads="1"/>
            </p:cNvSpPr>
            <p:nvPr/>
          </p:nvSpPr>
          <p:spPr bwMode="auto">
            <a:xfrm>
              <a:off x="4032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‘main’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49" name="Line 24"/>
            <p:cNvSpPr>
              <a:spLocks noChangeShapeType="1"/>
            </p:cNvSpPr>
            <p:nvPr/>
          </p:nvSpPr>
          <p:spPr bwMode="auto">
            <a:xfrm>
              <a:off x="6516688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Line 33"/>
            <p:cNvSpPr>
              <a:spLocks noChangeShapeType="1"/>
            </p:cNvSpPr>
            <p:nvPr/>
          </p:nvSpPr>
          <p:spPr bwMode="auto">
            <a:xfrm>
              <a:off x="3275856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 compilation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SVM object code after code generation:</a:t>
            </a:r>
          </a:p>
        </p:txBody>
      </p:sp>
      <p:graphicFrame>
        <p:nvGraphicFramePr>
          <p:cNvPr id="7" name="Group 202"/>
          <p:cNvGraphicFramePr>
            <a:graphicFrameLocks noGrp="1"/>
          </p:cNvGraphicFramePr>
          <p:nvPr>
            <p:ph sz="quarter" idx="4294967295"/>
          </p:nvPr>
        </p:nvGraphicFramePr>
        <p:xfrm>
          <a:off x="6804248" y="2312988"/>
          <a:ext cx="2124236" cy="1371600"/>
        </p:xfrm>
        <a:graphic>
          <a:graphicData uri="http://schemas.openxmlformats.org/drawingml/2006/table">
            <a:tbl>
              <a:tblPr/>
              <a:tblGrid>
                <a:gridCol w="826092"/>
                <a:gridCol w="1298144"/>
              </a:tblGrid>
              <a:tr h="4409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Address table (simplified)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 (global)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7 (code)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971600" y="2276475"/>
            <a:ext cx="3528963" cy="4094163"/>
            <a:chOff x="971600" y="2276475"/>
            <a:chExt cx="3528963" cy="4094163"/>
          </a:xfrm>
        </p:grpSpPr>
        <p:sp>
          <p:nvSpPr>
            <p:cNvPr id="23569" name="TextBox 8"/>
            <p:cNvSpPr txBox="1">
              <a:spLocks noChangeArrowheads="1"/>
            </p:cNvSpPr>
            <p:nvPr/>
          </p:nvSpPr>
          <p:spPr bwMode="auto">
            <a:xfrm>
              <a:off x="2195736" y="2276475"/>
              <a:ext cx="576039" cy="409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GB" sz="2000" dirty="0">
                  <a:solidFill>
                    <a:schemeClr val="bg2"/>
                  </a:solidFill>
                </a:rPr>
                <a:t>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6: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17: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20: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23: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24: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27: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30: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343138" name="Text Box 98"/>
            <p:cNvSpPr txBox="1">
              <a:spLocks noChangeArrowheads="1"/>
            </p:cNvSpPr>
            <p:nvPr/>
          </p:nvSpPr>
          <p:spPr bwMode="auto">
            <a:xfrm>
              <a:off x="2806700" y="2276475"/>
              <a:ext cx="1693863" cy="4073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15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CALL 7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HALT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1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JUMPF 30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 smtClean="0">
                  <a:solidFill>
                    <a:srgbClr val="0070C0"/>
                  </a:solidFill>
                  <a:latin typeface="Courier New" pitchFamily="49" charset="0"/>
                </a:rPr>
                <a:t>LOADC </a:t>
              </a: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2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STOREG 0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JUMP 7</a:t>
              </a:r>
              <a:b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rgbClr val="0070C0"/>
                  </a:solidFill>
                  <a:latin typeface="Courier New" pitchFamily="49" charset="0"/>
                </a:rPr>
                <a:t>RETURN 0</a:t>
              </a:r>
              <a:endParaRPr lang="en-US" sz="2000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716016" y="3284984"/>
            <a:ext cx="1260140" cy="817180"/>
            <a:chOff x="4716016" y="3284984"/>
            <a:chExt cx="1260140" cy="817180"/>
          </a:xfrm>
        </p:grpSpPr>
        <p:sp>
          <p:nvSpPr>
            <p:cNvPr id="9" name="Right Brace 8"/>
            <p:cNvSpPr/>
            <p:nvPr/>
          </p:nvSpPr>
          <p:spPr>
            <a:xfrm>
              <a:off x="4716016" y="3284984"/>
              <a:ext cx="216000" cy="792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968045" y="3320988"/>
              <a:ext cx="1008111" cy="781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evaluate“</a:t>
              </a:r>
              <a:r>
                <a:rPr lang="en-GB" sz="2000" dirty="0" err="1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&gt;1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16016" y="4473116"/>
            <a:ext cx="1260141" cy="1152128"/>
            <a:chOff x="4716016" y="4473116"/>
            <a:chExt cx="1260141" cy="1152128"/>
          </a:xfrm>
        </p:grpSpPr>
        <p:sp>
          <p:nvSpPr>
            <p:cNvPr id="13" name="Right Brace 12"/>
            <p:cNvSpPr/>
            <p:nvPr/>
          </p:nvSpPr>
          <p:spPr>
            <a:xfrm>
              <a:off x="4716016" y="4473116"/>
              <a:ext cx="216024" cy="1152128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8"/>
            <p:cNvSpPr txBox="1">
              <a:spLocks noChangeArrowheads="1"/>
            </p:cNvSpPr>
            <p:nvPr/>
          </p:nvSpPr>
          <p:spPr bwMode="auto">
            <a:xfrm>
              <a:off x="4968045" y="4689140"/>
              <a:ext cx="1008112" cy="781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execute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n=n/2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12184" y="3284984"/>
            <a:ext cx="2196220" cy="2628292"/>
            <a:chOff x="6012184" y="3284984"/>
            <a:chExt cx="2196220" cy="2628292"/>
          </a:xfrm>
        </p:grpSpPr>
        <p:sp>
          <p:nvSpPr>
            <p:cNvPr id="15" name="Right Brace 14"/>
            <p:cNvSpPr/>
            <p:nvPr/>
          </p:nvSpPr>
          <p:spPr>
            <a:xfrm>
              <a:off x="6012184" y="3284984"/>
              <a:ext cx="216000" cy="2628292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6300192" y="4243735"/>
              <a:ext cx="190821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to execute “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while n&gt;1: n=n/2.</a:t>
              </a:r>
              <a:r>
                <a:rPr lang="en-GB" sz="2000" dirty="0" smtClean="0">
                  <a:solidFill>
                    <a:schemeClr val="bg2"/>
                  </a:solidFill>
                </a:rPr>
                <a:t>”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9572" y="3284984"/>
            <a:ext cx="1368128" cy="2916324"/>
            <a:chOff x="719572" y="3284984"/>
            <a:chExt cx="1368128" cy="2916324"/>
          </a:xfrm>
        </p:grpSpPr>
        <p:sp>
          <p:nvSpPr>
            <p:cNvPr id="17" name="Left Brace 16"/>
            <p:cNvSpPr/>
            <p:nvPr/>
          </p:nvSpPr>
          <p:spPr>
            <a:xfrm>
              <a:off x="1871700" y="3284984"/>
              <a:ext cx="216000" cy="2916324"/>
            </a:xfrm>
            <a:prstGeom prst="lef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719572" y="4365104"/>
              <a:ext cx="1152127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code for procedure </a:t>
              </a: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main()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Address allocation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Address allocation requires collection and dissemination of information about declared variables, procedures, etc.</a:t>
            </a:r>
          </a:p>
          <a:p>
            <a:pPr eaLnBrk="1" hangingPunct="1"/>
            <a:r>
              <a:rPr lang="en-GB" dirty="0" smtClean="0"/>
              <a:t>The code generator employs an </a:t>
            </a:r>
            <a:r>
              <a:rPr lang="en-GB" b="1" dirty="0" smtClean="0"/>
              <a:t>address</a:t>
            </a:r>
            <a:r>
              <a:rPr lang="en-GB" dirty="0" smtClean="0"/>
              <a:t> </a:t>
            </a:r>
            <a:r>
              <a:rPr lang="en-GB" b="1" dirty="0" smtClean="0"/>
              <a:t>table</a:t>
            </a:r>
            <a:r>
              <a:rPr lang="en-GB" dirty="0" smtClean="0"/>
              <a:t>. This contains the address of each declared variable, procedure, etc. E.g.:</a:t>
            </a:r>
          </a:p>
        </p:txBody>
      </p:sp>
      <p:graphicFrame>
        <p:nvGraphicFramePr>
          <p:cNvPr id="9" name="Group 202"/>
          <p:cNvGraphicFramePr>
            <a:graphicFrameLocks noGrp="1"/>
          </p:cNvGraphicFramePr>
          <p:nvPr>
            <p:ph sz="quarter" idx="4294967295"/>
          </p:nvPr>
        </p:nvGraphicFramePr>
        <p:xfrm>
          <a:off x="2051720" y="4292312"/>
          <a:ext cx="2232248" cy="1584960"/>
        </p:xfrm>
        <a:graphic>
          <a:graphicData uri="http://schemas.openxmlformats.org/drawingml/2006/table">
            <a:tbl>
              <a:tblPr/>
              <a:tblGrid>
                <a:gridCol w="936104"/>
                <a:gridCol w="1296144"/>
              </a:tblGrid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‘x’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 (global)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‘y’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 (global)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fac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 (code)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7 (code)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463988" y="4329180"/>
            <a:ext cx="1656184" cy="720000"/>
            <a:chOff x="4463988" y="4329180"/>
            <a:chExt cx="1656184" cy="720000"/>
          </a:xfrm>
        </p:grpSpPr>
        <p:sp>
          <p:nvSpPr>
            <p:cNvPr id="11" name="TextBox 10"/>
            <p:cNvSpPr txBox="1"/>
            <p:nvPr/>
          </p:nvSpPr>
          <p:spPr>
            <a:xfrm>
              <a:off x="4752020" y="4545204"/>
              <a:ext cx="1368152" cy="30264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variables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4463988" y="4329180"/>
              <a:ext cx="216000" cy="720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63988" y="5121268"/>
            <a:ext cx="1656184" cy="720000"/>
            <a:chOff x="4463988" y="5121268"/>
            <a:chExt cx="1656184" cy="720000"/>
          </a:xfrm>
        </p:grpSpPr>
        <p:sp>
          <p:nvSpPr>
            <p:cNvPr id="13" name="TextBox 12"/>
            <p:cNvSpPr txBox="1"/>
            <p:nvPr/>
          </p:nvSpPr>
          <p:spPr>
            <a:xfrm>
              <a:off x="4752020" y="5337292"/>
              <a:ext cx="1368152" cy="30264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procedures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4463988" y="5121268"/>
              <a:ext cx="216000" cy="720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Address allocation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 eaLnBrk="1" hangingPunct="1">
              <a:lnSpc>
                <a:spcPct val="90000"/>
              </a:lnSpc>
              <a:defRPr/>
            </a:pPr>
            <a:r>
              <a:rPr lang="en-GB" dirty="0" smtClean="0"/>
              <a:t>At each </a:t>
            </a:r>
            <a:r>
              <a:rPr lang="en-GB" i="1" dirty="0" smtClean="0"/>
              <a:t>variable</a:t>
            </a:r>
            <a:r>
              <a:rPr lang="en-GB" dirty="0" smtClean="0"/>
              <a:t> </a:t>
            </a:r>
            <a:r>
              <a:rPr lang="en-GB" i="1" dirty="0" smtClean="0"/>
              <a:t>declaration</a:t>
            </a:r>
            <a:r>
              <a:rPr lang="en-GB" dirty="0" smtClean="0"/>
              <a:t>, allocate a suitable address, and put the identifier and address into the address table. 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GB" dirty="0" smtClean="0"/>
              <a:t>Wherever a variable is </a:t>
            </a:r>
            <a:r>
              <a:rPr lang="en-GB" i="1" dirty="0" smtClean="0"/>
              <a:t>used</a:t>
            </a:r>
            <a:r>
              <a:rPr lang="en-GB" dirty="0" smtClean="0"/>
              <a:t> (e.g., in a command or expression), retrieve its address.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GB" dirty="0" smtClean="0"/>
              <a:t>At each </a:t>
            </a:r>
            <a:r>
              <a:rPr lang="en-GB" i="1" dirty="0" smtClean="0"/>
              <a:t>procedure declaration</a:t>
            </a:r>
            <a:r>
              <a:rPr lang="en-GB" dirty="0" smtClean="0"/>
              <a:t>, note the address of its entry point, and put the identifier and address into the address table. 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GB" dirty="0" smtClean="0"/>
              <a:t>Wherever a procedure is </a:t>
            </a:r>
            <a:r>
              <a:rPr lang="en-GB" i="1" dirty="0" smtClean="0"/>
              <a:t>called</a:t>
            </a:r>
            <a:r>
              <a:rPr lang="en-GB" dirty="0" smtClean="0"/>
              <a:t>, retrieve its address.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Address allocation </a:t>
            </a:r>
            <a:r>
              <a:rPr lang="en-GB" i="1" dirty="0" smtClean="0"/>
              <a:t>(3)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Allocate consecutive addresses to variables, taking account of their sizes. E.g.: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194657" y="2600908"/>
            <a:ext cx="1441239" cy="3240000"/>
            <a:chOff x="4931122" y="2600908"/>
            <a:chExt cx="1441239" cy="3240000"/>
          </a:xfrm>
        </p:grpSpPr>
        <p:sp>
          <p:nvSpPr>
            <p:cNvPr id="18" name="Rectangle 17"/>
            <p:cNvSpPr/>
            <p:nvPr/>
          </p:nvSpPr>
          <p:spPr>
            <a:xfrm>
              <a:off x="4932499" y="2600908"/>
              <a:ext cx="1439862" cy="3240000"/>
            </a:xfrm>
            <a:prstGeom prst="rect">
              <a:avLst/>
            </a:prstGeom>
            <a:solidFill>
              <a:srgbClr val="FFFF99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932499" y="5516600"/>
              <a:ext cx="143986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932499" y="3356632"/>
              <a:ext cx="143986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932499" y="5156237"/>
              <a:ext cx="14398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932499" y="4795875"/>
              <a:ext cx="14398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932040" y="4436752"/>
              <a:ext cx="143986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931581" y="4076712"/>
              <a:ext cx="143986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931122" y="3716672"/>
              <a:ext cx="143986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1835212" y="2779675"/>
            <a:ext cx="360822" cy="3025072"/>
            <a:chOff x="4571677" y="2779675"/>
            <a:chExt cx="360822" cy="3025072"/>
          </a:xfrm>
        </p:grpSpPr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4572136" y="5516600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0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1" name="TextBox 87"/>
            <p:cNvSpPr txBox="1">
              <a:spLocks noChangeArrowheads="1"/>
            </p:cNvSpPr>
            <p:nvPr/>
          </p:nvSpPr>
          <p:spPr bwMode="auto">
            <a:xfrm>
              <a:off x="4572136" y="5156237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1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2" name="TextBox 88"/>
            <p:cNvSpPr txBox="1">
              <a:spLocks noChangeArrowheads="1"/>
            </p:cNvSpPr>
            <p:nvPr/>
          </p:nvSpPr>
          <p:spPr bwMode="auto">
            <a:xfrm>
              <a:off x="4572136" y="4795875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2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3" name="TextBox 89"/>
            <p:cNvSpPr txBox="1">
              <a:spLocks noChangeArrowheads="1"/>
            </p:cNvSpPr>
            <p:nvPr/>
          </p:nvSpPr>
          <p:spPr bwMode="auto">
            <a:xfrm>
              <a:off x="4572136" y="4435512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3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4" name="TextBox 90"/>
            <p:cNvSpPr txBox="1">
              <a:spLocks noChangeArrowheads="1"/>
            </p:cNvSpPr>
            <p:nvPr/>
          </p:nvSpPr>
          <p:spPr bwMode="auto">
            <a:xfrm>
              <a:off x="4572136" y="4076737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4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5" name="TextBox 91"/>
            <p:cNvSpPr txBox="1">
              <a:spLocks noChangeArrowheads="1"/>
            </p:cNvSpPr>
            <p:nvPr/>
          </p:nvSpPr>
          <p:spPr bwMode="auto">
            <a:xfrm>
              <a:off x="4572136" y="3716375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5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6" name="TextBox 92"/>
            <p:cNvSpPr txBox="1">
              <a:spLocks noChangeArrowheads="1"/>
            </p:cNvSpPr>
            <p:nvPr/>
          </p:nvSpPr>
          <p:spPr bwMode="auto">
            <a:xfrm>
              <a:off x="4572136" y="3356012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6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31" name="TextBox 94"/>
            <p:cNvSpPr txBox="1">
              <a:spLocks noChangeArrowheads="1"/>
            </p:cNvSpPr>
            <p:nvPr/>
          </p:nvSpPr>
          <p:spPr bwMode="auto">
            <a:xfrm>
              <a:off x="4571677" y="2779675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…</a:t>
              </a:r>
              <a:endParaRPr lang="en-GB" dirty="0">
                <a:solidFill>
                  <a:schemeClr val="bg2"/>
                </a:solidFill>
              </a:endParaRPr>
            </a:p>
          </p:txBody>
        </p:sp>
      </p:grp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1550739" y="5985284"/>
            <a:ext cx="7197725" cy="336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simpler: all variables are of size 1.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3887924" y="3393148"/>
            <a:ext cx="2268251" cy="1368000"/>
            <a:chOff x="3887924" y="3393148"/>
            <a:chExt cx="2268251" cy="1368000"/>
          </a:xfrm>
        </p:grpSpPr>
        <p:sp>
          <p:nvSpPr>
            <p:cNvPr id="35" name="TextBox 34"/>
            <p:cNvSpPr txBox="1"/>
            <p:nvPr/>
          </p:nvSpPr>
          <p:spPr>
            <a:xfrm>
              <a:off x="4175955" y="3932696"/>
              <a:ext cx="1980220" cy="30264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variable of size 4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43" name="Right Brace 42"/>
            <p:cNvSpPr/>
            <p:nvPr/>
          </p:nvSpPr>
          <p:spPr>
            <a:xfrm>
              <a:off x="3887924" y="3393148"/>
              <a:ext cx="216000" cy="136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887924" y="4833156"/>
            <a:ext cx="2268251" cy="323676"/>
            <a:chOff x="3887924" y="4833156"/>
            <a:chExt cx="2268251" cy="323676"/>
          </a:xfrm>
        </p:grpSpPr>
        <p:sp>
          <p:nvSpPr>
            <p:cNvPr id="36" name="TextBox 35"/>
            <p:cNvSpPr txBox="1"/>
            <p:nvPr/>
          </p:nvSpPr>
          <p:spPr>
            <a:xfrm>
              <a:off x="4175955" y="4854185"/>
              <a:ext cx="1980220" cy="30264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variable of size 1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44" name="Right Brace 43"/>
            <p:cNvSpPr/>
            <p:nvPr/>
          </p:nvSpPr>
          <p:spPr>
            <a:xfrm>
              <a:off x="3887924" y="4833156"/>
              <a:ext cx="216000" cy="28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887924" y="5193268"/>
            <a:ext cx="2268251" cy="648000"/>
            <a:chOff x="3887924" y="5193268"/>
            <a:chExt cx="2268251" cy="648000"/>
          </a:xfrm>
        </p:grpSpPr>
        <p:sp>
          <p:nvSpPr>
            <p:cNvPr id="37" name="TextBox 36"/>
            <p:cNvSpPr txBox="1"/>
            <p:nvPr/>
          </p:nvSpPr>
          <p:spPr>
            <a:xfrm>
              <a:off x="4175955" y="5372856"/>
              <a:ext cx="1980220" cy="30264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variable of size 2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45" name="Right Brace 44"/>
            <p:cNvSpPr/>
            <p:nvPr/>
          </p:nvSpPr>
          <p:spPr>
            <a:xfrm>
              <a:off x="3887924" y="5193268"/>
              <a:ext cx="216000" cy="64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5392</TotalTime>
  <Words>1591</Words>
  <Application>Microsoft Office PowerPoint</Application>
  <PresentationFormat>On-screen Show (4:3)</PresentationFormat>
  <Paragraphs>314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University of Glasgow template - Sept 2007</vt:lpstr>
      <vt:lpstr>8  VM code generation</vt:lpstr>
      <vt:lpstr>Aspects of code generation (1)</vt:lpstr>
      <vt:lpstr>Aspects of code generation (2)</vt:lpstr>
      <vt:lpstr>Example: Fun compilation (1)</vt:lpstr>
      <vt:lpstr>Example: Fun compilation (2)</vt:lpstr>
      <vt:lpstr>Example: Fun compilation (3)</vt:lpstr>
      <vt:lpstr>Address allocation (1)</vt:lpstr>
      <vt:lpstr>Address allocation (2)</vt:lpstr>
      <vt:lpstr>Address allocation (3)</vt:lpstr>
      <vt:lpstr>Code selection</vt:lpstr>
      <vt:lpstr>Code templates</vt:lpstr>
      <vt:lpstr>Example: Fun → SVM code templates (1)</vt:lpstr>
      <vt:lpstr>Example: Fun → SVM code templates (2)</vt:lpstr>
      <vt:lpstr>Example: Fun → SVM code templates (3)</vt:lpstr>
      <vt:lpstr>Example: Fun → SVM code templates (4)</vt:lpstr>
      <vt:lpstr>Example: Fun → SVM code templates (5)</vt:lpstr>
      <vt:lpstr>Example: Fun → SVM code templates (6)</vt:lpstr>
      <vt:lpstr>Code generation with ANTLR</vt:lpstr>
      <vt:lpstr>Case study: Fun tree grammar with code generation actions (1)</vt:lpstr>
      <vt:lpstr>Case study: Fun tree grammar with code generation actions (2)</vt:lpstr>
      <vt:lpstr>Case study: Fun tree grammar with code generation actions (3)</vt:lpstr>
      <vt:lpstr>Case study: Fun tree grammar with code generation actions (4)</vt:lpstr>
      <vt:lpstr>Case study: Fun tree grammar with code generation actions (5)</vt:lpstr>
      <vt:lpstr>Case study: Fun tree grammar with code generation actions (6)</vt:lpstr>
      <vt:lpstr>Case study: Fun tree grammar with code generation actions (7)</vt:lpstr>
      <vt:lpstr>Case study: Fun compiler (1)</vt:lpstr>
      <vt:lpstr>Case study: Fun compiler (2)</vt:lpstr>
      <vt:lpstr>Representing addresses</vt:lpstr>
      <vt:lpstr>Case study: implementation of Fun addresses</vt:lpstr>
      <vt:lpstr>Handling jumps (1)</vt:lpstr>
      <vt:lpstr>Handling jumps (2)</vt:lpstr>
      <vt:lpstr>Example: Fun while-command (1)</vt:lpstr>
      <vt:lpstr>Example: Fun while-command (2)</vt:lpstr>
      <vt:lpstr>Example: Fun while-command (3)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386</cp:revision>
  <dcterms:created xsi:type="dcterms:W3CDTF">2007-09-18T17:05:57Z</dcterms:created>
  <dcterms:modified xsi:type="dcterms:W3CDTF">2013-11-12T10:05:43Z</dcterms:modified>
</cp:coreProperties>
</file>