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36" r:id="rId2"/>
    <p:sldId id="390" r:id="rId3"/>
    <p:sldId id="391" r:id="rId4"/>
    <p:sldId id="392" r:id="rId5"/>
    <p:sldId id="393" r:id="rId6"/>
    <p:sldId id="385" r:id="rId7"/>
    <p:sldId id="337" r:id="rId8"/>
    <p:sldId id="401" r:id="rId9"/>
    <p:sldId id="402" r:id="rId10"/>
    <p:sldId id="540" r:id="rId11"/>
    <p:sldId id="403" r:id="rId12"/>
    <p:sldId id="417" r:id="rId13"/>
    <p:sldId id="404" r:id="rId14"/>
    <p:sldId id="419" r:id="rId15"/>
    <p:sldId id="405" r:id="rId16"/>
    <p:sldId id="460" r:id="rId17"/>
    <p:sldId id="407" r:id="rId18"/>
    <p:sldId id="408" r:id="rId19"/>
    <p:sldId id="409" r:id="rId20"/>
    <p:sldId id="410" r:id="rId21"/>
    <p:sldId id="411" r:id="rId22"/>
    <p:sldId id="422" r:id="rId23"/>
    <p:sldId id="412" r:id="rId24"/>
    <p:sldId id="424" r:id="rId25"/>
    <p:sldId id="434" r:id="rId26"/>
    <p:sldId id="425" r:id="rId27"/>
    <p:sldId id="426" r:id="rId28"/>
    <p:sldId id="539" r:id="rId29"/>
    <p:sldId id="436" r:id="rId30"/>
    <p:sldId id="464" r:id="rId31"/>
    <p:sldId id="428" r:id="rId32"/>
    <p:sldId id="429" r:id="rId33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96633"/>
    <a:srgbClr val="99FF99"/>
    <a:srgbClr val="FF0000"/>
    <a:srgbClr val="006600"/>
    <a:srgbClr val="6699FF"/>
    <a:srgbClr val="00FF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0" autoAdjust="0"/>
    <p:restoredTop sz="95784" autoAdjust="0"/>
  </p:normalViewPr>
  <p:slideViewPr>
    <p:cSldViewPr>
      <p:cViewPr varScale="1">
        <p:scale>
          <a:sx n="83" d="100"/>
          <a:sy n="83" d="100"/>
        </p:scale>
        <p:origin x="-78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53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2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455D6947-FDF1-490A-8B7E-44675123A6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i="0" dirty="0" smtClean="0">
                <a:solidFill>
                  <a:schemeClr val="bg1"/>
                </a:solidFill>
              </a:rPr>
              <a:t>9-</a:t>
            </a:r>
            <a:fld id="{713620F4-AB47-41A2-BA2E-17F76223E8E5}" type="slidenum">
              <a:rPr lang="en-US" sz="1600" i="0" smtClean="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i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FFF00"/>
                </a:solidFill>
              </a:rPr>
              <a:t>9  Variables </a:t>
            </a:r>
            <a:r>
              <a:rPr lang="en-GB" sz="3600" smtClean="0">
                <a:solidFill>
                  <a:srgbClr val="FFFF00"/>
                </a:solidFill>
              </a:rPr>
              <a:t>and lifetime</a:t>
            </a:r>
            <a:endParaRPr lang="en-GB" sz="36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Variables and storage</a:t>
            </a:r>
          </a:p>
          <a:p>
            <a:pPr eaLnBrk="1" hangingPunct="1"/>
            <a:r>
              <a:rPr lang="en-US" dirty="0" smtClean="0"/>
              <a:t>Simple </a:t>
            </a:r>
            <a:r>
              <a:rPr lang="en-US" i="1" dirty="0" err="1" smtClean="0"/>
              <a:t>vs</a:t>
            </a:r>
            <a:r>
              <a:rPr lang="en-US" dirty="0" smtClean="0"/>
              <a:t> composite variables</a:t>
            </a:r>
          </a:p>
          <a:p>
            <a:pPr eaLnBrk="1" hangingPunct="1"/>
            <a:r>
              <a:rPr lang="en-US" dirty="0" smtClean="0"/>
              <a:t>Lifetime: global, local, heap variables</a:t>
            </a:r>
          </a:p>
          <a:p>
            <a:pPr eaLnBrk="1" hangingPunct="1"/>
            <a:r>
              <a:rPr lang="en-US" dirty="0" smtClean="0"/>
              <a:t>Pointers</a:t>
            </a:r>
          </a:p>
          <a:p>
            <a:pPr eaLnBrk="1" hangingPunct="1"/>
            <a:r>
              <a:rPr lang="en-US" dirty="0" smtClean="0"/>
              <a:t>Commands</a:t>
            </a:r>
          </a:p>
          <a:p>
            <a:pPr eaLnBrk="1" hangingPunct="1"/>
            <a:r>
              <a:rPr lang="en-US" dirty="0" smtClean="0"/>
              <a:t>Expressions with side effects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i="0" dirty="0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C global and local variables </a:t>
            </a:r>
            <a:r>
              <a:rPr lang="en-US" i="1" dirty="0" smtClean="0"/>
              <a:t>(2)</a:t>
            </a:r>
            <a:endParaRPr lang="en-GB" i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Lifetimes of </a:t>
            </a:r>
            <a:r>
              <a:rPr lang="en-US" dirty="0" smtClean="0">
                <a:solidFill>
                  <a:srgbClr val="FF9900"/>
                </a:solidFill>
              </a:rPr>
              <a:t>global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CC00"/>
                </a:solidFill>
              </a:rPr>
              <a:t>local</a:t>
            </a:r>
            <a:r>
              <a:rPr lang="en-US" dirty="0" smtClean="0"/>
              <a:t> variables:</a:t>
            </a:r>
          </a:p>
        </p:txBody>
      </p:sp>
      <p:sp>
        <p:nvSpPr>
          <p:cNvPr id="515094" name="Rectangle 22"/>
          <p:cNvSpPr>
            <a:spLocks noChangeArrowheads="1"/>
          </p:cNvSpPr>
          <p:nvPr/>
        </p:nvSpPr>
        <p:spPr bwMode="auto">
          <a:xfrm>
            <a:off x="1547813" y="4689475"/>
            <a:ext cx="723741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257300" algn="l"/>
              </a:tabLst>
            </a:pPr>
            <a:r>
              <a:rPr lang="en-US" sz="2400" i="0" dirty="0"/>
              <a:t>Global and local variables’ lifetimes are nested. They can never be overlapped.</a:t>
            </a:r>
          </a:p>
        </p:txBody>
      </p:sp>
      <p:grpSp>
        <p:nvGrpSpPr>
          <p:cNvPr id="2" name="Group 130"/>
          <p:cNvGrpSpPr>
            <a:grpSpLocks/>
          </p:cNvGrpSpPr>
          <p:nvPr/>
        </p:nvGrpSpPr>
        <p:grpSpPr bwMode="auto">
          <a:xfrm>
            <a:off x="2303463" y="5661025"/>
            <a:ext cx="2555875" cy="568325"/>
            <a:chOff x="1451" y="3566"/>
            <a:chExt cx="1610" cy="358"/>
          </a:xfrm>
        </p:grpSpPr>
        <p:sp>
          <p:nvSpPr>
            <p:cNvPr id="12332" name="Line 24"/>
            <p:cNvSpPr>
              <a:spLocks noChangeShapeType="1"/>
            </p:cNvSpPr>
            <p:nvPr/>
          </p:nvSpPr>
          <p:spPr bwMode="auto">
            <a:xfrm>
              <a:off x="1634" y="3657"/>
              <a:ext cx="542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3" name="Line 25"/>
            <p:cNvSpPr>
              <a:spLocks noChangeShapeType="1"/>
            </p:cNvSpPr>
            <p:nvPr/>
          </p:nvSpPr>
          <p:spPr bwMode="auto">
            <a:xfrm>
              <a:off x="1451" y="3854"/>
              <a:ext cx="930" cy="7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4" name="Text Box 26"/>
            <p:cNvSpPr txBox="1">
              <a:spLocks noChangeArrowheads="1"/>
            </p:cNvSpPr>
            <p:nvPr/>
          </p:nvSpPr>
          <p:spPr bwMode="auto">
            <a:xfrm>
              <a:off x="2608" y="3650"/>
              <a:ext cx="45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AU" i="0">
                  <a:solidFill>
                    <a:schemeClr val="bg2"/>
                  </a:solidFill>
                </a:rPr>
                <a:t>nested</a:t>
              </a:r>
            </a:p>
          </p:txBody>
        </p:sp>
        <p:sp>
          <p:nvSpPr>
            <p:cNvPr id="12335" name="AutoShape 27"/>
            <p:cNvSpPr>
              <a:spLocks/>
            </p:cNvSpPr>
            <p:nvPr/>
          </p:nvSpPr>
          <p:spPr bwMode="auto">
            <a:xfrm>
              <a:off x="2428" y="3566"/>
              <a:ext cx="135" cy="358"/>
            </a:xfrm>
            <a:prstGeom prst="rightBrace">
              <a:avLst>
                <a:gd name="adj1" fmla="val 22099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5614988" y="5699125"/>
            <a:ext cx="2773362" cy="568325"/>
            <a:chOff x="3537" y="3590"/>
            <a:chExt cx="1747" cy="358"/>
          </a:xfrm>
        </p:grpSpPr>
        <p:sp>
          <p:nvSpPr>
            <p:cNvPr id="12328" name="Line 29"/>
            <p:cNvSpPr>
              <a:spLocks noChangeShapeType="1"/>
            </p:cNvSpPr>
            <p:nvPr/>
          </p:nvSpPr>
          <p:spPr bwMode="auto">
            <a:xfrm>
              <a:off x="3743" y="3866"/>
              <a:ext cx="499" cy="1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9" name="Text Box 30"/>
            <p:cNvSpPr txBox="1">
              <a:spLocks noChangeArrowheads="1"/>
            </p:cNvSpPr>
            <p:nvPr/>
          </p:nvSpPr>
          <p:spPr bwMode="auto">
            <a:xfrm>
              <a:off x="4468" y="3665"/>
              <a:ext cx="8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AU" i="0">
                  <a:solidFill>
                    <a:schemeClr val="bg2"/>
                  </a:solidFill>
                </a:rPr>
                <a:t>overlapped</a:t>
              </a:r>
            </a:p>
          </p:txBody>
        </p:sp>
        <p:sp>
          <p:nvSpPr>
            <p:cNvPr id="12330" name="AutoShape 31"/>
            <p:cNvSpPr>
              <a:spLocks/>
            </p:cNvSpPr>
            <p:nvPr/>
          </p:nvSpPr>
          <p:spPr bwMode="auto">
            <a:xfrm>
              <a:off x="4287" y="3590"/>
              <a:ext cx="135" cy="358"/>
            </a:xfrm>
            <a:prstGeom prst="rightBrace">
              <a:avLst>
                <a:gd name="adj1" fmla="val 22099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1" name="Line 32"/>
            <p:cNvSpPr>
              <a:spLocks noChangeShapeType="1"/>
            </p:cNvSpPr>
            <p:nvPr/>
          </p:nvSpPr>
          <p:spPr bwMode="auto">
            <a:xfrm>
              <a:off x="3537" y="3690"/>
              <a:ext cx="499" cy="1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58024" y="3074046"/>
            <a:ext cx="1798638" cy="228600"/>
            <a:chOff x="6158024" y="3074046"/>
            <a:chExt cx="1798638" cy="228600"/>
          </a:xfrm>
        </p:grpSpPr>
        <p:sp>
          <p:nvSpPr>
            <p:cNvPr id="12326" name="Line 54"/>
            <p:cNvSpPr>
              <a:spLocks noChangeShapeType="1"/>
            </p:cNvSpPr>
            <p:nvPr/>
          </p:nvSpPr>
          <p:spPr bwMode="auto">
            <a:xfrm>
              <a:off x="6158024" y="3293244"/>
              <a:ext cx="1798638" cy="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7" name="Text Box 55"/>
            <p:cNvSpPr txBox="1">
              <a:spLocks noChangeArrowheads="1"/>
            </p:cNvSpPr>
            <p:nvPr/>
          </p:nvSpPr>
          <p:spPr bwMode="auto">
            <a:xfrm>
              <a:off x="6264387" y="3074046"/>
              <a:ext cx="14017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e1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47813" y="3645024"/>
            <a:ext cx="7056635" cy="228600"/>
            <a:chOff x="1547813" y="3645024"/>
            <a:chExt cx="7056635" cy="228600"/>
          </a:xfrm>
        </p:grpSpPr>
        <p:sp>
          <p:nvSpPr>
            <p:cNvPr id="12324" name="Line 57"/>
            <p:cNvSpPr>
              <a:spLocks noChangeShapeType="1"/>
            </p:cNvSpPr>
            <p:nvPr/>
          </p:nvSpPr>
          <p:spPr bwMode="auto">
            <a:xfrm>
              <a:off x="1547813" y="3861048"/>
              <a:ext cx="7056635" cy="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5" name="Text Box 58"/>
            <p:cNvSpPr txBox="1">
              <a:spLocks noChangeArrowheads="1"/>
            </p:cNvSpPr>
            <p:nvPr/>
          </p:nvSpPr>
          <p:spPr bwMode="auto">
            <a:xfrm>
              <a:off x="1763713" y="3645024"/>
              <a:ext cx="1765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m1</a:t>
              </a:r>
              <a:r>
                <a:rPr lang="en-AU" i="0" dirty="0">
                  <a:solidFill>
                    <a:schemeClr val="bg2"/>
                  </a:solidFill>
                </a:rPr>
                <a:t>, 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m2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917825" y="2492896"/>
            <a:ext cx="1798638" cy="231899"/>
            <a:chOff x="2917825" y="2492896"/>
            <a:chExt cx="1798638" cy="231899"/>
          </a:xfrm>
        </p:grpSpPr>
        <p:sp>
          <p:nvSpPr>
            <p:cNvPr id="12322" name="Line 60"/>
            <p:cNvSpPr>
              <a:spLocks noChangeShapeType="1"/>
            </p:cNvSpPr>
            <p:nvPr/>
          </p:nvSpPr>
          <p:spPr bwMode="auto">
            <a:xfrm>
              <a:off x="2917825" y="2707332"/>
              <a:ext cx="1798638" cy="17463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3" name="Text Box 61"/>
            <p:cNvSpPr txBox="1">
              <a:spLocks noChangeArrowheads="1"/>
            </p:cNvSpPr>
            <p:nvPr/>
          </p:nvSpPr>
          <p:spPr bwMode="auto">
            <a:xfrm>
              <a:off x="3024188" y="2492896"/>
              <a:ext cx="14017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e1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195513" y="3056384"/>
            <a:ext cx="3240087" cy="228600"/>
            <a:chOff x="2195513" y="3056384"/>
            <a:chExt cx="3240087" cy="228600"/>
          </a:xfrm>
        </p:grpSpPr>
        <p:sp>
          <p:nvSpPr>
            <p:cNvPr id="12320" name="Line 63"/>
            <p:cNvSpPr>
              <a:spLocks noChangeShapeType="1"/>
            </p:cNvSpPr>
            <p:nvPr/>
          </p:nvSpPr>
          <p:spPr bwMode="auto">
            <a:xfrm flipV="1">
              <a:off x="2195513" y="3270696"/>
              <a:ext cx="3240087" cy="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1" name="Text Box 64"/>
            <p:cNvSpPr txBox="1">
              <a:spLocks noChangeArrowheads="1"/>
            </p:cNvSpPr>
            <p:nvPr/>
          </p:nvSpPr>
          <p:spPr bwMode="auto">
            <a:xfrm>
              <a:off x="2411413" y="3056384"/>
              <a:ext cx="183673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f1</a:t>
              </a:r>
              <a:r>
                <a:rPr lang="en-AU" i="0" dirty="0">
                  <a:solidFill>
                    <a:schemeClr val="bg2"/>
                  </a:solidFill>
                </a:rPr>
                <a:t>, 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f2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95785" y="4221088"/>
            <a:ext cx="7596695" cy="241413"/>
            <a:chOff x="1295785" y="4221088"/>
            <a:chExt cx="7596695" cy="241413"/>
          </a:xfrm>
        </p:grpSpPr>
        <p:sp>
          <p:nvSpPr>
            <p:cNvPr id="51" name="Line 57"/>
            <p:cNvSpPr>
              <a:spLocks noChangeShapeType="1"/>
            </p:cNvSpPr>
            <p:nvPr/>
          </p:nvSpPr>
          <p:spPr bwMode="auto">
            <a:xfrm>
              <a:off x="1295785" y="4437112"/>
              <a:ext cx="7596695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 Box 58"/>
            <p:cNvSpPr txBox="1">
              <a:spLocks noChangeArrowheads="1"/>
            </p:cNvSpPr>
            <p:nvPr/>
          </p:nvSpPr>
          <p:spPr bwMode="auto">
            <a:xfrm>
              <a:off x="1619672" y="4221088"/>
              <a:ext cx="1765300" cy="241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x1</a:t>
              </a:r>
              <a:r>
                <a:rPr lang="en-AU" i="0" dirty="0">
                  <a:solidFill>
                    <a:schemeClr val="bg2"/>
                  </a:solidFill>
                </a:rPr>
                <a:t>, 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x2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47700" y="2240868"/>
            <a:ext cx="8244780" cy="1836401"/>
            <a:chOff x="647700" y="2240868"/>
            <a:chExt cx="8244780" cy="1836401"/>
          </a:xfrm>
        </p:grpSpPr>
        <p:sp>
          <p:nvSpPr>
            <p:cNvPr id="12300" name="Text Box 108"/>
            <p:cNvSpPr txBox="1">
              <a:spLocks noChangeArrowheads="1"/>
            </p:cNvSpPr>
            <p:nvPr/>
          </p:nvSpPr>
          <p:spPr bwMode="auto">
            <a:xfrm>
              <a:off x="5688124" y="2815668"/>
              <a:ext cx="43180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e()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2301" name="Text Box 52"/>
            <p:cNvSpPr txBox="1">
              <a:spLocks noChangeArrowheads="1"/>
            </p:cNvSpPr>
            <p:nvPr/>
          </p:nvSpPr>
          <p:spPr bwMode="auto">
            <a:xfrm>
              <a:off x="1727200" y="2817255"/>
              <a:ext cx="431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f()</a:t>
              </a:r>
            </a:p>
          </p:txBody>
        </p:sp>
        <p:sp>
          <p:nvSpPr>
            <p:cNvPr id="12302" name="Text Box 107"/>
            <p:cNvSpPr txBox="1">
              <a:spLocks noChangeArrowheads="1"/>
            </p:cNvSpPr>
            <p:nvPr/>
          </p:nvSpPr>
          <p:spPr bwMode="auto">
            <a:xfrm>
              <a:off x="2447925" y="2240868"/>
              <a:ext cx="43180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e()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2303" name="Text Box 109"/>
            <p:cNvSpPr txBox="1">
              <a:spLocks noChangeArrowheads="1"/>
            </p:cNvSpPr>
            <p:nvPr/>
          </p:nvSpPr>
          <p:spPr bwMode="auto">
            <a:xfrm>
              <a:off x="647700" y="3380878"/>
              <a:ext cx="90011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main()</a:t>
              </a:r>
            </a:p>
          </p:txBody>
        </p:sp>
        <p:sp>
          <p:nvSpPr>
            <p:cNvPr id="12304" name="Line 110"/>
            <p:cNvSpPr>
              <a:spLocks noChangeShapeType="1"/>
            </p:cNvSpPr>
            <p:nvPr/>
          </p:nvSpPr>
          <p:spPr bwMode="auto">
            <a:xfrm>
              <a:off x="1547813" y="3501528"/>
              <a:ext cx="6477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5" name="Line 111"/>
            <p:cNvSpPr>
              <a:spLocks noChangeShapeType="1"/>
            </p:cNvSpPr>
            <p:nvPr/>
          </p:nvSpPr>
          <p:spPr bwMode="auto">
            <a:xfrm flipV="1">
              <a:off x="2195513" y="292520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6" name="Line 112"/>
            <p:cNvSpPr>
              <a:spLocks noChangeShapeType="1"/>
            </p:cNvSpPr>
            <p:nvPr/>
          </p:nvSpPr>
          <p:spPr bwMode="auto">
            <a:xfrm>
              <a:off x="2195513" y="2923618"/>
              <a:ext cx="7207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7" name="Line 113"/>
            <p:cNvSpPr>
              <a:spLocks noChangeShapeType="1"/>
            </p:cNvSpPr>
            <p:nvPr/>
          </p:nvSpPr>
          <p:spPr bwMode="auto">
            <a:xfrm>
              <a:off x="4716463" y="2347231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8" name="Line 114"/>
            <p:cNvSpPr>
              <a:spLocks noChangeShapeType="1"/>
            </p:cNvSpPr>
            <p:nvPr/>
          </p:nvSpPr>
          <p:spPr bwMode="auto">
            <a:xfrm flipV="1">
              <a:off x="2916238" y="2347231"/>
              <a:ext cx="18002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9" name="Line 115"/>
            <p:cNvSpPr>
              <a:spLocks noChangeShapeType="1"/>
            </p:cNvSpPr>
            <p:nvPr/>
          </p:nvSpPr>
          <p:spPr bwMode="auto">
            <a:xfrm flipV="1">
              <a:off x="2916238" y="2348818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0" name="Line 116"/>
            <p:cNvSpPr>
              <a:spLocks noChangeShapeType="1"/>
            </p:cNvSpPr>
            <p:nvPr/>
          </p:nvSpPr>
          <p:spPr bwMode="auto">
            <a:xfrm>
              <a:off x="4716463" y="2923618"/>
              <a:ext cx="71913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1" name="Line 117"/>
            <p:cNvSpPr>
              <a:spLocks noChangeShapeType="1"/>
            </p:cNvSpPr>
            <p:nvPr/>
          </p:nvSpPr>
          <p:spPr bwMode="auto">
            <a:xfrm>
              <a:off x="5435600" y="292520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2" name="Line 118"/>
            <p:cNvSpPr>
              <a:spLocks noChangeShapeType="1"/>
            </p:cNvSpPr>
            <p:nvPr/>
          </p:nvSpPr>
          <p:spPr bwMode="auto">
            <a:xfrm>
              <a:off x="5435600" y="3501528"/>
              <a:ext cx="720576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3" name="Line 119"/>
            <p:cNvSpPr>
              <a:spLocks noChangeShapeType="1"/>
            </p:cNvSpPr>
            <p:nvPr/>
          </p:nvSpPr>
          <p:spPr bwMode="auto">
            <a:xfrm flipV="1">
              <a:off x="6156437" y="292520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4" name="Line 120"/>
            <p:cNvSpPr>
              <a:spLocks noChangeShapeType="1"/>
            </p:cNvSpPr>
            <p:nvPr/>
          </p:nvSpPr>
          <p:spPr bwMode="auto">
            <a:xfrm>
              <a:off x="6156437" y="2923618"/>
              <a:ext cx="18002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5" name="Line 121"/>
            <p:cNvSpPr>
              <a:spLocks noChangeShapeType="1"/>
            </p:cNvSpPr>
            <p:nvPr/>
          </p:nvSpPr>
          <p:spPr bwMode="auto">
            <a:xfrm>
              <a:off x="7956662" y="292520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6" name="Line 122"/>
            <p:cNvSpPr>
              <a:spLocks noChangeShapeType="1"/>
            </p:cNvSpPr>
            <p:nvPr/>
          </p:nvSpPr>
          <p:spPr bwMode="auto">
            <a:xfrm>
              <a:off x="7956662" y="3501528"/>
              <a:ext cx="6477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7" name="Line 123"/>
            <p:cNvSpPr>
              <a:spLocks noChangeShapeType="1"/>
            </p:cNvSpPr>
            <p:nvPr/>
          </p:nvSpPr>
          <p:spPr bwMode="auto">
            <a:xfrm>
              <a:off x="2195513" y="3501528"/>
              <a:ext cx="324008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8" name="Line 124"/>
            <p:cNvSpPr>
              <a:spLocks noChangeShapeType="1"/>
            </p:cNvSpPr>
            <p:nvPr/>
          </p:nvSpPr>
          <p:spPr bwMode="auto">
            <a:xfrm>
              <a:off x="2916238" y="2924944"/>
              <a:ext cx="18002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9" name="Line 125"/>
            <p:cNvSpPr>
              <a:spLocks noChangeShapeType="1"/>
            </p:cNvSpPr>
            <p:nvPr/>
          </p:nvSpPr>
          <p:spPr bwMode="auto">
            <a:xfrm>
              <a:off x="6156437" y="3501528"/>
              <a:ext cx="18002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Line 111"/>
            <p:cNvSpPr>
              <a:spLocks noChangeShapeType="1"/>
            </p:cNvSpPr>
            <p:nvPr/>
          </p:nvSpPr>
          <p:spPr bwMode="auto">
            <a:xfrm flipV="1">
              <a:off x="1547664" y="350120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Line 111"/>
            <p:cNvSpPr>
              <a:spLocks noChangeShapeType="1"/>
            </p:cNvSpPr>
            <p:nvPr/>
          </p:nvSpPr>
          <p:spPr bwMode="auto">
            <a:xfrm flipV="1">
              <a:off x="8604448" y="350120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Line 110"/>
            <p:cNvSpPr>
              <a:spLocks noChangeShapeType="1"/>
            </p:cNvSpPr>
            <p:nvPr/>
          </p:nvSpPr>
          <p:spPr bwMode="auto">
            <a:xfrm>
              <a:off x="1259632" y="4077269"/>
              <a:ext cx="288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" name="Line 110"/>
            <p:cNvSpPr>
              <a:spLocks noChangeShapeType="1"/>
            </p:cNvSpPr>
            <p:nvPr/>
          </p:nvSpPr>
          <p:spPr bwMode="auto">
            <a:xfrm>
              <a:off x="8604480" y="4077269"/>
              <a:ext cx="288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Line 123"/>
            <p:cNvSpPr>
              <a:spLocks noChangeShapeType="1"/>
            </p:cNvSpPr>
            <p:nvPr/>
          </p:nvSpPr>
          <p:spPr bwMode="auto">
            <a:xfrm>
              <a:off x="1547664" y="4077072"/>
              <a:ext cx="705678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local variables and recursion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Outline of C program: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main ()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r(3);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AU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r (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n)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(n &gt; 1)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	… r(n-1); …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AU" b="1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local variables and recursion </a:t>
            </a:r>
            <a:r>
              <a:rPr lang="en-GB" i="1" dirty="0" smtClean="0"/>
              <a:t>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Lifetimes of </a:t>
            </a:r>
            <a:r>
              <a:rPr lang="en-US" dirty="0" smtClean="0">
                <a:solidFill>
                  <a:srgbClr val="FF9900"/>
                </a:solidFill>
              </a:rPr>
              <a:t>global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CC00"/>
                </a:solidFill>
              </a:rPr>
              <a:t>local</a:t>
            </a:r>
            <a:r>
              <a:rPr lang="en-US" dirty="0" smtClean="0"/>
              <a:t> variables: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68763" y="2564904"/>
            <a:ext cx="2015405" cy="228600"/>
            <a:chOff x="4068763" y="2588332"/>
            <a:chExt cx="2015405" cy="228600"/>
          </a:xfrm>
        </p:grpSpPr>
        <p:sp>
          <p:nvSpPr>
            <p:cNvPr id="14371" name="Line 23"/>
            <p:cNvSpPr>
              <a:spLocks noChangeShapeType="1"/>
            </p:cNvSpPr>
            <p:nvPr/>
          </p:nvSpPr>
          <p:spPr bwMode="auto">
            <a:xfrm>
              <a:off x="4068763" y="2804233"/>
              <a:ext cx="2015405" cy="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72" name="Text Box 24"/>
            <p:cNvSpPr txBox="1">
              <a:spLocks noChangeArrowheads="1"/>
            </p:cNvSpPr>
            <p:nvPr/>
          </p:nvSpPr>
          <p:spPr bwMode="auto">
            <a:xfrm>
              <a:off x="4321175" y="2588332"/>
              <a:ext cx="125888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 err="1">
                  <a:solidFill>
                    <a:srgbClr val="006600"/>
                  </a:solidFill>
                  <a:latin typeface="Courier New" pitchFamily="49" charset="0"/>
                </a:rPr>
                <a:t>i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203575" y="3128392"/>
            <a:ext cx="3816697" cy="228600"/>
            <a:chOff x="3203575" y="3151820"/>
            <a:chExt cx="3816697" cy="228600"/>
          </a:xfrm>
        </p:grpSpPr>
        <p:sp>
          <p:nvSpPr>
            <p:cNvPr id="14369" name="Line 26"/>
            <p:cNvSpPr>
              <a:spLocks noChangeShapeType="1"/>
            </p:cNvSpPr>
            <p:nvPr/>
          </p:nvSpPr>
          <p:spPr bwMode="auto">
            <a:xfrm>
              <a:off x="3203575" y="3367721"/>
              <a:ext cx="3816697" cy="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70" name="Text Box 27"/>
            <p:cNvSpPr txBox="1">
              <a:spLocks noChangeArrowheads="1"/>
            </p:cNvSpPr>
            <p:nvPr/>
          </p:nvSpPr>
          <p:spPr bwMode="auto">
            <a:xfrm>
              <a:off x="3455988" y="3151820"/>
              <a:ext cx="12588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>
                  <a:solidFill>
                    <a:schemeClr val="bg2"/>
                  </a:solidFill>
                </a:rPr>
                <a:t>lifetime of </a:t>
              </a: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i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339975" y="3718508"/>
            <a:ext cx="5544393" cy="228600"/>
            <a:chOff x="2339975" y="3741936"/>
            <a:chExt cx="5544393" cy="228600"/>
          </a:xfrm>
        </p:grpSpPr>
        <p:sp>
          <p:nvSpPr>
            <p:cNvPr id="14367" name="Line 29"/>
            <p:cNvSpPr>
              <a:spLocks noChangeShapeType="1"/>
            </p:cNvSpPr>
            <p:nvPr/>
          </p:nvSpPr>
          <p:spPr bwMode="auto">
            <a:xfrm>
              <a:off x="2339975" y="3957837"/>
              <a:ext cx="5544393" cy="0"/>
            </a:xfrm>
            <a:prstGeom prst="line">
              <a:avLst/>
            </a:prstGeom>
            <a:noFill/>
            <a:ln w="76200">
              <a:solidFill>
                <a:srgbClr val="00C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68" name="Text Box 30"/>
            <p:cNvSpPr txBox="1">
              <a:spLocks noChangeArrowheads="1"/>
            </p:cNvSpPr>
            <p:nvPr/>
          </p:nvSpPr>
          <p:spPr bwMode="auto">
            <a:xfrm>
              <a:off x="2592388" y="3741936"/>
              <a:ext cx="12588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 err="1">
                  <a:solidFill>
                    <a:srgbClr val="006600"/>
                  </a:solidFill>
                  <a:latin typeface="Courier New" pitchFamily="49" charset="0"/>
                </a:rPr>
                <a:t>i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692275" y="4293096"/>
            <a:ext cx="6912173" cy="228600"/>
            <a:chOff x="1692275" y="4316524"/>
            <a:chExt cx="6912173" cy="228600"/>
          </a:xfrm>
        </p:grpSpPr>
        <p:sp>
          <p:nvSpPr>
            <p:cNvPr id="14365" name="Line 32"/>
            <p:cNvSpPr>
              <a:spLocks noChangeShapeType="1"/>
            </p:cNvSpPr>
            <p:nvPr/>
          </p:nvSpPr>
          <p:spPr bwMode="auto">
            <a:xfrm flipV="1">
              <a:off x="1692275" y="4535981"/>
              <a:ext cx="6912173" cy="9143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66" name="Text Box 33"/>
            <p:cNvSpPr txBox="1">
              <a:spLocks noChangeArrowheads="1"/>
            </p:cNvSpPr>
            <p:nvPr/>
          </p:nvSpPr>
          <p:spPr bwMode="auto">
            <a:xfrm>
              <a:off x="1981200" y="4316524"/>
              <a:ext cx="12588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m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92163" y="2311400"/>
            <a:ext cx="8100317" cy="2413744"/>
            <a:chOff x="792163" y="2311400"/>
            <a:chExt cx="8100317" cy="2413744"/>
          </a:xfrm>
        </p:grpSpPr>
        <p:sp>
          <p:nvSpPr>
            <p:cNvPr id="14345" name="Text Box 57"/>
            <p:cNvSpPr txBox="1">
              <a:spLocks noChangeArrowheads="1"/>
            </p:cNvSpPr>
            <p:nvPr/>
          </p:nvSpPr>
          <p:spPr bwMode="auto">
            <a:xfrm>
              <a:off x="1690688" y="3465004"/>
              <a:ext cx="61118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r(3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)</a:t>
              </a:r>
            </a:p>
          </p:txBody>
        </p:sp>
        <p:sp>
          <p:nvSpPr>
            <p:cNvPr id="14346" name="Text Box 58"/>
            <p:cNvSpPr txBox="1">
              <a:spLocks noChangeArrowheads="1"/>
            </p:cNvSpPr>
            <p:nvPr/>
          </p:nvSpPr>
          <p:spPr bwMode="auto">
            <a:xfrm>
              <a:off x="2557463" y="2888940"/>
              <a:ext cx="61118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r(2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)</a:t>
              </a:r>
            </a:p>
          </p:txBody>
        </p:sp>
        <p:sp>
          <p:nvSpPr>
            <p:cNvPr id="14347" name="Text Box 59"/>
            <p:cNvSpPr txBox="1">
              <a:spLocks noChangeArrowheads="1"/>
            </p:cNvSpPr>
            <p:nvPr/>
          </p:nvSpPr>
          <p:spPr bwMode="auto">
            <a:xfrm>
              <a:off x="792163" y="4026508"/>
              <a:ext cx="90011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main()</a:t>
              </a:r>
            </a:p>
          </p:txBody>
        </p:sp>
        <p:sp>
          <p:nvSpPr>
            <p:cNvPr id="14348" name="Line 60"/>
            <p:cNvSpPr>
              <a:spLocks noChangeShapeType="1"/>
            </p:cNvSpPr>
            <p:nvPr/>
          </p:nvSpPr>
          <p:spPr bwMode="auto">
            <a:xfrm>
              <a:off x="1690688" y="4147158"/>
              <a:ext cx="6477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9" name="Line 61"/>
            <p:cNvSpPr>
              <a:spLocks noChangeShapeType="1"/>
            </p:cNvSpPr>
            <p:nvPr/>
          </p:nvSpPr>
          <p:spPr bwMode="auto">
            <a:xfrm flipV="1">
              <a:off x="2338388" y="3572954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0" name="Line 62"/>
            <p:cNvSpPr>
              <a:spLocks noChangeShapeType="1"/>
            </p:cNvSpPr>
            <p:nvPr/>
          </p:nvSpPr>
          <p:spPr bwMode="auto">
            <a:xfrm>
              <a:off x="2338388" y="3571367"/>
              <a:ext cx="865187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1" name="Line 63"/>
            <p:cNvSpPr>
              <a:spLocks noChangeShapeType="1"/>
            </p:cNvSpPr>
            <p:nvPr/>
          </p:nvSpPr>
          <p:spPr bwMode="auto">
            <a:xfrm>
              <a:off x="7020793" y="2996890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2" name="Line 64"/>
            <p:cNvSpPr>
              <a:spLocks noChangeShapeType="1"/>
            </p:cNvSpPr>
            <p:nvPr/>
          </p:nvSpPr>
          <p:spPr bwMode="auto">
            <a:xfrm>
              <a:off x="3203575" y="2995303"/>
              <a:ext cx="865187" cy="15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3" name="Line 65"/>
            <p:cNvSpPr>
              <a:spLocks noChangeShapeType="1"/>
            </p:cNvSpPr>
            <p:nvPr/>
          </p:nvSpPr>
          <p:spPr bwMode="auto">
            <a:xfrm flipV="1">
              <a:off x="3203575" y="2996890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4" name="Line 67"/>
            <p:cNvSpPr>
              <a:spLocks noChangeShapeType="1"/>
            </p:cNvSpPr>
            <p:nvPr/>
          </p:nvSpPr>
          <p:spPr bwMode="auto">
            <a:xfrm>
              <a:off x="7884393" y="3572954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5" name="Line 68"/>
            <p:cNvSpPr>
              <a:spLocks noChangeShapeType="1"/>
            </p:cNvSpPr>
            <p:nvPr/>
          </p:nvSpPr>
          <p:spPr bwMode="auto">
            <a:xfrm>
              <a:off x="7884393" y="4147158"/>
              <a:ext cx="7207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6" name="Line 69"/>
            <p:cNvSpPr>
              <a:spLocks noChangeShapeType="1"/>
            </p:cNvSpPr>
            <p:nvPr/>
          </p:nvSpPr>
          <p:spPr bwMode="auto">
            <a:xfrm flipV="1">
              <a:off x="4068763" y="2420938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7" name="Line 70"/>
            <p:cNvSpPr>
              <a:spLocks noChangeShapeType="1"/>
            </p:cNvSpPr>
            <p:nvPr/>
          </p:nvSpPr>
          <p:spPr bwMode="auto">
            <a:xfrm>
              <a:off x="4068763" y="2420938"/>
              <a:ext cx="201540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8" name="Line 71"/>
            <p:cNvSpPr>
              <a:spLocks noChangeShapeType="1"/>
            </p:cNvSpPr>
            <p:nvPr/>
          </p:nvSpPr>
          <p:spPr bwMode="auto">
            <a:xfrm>
              <a:off x="6084168" y="2420938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9" name="Line 72"/>
            <p:cNvSpPr>
              <a:spLocks noChangeShapeType="1"/>
            </p:cNvSpPr>
            <p:nvPr/>
          </p:nvSpPr>
          <p:spPr bwMode="auto">
            <a:xfrm>
              <a:off x="7020793" y="3571367"/>
              <a:ext cx="8636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60" name="Line 73"/>
            <p:cNvSpPr>
              <a:spLocks noChangeShapeType="1"/>
            </p:cNvSpPr>
            <p:nvPr/>
          </p:nvSpPr>
          <p:spPr bwMode="auto">
            <a:xfrm>
              <a:off x="2338388" y="4147158"/>
              <a:ext cx="5544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61" name="Line 74"/>
            <p:cNvSpPr>
              <a:spLocks noChangeShapeType="1"/>
            </p:cNvSpPr>
            <p:nvPr/>
          </p:nvSpPr>
          <p:spPr bwMode="auto">
            <a:xfrm flipV="1">
              <a:off x="3203575" y="3572955"/>
              <a:ext cx="3852701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62" name="Line 75"/>
            <p:cNvSpPr>
              <a:spLocks noChangeShapeType="1"/>
            </p:cNvSpPr>
            <p:nvPr/>
          </p:nvSpPr>
          <p:spPr bwMode="auto">
            <a:xfrm>
              <a:off x="4068763" y="2996890"/>
              <a:ext cx="201540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63" name="Text Box 77"/>
            <p:cNvSpPr txBox="1">
              <a:spLocks noChangeArrowheads="1"/>
            </p:cNvSpPr>
            <p:nvPr/>
          </p:nvSpPr>
          <p:spPr bwMode="auto">
            <a:xfrm>
              <a:off x="3455988" y="2311400"/>
              <a:ext cx="61118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r(1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)</a:t>
              </a:r>
            </a:p>
          </p:txBody>
        </p:sp>
        <p:sp>
          <p:nvSpPr>
            <p:cNvPr id="14364" name="Line 79"/>
            <p:cNvSpPr>
              <a:spLocks noChangeShapeType="1"/>
            </p:cNvSpPr>
            <p:nvPr/>
          </p:nvSpPr>
          <p:spPr bwMode="auto">
            <a:xfrm>
              <a:off x="6084168" y="2996890"/>
              <a:ext cx="9366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Line 61"/>
            <p:cNvSpPr>
              <a:spLocks noChangeShapeType="1"/>
            </p:cNvSpPr>
            <p:nvPr/>
          </p:nvSpPr>
          <p:spPr bwMode="auto">
            <a:xfrm flipV="1">
              <a:off x="1691680" y="4149080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" name="Line 61"/>
            <p:cNvSpPr>
              <a:spLocks noChangeShapeType="1"/>
            </p:cNvSpPr>
            <p:nvPr/>
          </p:nvSpPr>
          <p:spPr bwMode="auto">
            <a:xfrm flipV="1">
              <a:off x="8604423" y="4149080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" name="Line 110"/>
            <p:cNvSpPr>
              <a:spLocks noChangeShapeType="1"/>
            </p:cNvSpPr>
            <p:nvPr/>
          </p:nvSpPr>
          <p:spPr bwMode="auto">
            <a:xfrm>
              <a:off x="1403680" y="4725144"/>
              <a:ext cx="288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Line 110"/>
            <p:cNvSpPr>
              <a:spLocks noChangeShapeType="1"/>
            </p:cNvSpPr>
            <p:nvPr/>
          </p:nvSpPr>
          <p:spPr bwMode="auto">
            <a:xfrm>
              <a:off x="8604480" y="4725144"/>
              <a:ext cx="288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Line 73"/>
            <p:cNvSpPr>
              <a:spLocks noChangeShapeType="1"/>
            </p:cNvSpPr>
            <p:nvPr/>
          </p:nvSpPr>
          <p:spPr bwMode="auto">
            <a:xfrm>
              <a:off x="1691680" y="4725144"/>
              <a:ext cx="6912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1547664" y="5157192"/>
            <a:ext cx="7197725" cy="1164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dirty="0" smtClean="0"/>
              <a:t>Note: </a:t>
            </a:r>
            <a:r>
              <a:rPr lang="en-US" i="0" dirty="0" smtClean="0"/>
              <a:t>A local variable of a recursive procedure/function has several nested lifetimes.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C heap variables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Outline of C program: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	struct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IntNode {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elem; IntList succ;}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typedef struct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IntNode * IntList;</a:t>
            </a:r>
            <a:endParaRPr lang="en-US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IntList c (int h, IntList t)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mtClean="0">
                <a:solidFill>
                  <a:srgbClr val="006600"/>
                </a:solidFill>
              </a:rPr>
              <a:t>Return an IntList with head h and tail t.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IntList ns = 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	(IntList) malloc 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sizeof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IntNode);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ns-&gt;elem = h; ns-&gt;succ = t;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ns;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	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d (IntList ns)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ns-&gt;succ = ns-&gt;succ-&gt;succ;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heap variables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Outline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main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IntList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l1, l2;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l1 = c(3, c(5, c(7, NULL)));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l2 = c(2, l1);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d(l1);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C heap variables </a:t>
            </a:r>
            <a:r>
              <a:rPr lang="en-GB" i="1" dirty="0" smtClean="0"/>
              <a:t>(3)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After initializing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l1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l2</a:t>
            </a:r>
            <a:r>
              <a:rPr lang="en-US" dirty="0" smtClean="0"/>
              <a:t>:</a:t>
            </a:r>
          </a:p>
        </p:txBody>
      </p:sp>
      <p:sp>
        <p:nvSpPr>
          <p:cNvPr id="503812" name="Rectangle 4"/>
          <p:cNvSpPr>
            <a:spLocks noChangeArrowheads="1"/>
          </p:cNvSpPr>
          <p:nvPr/>
        </p:nvSpPr>
        <p:spPr bwMode="auto">
          <a:xfrm>
            <a:off x="1547813" y="4005263"/>
            <a:ext cx="7200900" cy="23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i="0"/>
              <a:t>After calling </a:t>
            </a:r>
            <a:r>
              <a:rPr lang="en-US" sz="2400" i="0">
                <a:solidFill>
                  <a:srgbClr val="006600"/>
                </a:solidFill>
                <a:latin typeface="Courier New" pitchFamily="49" charset="0"/>
              </a:rPr>
              <a:t>d(l1)</a:t>
            </a:r>
            <a:r>
              <a:rPr lang="en-US" sz="2400" i="0"/>
              <a:t>:</a:t>
            </a:r>
          </a:p>
        </p:txBody>
      </p:sp>
      <p:sp>
        <p:nvSpPr>
          <p:cNvPr id="503845" name="AutoShape 37"/>
          <p:cNvSpPr>
            <a:spLocks/>
          </p:cNvSpPr>
          <p:nvPr/>
        </p:nvSpPr>
        <p:spPr bwMode="auto">
          <a:xfrm>
            <a:off x="7669213" y="5697538"/>
            <a:ext cx="1331912" cy="287337"/>
          </a:xfrm>
          <a:prstGeom prst="callout1">
            <a:avLst>
              <a:gd name="adj1" fmla="val 39778"/>
              <a:gd name="adj2" fmla="val -5722"/>
              <a:gd name="adj3" fmla="val -136463"/>
              <a:gd name="adj4" fmla="val -4040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>
                <a:solidFill>
                  <a:schemeClr val="bg2"/>
                </a:solidFill>
              </a:rPr>
              <a:t>unreachable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1943100" y="2279650"/>
            <a:ext cx="6480176" cy="1222375"/>
            <a:chOff x="1943100" y="2279650"/>
            <a:chExt cx="6480176" cy="1222375"/>
          </a:xfrm>
        </p:grpSpPr>
        <p:sp>
          <p:nvSpPr>
            <p:cNvPr id="17449" name="Rectangle 6"/>
            <p:cNvSpPr>
              <a:spLocks noChangeArrowheads="1"/>
            </p:cNvSpPr>
            <p:nvPr/>
          </p:nvSpPr>
          <p:spPr bwMode="auto">
            <a:xfrm>
              <a:off x="3816350" y="2281238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0" name="Rectangle 8"/>
            <p:cNvSpPr>
              <a:spLocks noChangeArrowheads="1"/>
            </p:cNvSpPr>
            <p:nvPr/>
          </p:nvSpPr>
          <p:spPr bwMode="auto">
            <a:xfrm>
              <a:off x="3816350" y="264001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1" name="Line 9"/>
            <p:cNvSpPr>
              <a:spLocks noChangeShapeType="1"/>
            </p:cNvSpPr>
            <p:nvPr/>
          </p:nvSpPr>
          <p:spPr bwMode="auto">
            <a:xfrm>
              <a:off x="4175125" y="2782888"/>
              <a:ext cx="433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52" name="Line 10"/>
            <p:cNvSpPr>
              <a:spLocks noChangeShapeType="1"/>
            </p:cNvSpPr>
            <p:nvPr/>
          </p:nvSpPr>
          <p:spPr bwMode="auto">
            <a:xfrm flipV="1">
              <a:off x="4608513" y="2422525"/>
              <a:ext cx="503238" cy="360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53" name="Rectangle 11"/>
            <p:cNvSpPr>
              <a:spLocks noChangeArrowheads="1"/>
            </p:cNvSpPr>
            <p:nvPr/>
          </p:nvSpPr>
          <p:spPr bwMode="auto">
            <a:xfrm>
              <a:off x="5113338" y="2281238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Rectangle 13"/>
            <p:cNvSpPr>
              <a:spLocks noChangeArrowheads="1"/>
            </p:cNvSpPr>
            <p:nvPr/>
          </p:nvSpPr>
          <p:spPr bwMode="auto">
            <a:xfrm>
              <a:off x="5113338" y="264001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Line 14"/>
            <p:cNvSpPr>
              <a:spLocks noChangeShapeType="1"/>
            </p:cNvSpPr>
            <p:nvPr/>
          </p:nvSpPr>
          <p:spPr bwMode="auto">
            <a:xfrm>
              <a:off x="5472113" y="2782888"/>
              <a:ext cx="433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56" name="Line 15"/>
            <p:cNvSpPr>
              <a:spLocks noChangeShapeType="1"/>
            </p:cNvSpPr>
            <p:nvPr/>
          </p:nvSpPr>
          <p:spPr bwMode="auto">
            <a:xfrm flipV="1">
              <a:off x="5903913" y="2422525"/>
              <a:ext cx="504825" cy="360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57" name="Rectangle 16"/>
            <p:cNvSpPr>
              <a:spLocks noChangeArrowheads="1"/>
            </p:cNvSpPr>
            <p:nvPr/>
          </p:nvSpPr>
          <p:spPr bwMode="auto">
            <a:xfrm>
              <a:off x="6408738" y="2281238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8" name="Rectangle 18"/>
            <p:cNvSpPr>
              <a:spLocks noChangeArrowheads="1"/>
            </p:cNvSpPr>
            <p:nvPr/>
          </p:nvSpPr>
          <p:spPr bwMode="auto">
            <a:xfrm>
              <a:off x="6408738" y="264001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9" name="Line 19"/>
            <p:cNvSpPr>
              <a:spLocks noChangeShapeType="1"/>
            </p:cNvSpPr>
            <p:nvPr/>
          </p:nvSpPr>
          <p:spPr bwMode="auto">
            <a:xfrm>
              <a:off x="6767513" y="2782888"/>
              <a:ext cx="433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60" name="Line 20"/>
            <p:cNvSpPr>
              <a:spLocks noChangeShapeType="1"/>
            </p:cNvSpPr>
            <p:nvPr/>
          </p:nvSpPr>
          <p:spPr bwMode="auto">
            <a:xfrm flipV="1">
              <a:off x="7199313" y="2422525"/>
              <a:ext cx="504825" cy="360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61" name="Rectangle 21"/>
            <p:cNvSpPr>
              <a:spLocks noChangeArrowheads="1"/>
            </p:cNvSpPr>
            <p:nvPr/>
          </p:nvSpPr>
          <p:spPr bwMode="auto">
            <a:xfrm>
              <a:off x="7704138" y="2281238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Rectangle 23"/>
            <p:cNvSpPr>
              <a:spLocks noChangeArrowheads="1"/>
            </p:cNvSpPr>
            <p:nvPr/>
          </p:nvSpPr>
          <p:spPr bwMode="auto">
            <a:xfrm>
              <a:off x="7704138" y="264001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Line 24"/>
            <p:cNvSpPr>
              <a:spLocks noChangeShapeType="1"/>
            </p:cNvSpPr>
            <p:nvPr/>
          </p:nvSpPr>
          <p:spPr bwMode="auto">
            <a:xfrm>
              <a:off x="8062913" y="2782888"/>
              <a:ext cx="365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64" name="Rectangle 25"/>
            <p:cNvSpPr>
              <a:spLocks noChangeArrowheads="1"/>
            </p:cNvSpPr>
            <p:nvPr/>
          </p:nvSpPr>
          <p:spPr bwMode="auto">
            <a:xfrm>
              <a:off x="2519363" y="2279650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5" name="Line 26"/>
            <p:cNvSpPr>
              <a:spLocks noChangeShapeType="1"/>
            </p:cNvSpPr>
            <p:nvPr/>
          </p:nvSpPr>
          <p:spPr bwMode="auto">
            <a:xfrm>
              <a:off x="2878138" y="2422525"/>
              <a:ext cx="938213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66" name="Text Box 27"/>
            <p:cNvSpPr txBox="1">
              <a:spLocks noChangeArrowheads="1"/>
            </p:cNvSpPr>
            <p:nvPr/>
          </p:nvSpPr>
          <p:spPr bwMode="auto">
            <a:xfrm>
              <a:off x="1943100" y="2303463"/>
              <a:ext cx="46831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l2</a:t>
              </a:r>
            </a:p>
          </p:txBody>
        </p:sp>
        <p:sp>
          <p:nvSpPr>
            <p:cNvPr id="17467" name="Text Box 28"/>
            <p:cNvSpPr txBox="1">
              <a:spLocks noChangeArrowheads="1"/>
            </p:cNvSpPr>
            <p:nvPr/>
          </p:nvSpPr>
          <p:spPr bwMode="auto">
            <a:xfrm>
              <a:off x="1943100" y="3179763"/>
              <a:ext cx="46831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l1</a:t>
              </a:r>
            </a:p>
          </p:txBody>
        </p:sp>
        <p:sp>
          <p:nvSpPr>
            <p:cNvPr id="17468" name="Rectangle 29"/>
            <p:cNvSpPr>
              <a:spLocks noChangeArrowheads="1"/>
            </p:cNvSpPr>
            <p:nvPr/>
          </p:nvSpPr>
          <p:spPr bwMode="auto">
            <a:xfrm>
              <a:off x="2519363" y="3143250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9" name="Line 30"/>
            <p:cNvSpPr>
              <a:spLocks noChangeShapeType="1"/>
            </p:cNvSpPr>
            <p:nvPr/>
          </p:nvSpPr>
          <p:spPr bwMode="auto">
            <a:xfrm>
              <a:off x="2878138" y="3286125"/>
              <a:ext cx="1730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70" name="Line 31"/>
            <p:cNvSpPr>
              <a:spLocks noChangeShapeType="1"/>
            </p:cNvSpPr>
            <p:nvPr/>
          </p:nvSpPr>
          <p:spPr bwMode="auto">
            <a:xfrm flipV="1">
              <a:off x="4608513" y="2493963"/>
              <a:ext cx="503238" cy="792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71" name="Text Box 7"/>
            <p:cNvSpPr txBox="1">
              <a:spLocks noChangeArrowheads="1"/>
            </p:cNvSpPr>
            <p:nvPr/>
          </p:nvSpPr>
          <p:spPr bwMode="auto">
            <a:xfrm>
              <a:off x="3816350" y="2295525"/>
              <a:ext cx="71913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/>
                <a:t>2</a:t>
              </a:r>
            </a:p>
          </p:txBody>
        </p:sp>
        <p:sp>
          <p:nvSpPr>
            <p:cNvPr id="17472" name="Text Box 12"/>
            <p:cNvSpPr txBox="1">
              <a:spLocks noChangeArrowheads="1"/>
            </p:cNvSpPr>
            <p:nvPr/>
          </p:nvSpPr>
          <p:spPr bwMode="auto">
            <a:xfrm>
              <a:off x="5113338" y="2295525"/>
              <a:ext cx="71913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 dirty="0"/>
                <a:t>3</a:t>
              </a:r>
            </a:p>
          </p:txBody>
        </p:sp>
        <p:sp>
          <p:nvSpPr>
            <p:cNvPr id="17473" name="Text Box 17"/>
            <p:cNvSpPr txBox="1">
              <a:spLocks noChangeArrowheads="1"/>
            </p:cNvSpPr>
            <p:nvPr/>
          </p:nvSpPr>
          <p:spPr bwMode="auto">
            <a:xfrm>
              <a:off x="6408738" y="2295525"/>
              <a:ext cx="71913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/>
                <a:t>5</a:t>
              </a:r>
            </a:p>
          </p:txBody>
        </p:sp>
        <p:sp>
          <p:nvSpPr>
            <p:cNvPr id="17474" name="Text Box 22"/>
            <p:cNvSpPr txBox="1">
              <a:spLocks noChangeArrowheads="1"/>
            </p:cNvSpPr>
            <p:nvPr/>
          </p:nvSpPr>
          <p:spPr bwMode="auto">
            <a:xfrm>
              <a:off x="7704138" y="2295525"/>
              <a:ext cx="71913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/>
                <a:t>7</a:t>
              </a:r>
            </a:p>
          </p:txBody>
        </p:sp>
      </p:grp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5759450" y="3033713"/>
            <a:ext cx="3276600" cy="719137"/>
            <a:chOff x="3628" y="1911"/>
            <a:chExt cx="2064" cy="453"/>
          </a:xfrm>
        </p:grpSpPr>
        <p:sp>
          <p:nvSpPr>
            <p:cNvPr id="17445" name="AutoShape 36"/>
            <p:cNvSpPr>
              <a:spLocks/>
            </p:cNvSpPr>
            <p:nvPr/>
          </p:nvSpPr>
          <p:spPr bwMode="auto">
            <a:xfrm>
              <a:off x="5103" y="2054"/>
              <a:ext cx="589" cy="310"/>
            </a:xfrm>
            <a:prstGeom prst="callout2">
              <a:avLst>
                <a:gd name="adj1" fmla="val 23227"/>
                <a:gd name="adj2" fmla="val -8148"/>
                <a:gd name="adj3" fmla="val 23227"/>
                <a:gd name="adj4" fmla="val -338542"/>
                <a:gd name="adj5" fmla="val -49356"/>
                <a:gd name="adj6" fmla="val -37640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heap variables</a:t>
              </a:r>
            </a:p>
          </p:txBody>
        </p:sp>
        <p:sp>
          <p:nvSpPr>
            <p:cNvPr id="17446" name="Line 90"/>
            <p:cNvSpPr>
              <a:spLocks noChangeShapeType="1"/>
            </p:cNvSpPr>
            <p:nvPr/>
          </p:nvSpPr>
          <p:spPr bwMode="auto">
            <a:xfrm>
              <a:off x="3628" y="1911"/>
              <a:ext cx="227" cy="22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47" name="Line 92"/>
            <p:cNvSpPr>
              <a:spLocks noChangeShapeType="1"/>
            </p:cNvSpPr>
            <p:nvPr/>
          </p:nvSpPr>
          <p:spPr bwMode="auto">
            <a:xfrm>
              <a:off x="4445" y="1911"/>
              <a:ext cx="227" cy="22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48" name="Line 93"/>
            <p:cNvSpPr>
              <a:spLocks noChangeShapeType="1"/>
            </p:cNvSpPr>
            <p:nvPr/>
          </p:nvSpPr>
          <p:spPr bwMode="auto">
            <a:xfrm>
              <a:off x="4989" y="1911"/>
              <a:ext cx="0" cy="22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943100" y="4545013"/>
            <a:ext cx="6480176" cy="1223962"/>
            <a:chOff x="1943100" y="4545013"/>
            <a:chExt cx="6480176" cy="1223962"/>
          </a:xfrm>
        </p:grpSpPr>
        <p:sp>
          <p:nvSpPr>
            <p:cNvPr id="17417" name="Rectangle 41"/>
            <p:cNvSpPr>
              <a:spLocks noChangeArrowheads="1"/>
            </p:cNvSpPr>
            <p:nvPr/>
          </p:nvSpPr>
          <p:spPr bwMode="auto">
            <a:xfrm>
              <a:off x="3816350" y="4905375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8" name="Line 42"/>
            <p:cNvSpPr>
              <a:spLocks noChangeShapeType="1"/>
            </p:cNvSpPr>
            <p:nvPr/>
          </p:nvSpPr>
          <p:spPr bwMode="auto">
            <a:xfrm>
              <a:off x="4175125" y="5049838"/>
              <a:ext cx="433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9" name="Line 43"/>
            <p:cNvSpPr>
              <a:spLocks noChangeShapeType="1"/>
            </p:cNvSpPr>
            <p:nvPr/>
          </p:nvSpPr>
          <p:spPr bwMode="auto">
            <a:xfrm flipV="1">
              <a:off x="4608513" y="4689475"/>
              <a:ext cx="503238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0" name="Rectangle 44"/>
            <p:cNvSpPr>
              <a:spLocks noChangeArrowheads="1"/>
            </p:cNvSpPr>
            <p:nvPr/>
          </p:nvSpPr>
          <p:spPr bwMode="auto">
            <a:xfrm>
              <a:off x="5113338" y="4548188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1" name="Rectangle 46"/>
            <p:cNvSpPr>
              <a:spLocks noChangeArrowheads="1"/>
            </p:cNvSpPr>
            <p:nvPr/>
          </p:nvSpPr>
          <p:spPr bwMode="auto">
            <a:xfrm>
              <a:off x="5113338" y="490696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Line 47"/>
            <p:cNvSpPr>
              <a:spLocks noChangeShapeType="1"/>
            </p:cNvSpPr>
            <p:nvPr/>
          </p:nvSpPr>
          <p:spPr bwMode="auto">
            <a:xfrm>
              <a:off x="5472113" y="5049838"/>
              <a:ext cx="433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3" name="Line 48"/>
            <p:cNvSpPr>
              <a:spLocks noChangeShapeType="1"/>
            </p:cNvSpPr>
            <p:nvPr/>
          </p:nvSpPr>
          <p:spPr bwMode="auto">
            <a:xfrm flipV="1">
              <a:off x="7199313" y="4832350"/>
              <a:ext cx="504825" cy="5762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4" name="Rectangle 49"/>
            <p:cNvSpPr>
              <a:spLocks noChangeArrowheads="1"/>
            </p:cNvSpPr>
            <p:nvPr/>
          </p:nvSpPr>
          <p:spPr bwMode="auto">
            <a:xfrm>
              <a:off x="6408738" y="4548188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Rectangle 51"/>
            <p:cNvSpPr>
              <a:spLocks noChangeArrowheads="1"/>
            </p:cNvSpPr>
            <p:nvPr/>
          </p:nvSpPr>
          <p:spPr bwMode="auto">
            <a:xfrm>
              <a:off x="6408738" y="490696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Line 52"/>
            <p:cNvSpPr>
              <a:spLocks noChangeShapeType="1"/>
            </p:cNvSpPr>
            <p:nvPr/>
          </p:nvSpPr>
          <p:spPr bwMode="auto">
            <a:xfrm>
              <a:off x="6767513" y="5049838"/>
              <a:ext cx="433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7" name="Line 53"/>
            <p:cNvSpPr>
              <a:spLocks noChangeShapeType="1"/>
            </p:cNvSpPr>
            <p:nvPr/>
          </p:nvSpPr>
          <p:spPr bwMode="auto">
            <a:xfrm flipV="1">
              <a:off x="7199313" y="4689475"/>
              <a:ext cx="504825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8" name="Rectangle 54"/>
            <p:cNvSpPr>
              <a:spLocks noChangeArrowheads="1"/>
            </p:cNvSpPr>
            <p:nvPr/>
          </p:nvSpPr>
          <p:spPr bwMode="auto">
            <a:xfrm>
              <a:off x="7704138" y="4548188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Rectangle 39"/>
            <p:cNvSpPr>
              <a:spLocks noChangeArrowheads="1"/>
            </p:cNvSpPr>
            <p:nvPr/>
          </p:nvSpPr>
          <p:spPr bwMode="auto">
            <a:xfrm>
              <a:off x="3816350" y="454501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Text Box 40"/>
            <p:cNvSpPr txBox="1">
              <a:spLocks noChangeArrowheads="1"/>
            </p:cNvSpPr>
            <p:nvPr/>
          </p:nvSpPr>
          <p:spPr bwMode="auto">
            <a:xfrm>
              <a:off x="3816350" y="4564063"/>
              <a:ext cx="71913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/>
                <a:t>2</a:t>
              </a:r>
            </a:p>
          </p:txBody>
        </p:sp>
        <p:sp>
          <p:nvSpPr>
            <p:cNvPr id="17431" name="Text Box 45"/>
            <p:cNvSpPr txBox="1">
              <a:spLocks noChangeArrowheads="1"/>
            </p:cNvSpPr>
            <p:nvPr/>
          </p:nvSpPr>
          <p:spPr bwMode="auto">
            <a:xfrm>
              <a:off x="5113338" y="4562475"/>
              <a:ext cx="71913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 dirty="0"/>
                <a:t>3</a:t>
              </a:r>
            </a:p>
          </p:txBody>
        </p:sp>
        <p:sp>
          <p:nvSpPr>
            <p:cNvPr id="17432" name="Text Box 50"/>
            <p:cNvSpPr txBox="1">
              <a:spLocks noChangeArrowheads="1"/>
            </p:cNvSpPr>
            <p:nvPr/>
          </p:nvSpPr>
          <p:spPr bwMode="auto">
            <a:xfrm>
              <a:off x="6408738" y="4562475"/>
              <a:ext cx="71913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/>
                <a:t>5</a:t>
              </a:r>
            </a:p>
          </p:txBody>
        </p:sp>
        <p:sp>
          <p:nvSpPr>
            <p:cNvPr id="17433" name="Text Box 55"/>
            <p:cNvSpPr txBox="1">
              <a:spLocks noChangeArrowheads="1"/>
            </p:cNvSpPr>
            <p:nvPr/>
          </p:nvSpPr>
          <p:spPr bwMode="auto">
            <a:xfrm>
              <a:off x="7704138" y="4562475"/>
              <a:ext cx="71913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AU" i="0"/>
                <a:t>7</a:t>
              </a:r>
            </a:p>
          </p:txBody>
        </p:sp>
        <p:sp>
          <p:nvSpPr>
            <p:cNvPr id="17434" name="Rectangle 56"/>
            <p:cNvSpPr>
              <a:spLocks noChangeArrowheads="1"/>
            </p:cNvSpPr>
            <p:nvPr/>
          </p:nvSpPr>
          <p:spPr bwMode="auto">
            <a:xfrm>
              <a:off x="7704138" y="4906963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5" name="Line 57"/>
            <p:cNvSpPr>
              <a:spLocks noChangeShapeType="1"/>
            </p:cNvSpPr>
            <p:nvPr/>
          </p:nvSpPr>
          <p:spPr bwMode="auto">
            <a:xfrm>
              <a:off x="8062913" y="5049838"/>
              <a:ext cx="365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36" name="Rectangle 58"/>
            <p:cNvSpPr>
              <a:spLocks noChangeArrowheads="1"/>
            </p:cNvSpPr>
            <p:nvPr/>
          </p:nvSpPr>
          <p:spPr bwMode="auto">
            <a:xfrm>
              <a:off x="2519363" y="4546600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Line 59"/>
            <p:cNvSpPr>
              <a:spLocks noChangeShapeType="1"/>
            </p:cNvSpPr>
            <p:nvPr/>
          </p:nvSpPr>
          <p:spPr bwMode="auto">
            <a:xfrm>
              <a:off x="2878138" y="4689475"/>
              <a:ext cx="938213" cy="15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38" name="Rectangle 62"/>
            <p:cNvSpPr>
              <a:spLocks noChangeArrowheads="1"/>
            </p:cNvSpPr>
            <p:nvPr/>
          </p:nvSpPr>
          <p:spPr bwMode="auto">
            <a:xfrm>
              <a:off x="2519363" y="5410200"/>
              <a:ext cx="719138" cy="358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9" name="Line 63"/>
            <p:cNvSpPr>
              <a:spLocks noChangeShapeType="1"/>
            </p:cNvSpPr>
            <p:nvPr/>
          </p:nvSpPr>
          <p:spPr bwMode="auto">
            <a:xfrm>
              <a:off x="2878138" y="5553075"/>
              <a:ext cx="1730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40" name="Line 64"/>
            <p:cNvSpPr>
              <a:spLocks noChangeShapeType="1"/>
            </p:cNvSpPr>
            <p:nvPr/>
          </p:nvSpPr>
          <p:spPr bwMode="auto">
            <a:xfrm flipV="1">
              <a:off x="4608513" y="4760913"/>
              <a:ext cx="503238" cy="7921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41" name="Line 65"/>
            <p:cNvSpPr>
              <a:spLocks noChangeShapeType="1"/>
            </p:cNvSpPr>
            <p:nvPr/>
          </p:nvSpPr>
          <p:spPr bwMode="auto">
            <a:xfrm>
              <a:off x="5902325" y="5048250"/>
              <a:ext cx="431800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42" name="Line 66"/>
            <p:cNvSpPr>
              <a:spLocks noChangeShapeType="1"/>
            </p:cNvSpPr>
            <p:nvPr/>
          </p:nvSpPr>
          <p:spPr bwMode="auto">
            <a:xfrm>
              <a:off x="6334125" y="5408613"/>
              <a:ext cx="8651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43" name="Text Box 95"/>
            <p:cNvSpPr txBox="1">
              <a:spLocks noChangeArrowheads="1"/>
            </p:cNvSpPr>
            <p:nvPr/>
          </p:nvSpPr>
          <p:spPr bwMode="auto">
            <a:xfrm>
              <a:off x="1943100" y="4581525"/>
              <a:ext cx="46831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l2</a:t>
              </a:r>
            </a:p>
          </p:txBody>
        </p:sp>
        <p:sp>
          <p:nvSpPr>
            <p:cNvPr id="17444" name="Text Box 96"/>
            <p:cNvSpPr txBox="1">
              <a:spLocks noChangeArrowheads="1"/>
            </p:cNvSpPr>
            <p:nvPr/>
          </p:nvSpPr>
          <p:spPr bwMode="auto">
            <a:xfrm>
              <a:off x="1943100" y="5457825"/>
              <a:ext cx="46831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l1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2" grpId="0"/>
      <p:bldP spid="503845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heap variables </a:t>
            </a:r>
            <a:r>
              <a:rPr lang="en-GB" i="1" smtClean="0"/>
              <a:t>(4)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Lifetimes of </a:t>
            </a:r>
            <a:r>
              <a:rPr lang="en-US" dirty="0" smtClean="0">
                <a:solidFill>
                  <a:srgbClr val="33CC33"/>
                </a:solidFill>
              </a:rPr>
              <a:t>local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heap</a:t>
            </a:r>
            <a:r>
              <a:rPr lang="en-US" dirty="0" smtClean="0"/>
              <a:t> variables:</a:t>
            </a:r>
          </a:p>
        </p:txBody>
      </p:sp>
      <p:sp>
        <p:nvSpPr>
          <p:cNvPr id="564228" name="Rectangle 4"/>
          <p:cNvSpPr>
            <a:spLocks noChangeArrowheads="1"/>
          </p:cNvSpPr>
          <p:nvPr/>
        </p:nvSpPr>
        <p:spPr bwMode="auto">
          <a:xfrm>
            <a:off x="1547813" y="5517231"/>
            <a:ext cx="7200900" cy="80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i="0" dirty="0"/>
              <a:t>Heap variables’ lifetimes </a:t>
            </a:r>
            <a:r>
              <a:rPr lang="en-US" sz="2400" dirty="0"/>
              <a:t>can</a:t>
            </a:r>
            <a:r>
              <a:rPr lang="en-US" sz="2400" i="0" dirty="0"/>
              <a:t> </a:t>
            </a:r>
            <a:r>
              <a:rPr lang="en-US" sz="2400" i="0" dirty="0" smtClean="0"/>
              <a:t>overlap one another and local/global variables’ lifetimes.</a:t>
            </a:r>
            <a:endParaRPr lang="en-US" sz="2400" i="0" dirty="0"/>
          </a:p>
        </p:txBody>
      </p:sp>
      <p:grpSp>
        <p:nvGrpSpPr>
          <p:cNvPr id="7" name="Group 6"/>
          <p:cNvGrpSpPr/>
          <p:nvPr/>
        </p:nvGrpSpPr>
        <p:grpSpPr>
          <a:xfrm>
            <a:off x="2627784" y="3716522"/>
            <a:ext cx="6156325" cy="228600"/>
            <a:chOff x="2627784" y="3716522"/>
            <a:chExt cx="6156325" cy="228600"/>
          </a:xfrm>
        </p:grpSpPr>
        <p:sp>
          <p:nvSpPr>
            <p:cNvPr id="18483" name="Line 17"/>
            <p:cNvSpPr>
              <a:spLocks noChangeShapeType="1"/>
            </p:cNvSpPr>
            <p:nvPr/>
          </p:nvSpPr>
          <p:spPr bwMode="auto">
            <a:xfrm flipV="1">
              <a:off x="2627784" y="3943658"/>
              <a:ext cx="6156325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84" name="Text Box 18"/>
            <p:cNvSpPr txBox="1">
              <a:spLocks noChangeArrowheads="1"/>
            </p:cNvSpPr>
            <p:nvPr/>
          </p:nvSpPr>
          <p:spPr bwMode="auto">
            <a:xfrm>
              <a:off x="2951634" y="3716522"/>
              <a:ext cx="18716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7-node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547813" y="3140968"/>
            <a:ext cx="7128643" cy="230311"/>
            <a:chOff x="1547813" y="3140968"/>
            <a:chExt cx="7128643" cy="230311"/>
          </a:xfrm>
        </p:grpSpPr>
        <p:sp>
          <p:nvSpPr>
            <p:cNvPr id="18481" name="Line 19"/>
            <p:cNvSpPr>
              <a:spLocks noChangeShapeType="1"/>
            </p:cNvSpPr>
            <p:nvPr/>
          </p:nvSpPr>
          <p:spPr bwMode="auto">
            <a:xfrm flipV="1">
              <a:off x="1547813" y="3371279"/>
              <a:ext cx="7128643" cy="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82" name="Text Box 20"/>
            <p:cNvSpPr txBox="1">
              <a:spLocks noChangeArrowheads="1"/>
            </p:cNvSpPr>
            <p:nvPr/>
          </p:nvSpPr>
          <p:spPr bwMode="auto">
            <a:xfrm>
              <a:off x="1944688" y="3140968"/>
              <a:ext cx="183515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l1</a:t>
              </a:r>
              <a:r>
                <a:rPr lang="en-AU" dirty="0"/>
                <a:t>, </a:t>
              </a: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l2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13647" y="4100809"/>
            <a:ext cx="3997325" cy="228724"/>
            <a:chOff x="3813647" y="4100809"/>
            <a:chExt cx="3997325" cy="228724"/>
          </a:xfrm>
        </p:grpSpPr>
        <p:sp>
          <p:nvSpPr>
            <p:cNvPr id="18479" name="Line 23"/>
            <p:cNvSpPr>
              <a:spLocks noChangeShapeType="1"/>
            </p:cNvSpPr>
            <p:nvPr/>
          </p:nvSpPr>
          <p:spPr bwMode="auto">
            <a:xfrm>
              <a:off x="3813647" y="4327945"/>
              <a:ext cx="3997325" cy="158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80" name="Text Box 24"/>
            <p:cNvSpPr txBox="1">
              <a:spLocks noChangeArrowheads="1"/>
            </p:cNvSpPr>
            <p:nvPr/>
          </p:nvSpPr>
          <p:spPr bwMode="auto">
            <a:xfrm>
              <a:off x="4137497" y="4100809"/>
              <a:ext cx="18716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5-node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002684" y="4495588"/>
            <a:ext cx="3781425" cy="228600"/>
            <a:chOff x="5002684" y="4495588"/>
            <a:chExt cx="3781425" cy="228600"/>
          </a:xfrm>
        </p:grpSpPr>
        <p:sp>
          <p:nvSpPr>
            <p:cNvPr id="18477" name="Line 25"/>
            <p:cNvSpPr>
              <a:spLocks noChangeShapeType="1"/>
            </p:cNvSpPr>
            <p:nvPr/>
          </p:nvSpPr>
          <p:spPr bwMode="auto">
            <a:xfrm flipV="1">
              <a:off x="5002684" y="4722724"/>
              <a:ext cx="3781425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8" name="Text Box 26"/>
            <p:cNvSpPr txBox="1">
              <a:spLocks noChangeArrowheads="1"/>
            </p:cNvSpPr>
            <p:nvPr/>
          </p:nvSpPr>
          <p:spPr bwMode="auto">
            <a:xfrm>
              <a:off x="5324947" y="4495588"/>
              <a:ext cx="18716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3-node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26647" y="4905164"/>
            <a:ext cx="2557462" cy="252028"/>
            <a:chOff x="6226647" y="4905164"/>
            <a:chExt cx="2557462" cy="252028"/>
          </a:xfrm>
        </p:grpSpPr>
        <p:sp>
          <p:nvSpPr>
            <p:cNvPr id="18475" name="Line 27"/>
            <p:cNvSpPr>
              <a:spLocks noChangeShapeType="1"/>
            </p:cNvSpPr>
            <p:nvPr/>
          </p:nvSpPr>
          <p:spPr bwMode="auto">
            <a:xfrm>
              <a:off x="6226647" y="5134967"/>
              <a:ext cx="2557462" cy="22225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476" name="Text Box 28"/>
            <p:cNvSpPr txBox="1">
              <a:spLocks noChangeArrowheads="1"/>
            </p:cNvSpPr>
            <p:nvPr/>
          </p:nvSpPr>
          <p:spPr bwMode="auto">
            <a:xfrm>
              <a:off x="6548909" y="4905164"/>
              <a:ext cx="187166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ts val="1800"/>
                </a:lnSpc>
              </a:pPr>
              <a:r>
                <a:rPr lang="en-AU" i="0" dirty="0">
                  <a:solidFill>
                    <a:schemeClr val="bg2"/>
                  </a:solidFill>
                </a:rPr>
                <a:t>lifetime of 2-node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47700" y="2240868"/>
            <a:ext cx="8316788" cy="1332148"/>
            <a:chOff x="647700" y="2240868"/>
            <a:chExt cx="8316788" cy="1332148"/>
          </a:xfrm>
        </p:grpSpPr>
        <p:sp>
          <p:nvSpPr>
            <p:cNvPr id="18443" name="Text Box 79"/>
            <p:cNvSpPr txBox="1">
              <a:spLocks noChangeArrowheads="1"/>
            </p:cNvSpPr>
            <p:nvPr/>
          </p:nvSpPr>
          <p:spPr bwMode="auto">
            <a:xfrm>
              <a:off x="1691680" y="2245630"/>
              <a:ext cx="576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c(7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,</a:t>
              </a:r>
              <a:b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</a:b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…)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8444" name="Text Box 81"/>
            <p:cNvSpPr txBox="1">
              <a:spLocks noChangeArrowheads="1"/>
            </p:cNvSpPr>
            <p:nvPr/>
          </p:nvSpPr>
          <p:spPr bwMode="auto">
            <a:xfrm>
              <a:off x="647700" y="2888940"/>
              <a:ext cx="900113" cy="22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>
                  <a:solidFill>
                    <a:srgbClr val="006600"/>
                  </a:solidFill>
                  <a:latin typeface="Courier New" pitchFamily="49" charset="0"/>
                </a:rPr>
                <a:t>main()</a:t>
              </a:r>
            </a:p>
          </p:txBody>
        </p:sp>
        <p:sp>
          <p:nvSpPr>
            <p:cNvPr id="18445" name="Line 82"/>
            <p:cNvSpPr>
              <a:spLocks noChangeShapeType="1"/>
            </p:cNvSpPr>
            <p:nvPr/>
          </p:nvSpPr>
          <p:spPr bwMode="auto">
            <a:xfrm>
              <a:off x="1547813" y="3009577"/>
              <a:ext cx="7207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46" name="Line 98"/>
            <p:cNvSpPr>
              <a:spLocks noChangeShapeType="1"/>
            </p:cNvSpPr>
            <p:nvPr/>
          </p:nvSpPr>
          <p:spPr bwMode="auto">
            <a:xfrm>
              <a:off x="2771775" y="3014327"/>
              <a:ext cx="7207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47" name="Text Box 99"/>
            <p:cNvSpPr txBox="1">
              <a:spLocks noChangeArrowheads="1"/>
            </p:cNvSpPr>
            <p:nvPr/>
          </p:nvSpPr>
          <p:spPr bwMode="auto">
            <a:xfrm>
              <a:off x="2915643" y="2244043"/>
              <a:ext cx="576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c(5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,</a:t>
              </a:r>
              <a:b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</a:b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…)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8448" name="Line 103"/>
            <p:cNvSpPr>
              <a:spLocks noChangeShapeType="1"/>
            </p:cNvSpPr>
            <p:nvPr/>
          </p:nvSpPr>
          <p:spPr bwMode="auto">
            <a:xfrm>
              <a:off x="3995738" y="3012739"/>
              <a:ext cx="7207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49" name="Text Box 104"/>
            <p:cNvSpPr txBox="1">
              <a:spLocks noChangeArrowheads="1"/>
            </p:cNvSpPr>
            <p:nvPr/>
          </p:nvSpPr>
          <p:spPr bwMode="auto">
            <a:xfrm>
              <a:off x="4139605" y="2242456"/>
              <a:ext cx="576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c(3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,</a:t>
              </a:r>
              <a:b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</a:b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…)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8450" name="Line 108"/>
            <p:cNvSpPr>
              <a:spLocks noChangeShapeType="1"/>
            </p:cNvSpPr>
            <p:nvPr/>
          </p:nvSpPr>
          <p:spPr bwMode="auto">
            <a:xfrm>
              <a:off x="5219700" y="3011152"/>
              <a:ext cx="7207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1" name="Text Box 109"/>
            <p:cNvSpPr txBox="1">
              <a:spLocks noChangeArrowheads="1"/>
            </p:cNvSpPr>
            <p:nvPr/>
          </p:nvSpPr>
          <p:spPr bwMode="auto">
            <a:xfrm>
              <a:off x="5363568" y="2240868"/>
              <a:ext cx="576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c(2</a:t>
              </a: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,</a:t>
              </a:r>
              <a:b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</a:br>
              <a:r>
                <a:rPr lang="en-AU" i="0" dirty="0" smtClean="0">
                  <a:solidFill>
                    <a:srgbClr val="006600"/>
                  </a:solidFill>
                  <a:latin typeface="Courier New" pitchFamily="49" charset="0"/>
                </a:rPr>
                <a:t>…)</a:t>
              </a:r>
              <a:endParaRPr lang="en-AU" i="0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18452" name="Text Box 114"/>
            <p:cNvSpPr txBox="1">
              <a:spLocks noChangeArrowheads="1"/>
            </p:cNvSpPr>
            <p:nvPr/>
          </p:nvSpPr>
          <p:spPr bwMode="auto">
            <a:xfrm>
              <a:off x="6877645" y="2372333"/>
              <a:ext cx="574675" cy="22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ts val="1800"/>
                </a:lnSpc>
              </a:pPr>
              <a:r>
                <a:rPr lang="en-AU" i="0" dirty="0">
                  <a:solidFill>
                    <a:srgbClr val="006600"/>
                  </a:solidFill>
                  <a:latin typeface="Courier New" pitchFamily="49" charset="0"/>
                </a:rPr>
                <a:t>d(…)</a:t>
              </a:r>
            </a:p>
          </p:txBody>
        </p:sp>
        <p:sp>
          <p:nvSpPr>
            <p:cNvPr id="18453" name="Line 84"/>
            <p:cNvSpPr>
              <a:spLocks noChangeShapeType="1"/>
            </p:cNvSpPr>
            <p:nvPr/>
          </p:nvSpPr>
          <p:spPr bwMode="auto">
            <a:xfrm>
              <a:off x="2266950" y="2450507"/>
              <a:ext cx="5048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4" name="Line 101"/>
            <p:cNvSpPr>
              <a:spLocks noChangeShapeType="1"/>
            </p:cNvSpPr>
            <p:nvPr/>
          </p:nvSpPr>
          <p:spPr bwMode="auto">
            <a:xfrm>
              <a:off x="3490913" y="2448920"/>
              <a:ext cx="5048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5" name="Line 106"/>
            <p:cNvSpPr>
              <a:spLocks noChangeShapeType="1"/>
            </p:cNvSpPr>
            <p:nvPr/>
          </p:nvSpPr>
          <p:spPr bwMode="auto">
            <a:xfrm>
              <a:off x="4714875" y="2447333"/>
              <a:ext cx="5048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6" name="Line 111"/>
            <p:cNvSpPr>
              <a:spLocks noChangeShapeType="1"/>
            </p:cNvSpPr>
            <p:nvPr/>
          </p:nvSpPr>
          <p:spPr bwMode="auto">
            <a:xfrm>
              <a:off x="5938838" y="2445745"/>
              <a:ext cx="5048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7" name="Line 116"/>
            <p:cNvSpPr>
              <a:spLocks noChangeShapeType="1"/>
            </p:cNvSpPr>
            <p:nvPr/>
          </p:nvSpPr>
          <p:spPr bwMode="auto">
            <a:xfrm>
              <a:off x="7450138" y="2444158"/>
              <a:ext cx="5048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8" name="Line 83"/>
            <p:cNvSpPr>
              <a:spLocks noChangeShapeType="1"/>
            </p:cNvSpPr>
            <p:nvPr/>
          </p:nvSpPr>
          <p:spPr bwMode="auto">
            <a:xfrm flipV="1">
              <a:off x="2268538" y="2452094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9" name="Line 89"/>
            <p:cNvSpPr>
              <a:spLocks noChangeShapeType="1"/>
            </p:cNvSpPr>
            <p:nvPr/>
          </p:nvSpPr>
          <p:spPr bwMode="auto">
            <a:xfrm>
              <a:off x="2771775" y="2450507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0" name="Line 100"/>
            <p:cNvSpPr>
              <a:spLocks noChangeShapeType="1"/>
            </p:cNvSpPr>
            <p:nvPr/>
          </p:nvSpPr>
          <p:spPr bwMode="auto">
            <a:xfrm flipV="1">
              <a:off x="3492500" y="2450507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1" name="Line 102"/>
            <p:cNvSpPr>
              <a:spLocks noChangeShapeType="1"/>
            </p:cNvSpPr>
            <p:nvPr/>
          </p:nvSpPr>
          <p:spPr bwMode="auto">
            <a:xfrm>
              <a:off x="3995738" y="2448920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2" name="Line 105"/>
            <p:cNvSpPr>
              <a:spLocks noChangeShapeType="1"/>
            </p:cNvSpPr>
            <p:nvPr/>
          </p:nvSpPr>
          <p:spPr bwMode="auto">
            <a:xfrm flipV="1">
              <a:off x="4716463" y="2448920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3" name="Line 107"/>
            <p:cNvSpPr>
              <a:spLocks noChangeShapeType="1"/>
            </p:cNvSpPr>
            <p:nvPr/>
          </p:nvSpPr>
          <p:spPr bwMode="auto">
            <a:xfrm>
              <a:off x="5219700" y="2447333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4" name="Line 110"/>
            <p:cNvSpPr>
              <a:spLocks noChangeShapeType="1"/>
            </p:cNvSpPr>
            <p:nvPr/>
          </p:nvSpPr>
          <p:spPr bwMode="auto">
            <a:xfrm flipV="1">
              <a:off x="5940425" y="2447333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5" name="Line 112"/>
            <p:cNvSpPr>
              <a:spLocks noChangeShapeType="1"/>
            </p:cNvSpPr>
            <p:nvPr/>
          </p:nvSpPr>
          <p:spPr bwMode="auto">
            <a:xfrm>
              <a:off x="6443663" y="244574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6" name="Line 115"/>
            <p:cNvSpPr>
              <a:spLocks noChangeShapeType="1"/>
            </p:cNvSpPr>
            <p:nvPr/>
          </p:nvSpPr>
          <p:spPr bwMode="auto">
            <a:xfrm flipV="1">
              <a:off x="7451725" y="2445745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7" name="Line 117"/>
            <p:cNvSpPr>
              <a:spLocks noChangeShapeType="1"/>
            </p:cNvSpPr>
            <p:nvPr/>
          </p:nvSpPr>
          <p:spPr bwMode="auto">
            <a:xfrm>
              <a:off x="7954963" y="2444158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8" name="Line 118"/>
            <p:cNvSpPr>
              <a:spLocks noChangeShapeType="1"/>
            </p:cNvSpPr>
            <p:nvPr/>
          </p:nvSpPr>
          <p:spPr bwMode="auto">
            <a:xfrm>
              <a:off x="7954963" y="3003227"/>
              <a:ext cx="720725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9" name="Line 119"/>
            <p:cNvSpPr>
              <a:spLocks noChangeShapeType="1"/>
            </p:cNvSpPr>
            <p:nvPr/>
          </p:nvSpPr>
          <p:spPr bwMode="auto">
            <a:xfrm>
              <a:off x="2268538" y="3014327"/>
              <a:ext cx="50323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70" name="Line 120"/>
            <p:cNvSpPr>
              <a:spLocks noChangeShapeType="1"/>
            </p:cNvSpPr>
            <p:nvPr/>
          </p:nvSpPr>
          <p:spPr bwMode="auto">
            <a:xfrm>
              <a:off x="3492500" y="3014327"/>
              <a:ext cx="50323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71" name="Line 121"/>
            <p:cNvSpPr>
              <a:spLocks noChangeShapeType="1"/>
            </p:cNvSpPr>
            <p:nvPr/>
          </p:nvSpPr>
          <p:spPr bwMode="auto">
            <a:xfrm>
              <a:off x="4716463" y="3014327"/>
              <a:ext cx="50323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72" name="Line 122"/>
            <p:cNvSpPr>
              <a:spLocks noChangeShapeType="1"/>
            </p:cNvSpPr>
            <p:nvPr/>
          </p:nvSpPr>
          <p:spPr bwMode="auto">
            <a:xfrm>
              <a:off x="5940425" y="3014327"/>
              <a:ext cx="50323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73" name="Line 123"/>
            <p:cNvSpPr>
              <a:spLocks noChangeShapeType="1"/>
            </p:cNvSpPr>
            <p:nvPr/>
          </p:nvSpPr>
          <p:spPr bwMode="auto">
            <a:xfrm>
              <a:off x="7453313" y="3014327"/>
              <a:ext cx="50323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74" name="Line 124"/>
            <p:cNvSpPr>
              <a:spLocks noChangeShapeType="1"/>
            </p:cNvSpPr>
            <p:nvPr/>
          </p:nvSpPr>
          <p:spPr bwMode="auto">
            <a:xfrm>
              <a:off x="6443663" y="3014327"/>
              <a:ext cx="1008063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" name="Line 61"/>
            <p:cNvSpPr>
              <a:spLocks noChangeShapeType="1"/>
            </p:cNvSpPr>
            <p:nvPr/>
          </p:nvSpPr>
          <p:spPr bwMode="auto">
            <a:xfrm flipV="1">
              <a:off x="1547664" y="2996952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" name="Line 110"/>
            <p:cNvSpPr>
              <a:spLocks noChangeShapeType="1"/>
            </p:cNvSpPr>
            <p:nvPr/>
          </p:nvSpPr>
          <p:spPr bwMode="auto">
            <a:xfrm>
              <a:off x="1259664" y="3573016"/>
              <a:ext cx="288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" name="Line 61"/>
            <p:cNvSpPr>
              <a:spLocks noChangeShapeType="1"/>
            </p:cNvSpPr>
            <p:nvPr/>
          </p:nvSpPr>
          <p:spPr bwMode="auto">
            <a:xfrm flipV="1">
              <a:off x="8676456" y="2996952"/>
              <a:ext cx="0" cy="57600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7" name="Line 110"/>
            <p:cNvSpPr>
              <a:spLocks noChangeShapeType="1"/>
            </p:cNvSpPr>
            <p:nvPr/>
          </p:nvSpPr>
          <p:spPr bwMode="auto">
            <a:xfrm>
              <a:off x="8676488" y="3573016"/>
              <a:ext cx="288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Line 119"/>
            <p:cNvSpPr>
              <a:spLocks noChangeShapeType="1"/>
            </p:cNvSpPr>
            <p:nvPr/>
          </p:nvSpPr>
          <p:spPr bwMode="auto">
            <a:xfrm>
              <a:off x="1547664" y="3573016"/>
              <a:ext cx="71280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Allocators and deallocators</a:t>
            </a:r>
            <a:endParaRPr lang="en-GB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An </a:t>
            </a:r>
            <a:r>
              <a:rPr lang="en-US" b="1" dirty="0" smtClean="0"/>
              <a:t>allocator</a:t>
            </a:r>
            <a:r>
              <a:rPr lang="en-US" dirty="0" smtClean="0"/>
              <a:t> is an operation that creates a heap variable, yielding a pointer to that heap variable. E.g.:</a:t>
            </a:r>
          </a:p>
          <a:p>
            <a:pPr lvl="1" eaLnBrk="1" hangingPunct="1"/>
            <a:r>
              <a:rPr lang="en-US" dirty="0" smtClean="0"/>
              <a:t>C’s allocator is a library function,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malloc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()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Java’s allocator is an expression of the form 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i="1" dirty="0" smtClean="0">
                <a:solidFill>
                  <a:srgbClr val="006600"/>
                </a:solidFill>
              </a:rPr>
              <a:t>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r>
              <a:rPr lang="en-US" dirty="0" smtClean="0"/>
              <a:t>”.</a:t>
            </a:r>
          </a:p>
          <a:p>
            <a:pPr eaLnBrk="1" hangingPunct="1"/>
            <a:r>
              <a:rPr lang="en-US" dirty="0" smtClean="0"/>
              <a:t>A </a:t>
            </a:r>
            <a:r>
              <a:rPr lang="en-US" b="1" dirty="0" err="1" smtClean="0"/>
              <a:t>deallocator</a:t>
            </a:r>
            <a:r>
              <a:rPr lang="en-US" dirty="0" smtClean="0"/>
              <a:t> is an operation that </a:t>
            </a:r>
            <a:r>
              <a:rPr lang="en-US" i="1" dirty="0" smtClean="0"/>
              <a:t>explicitly</a:t>
            </a:r>
            <a:r>
              <a:rPr lang="en-US" dirty="0" smtClean="0"/>
              <a:t> destroys a designated heap variable. E.g.:</a:t>
            </a:r>
          </a:p>
          <a:p>
            <a:pPr lvl="1" eaLnBrk="1" hangingPunct="1"/>
            <a:r>
              <a:rPr lang="en-US" dirty="0" smtClean="0"/>
              <a:t>C’s </a:t>
            </a:r>
            <a:r>
              <a:rPr lang="en-US" dirty="0" err="1" smtClean="0"/>
              <a:t>deallocator</a:t>
            </a:r>
            <a:r>
              <a:rPr lang="en-US" dirty="0" smtClean="0"/>
              <a:t> is a library function,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free()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Java has no </a:t>
            </a:r>
            <a:r>
              <a:rPr lang="en-US" dirty="0" err="1" smtClean="0"/>
              <a:t>deallocator</a:t>
            </a:r>
            <a:r>
              <a:rPr lang="en-US" dirty="0" smtClean="0"/>
              <a:t> at 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Reachability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heap variable remains </a:t>
            </a:r>
            <a:r>
              <a:rPr lang="en-US" b="1" dirty="0" smtClean="0"/>
              <a:t>reachable</a:t>
            </a:r>
            <a:r>
              <a:rPr lang="en-US" dirty="0" smtClean="0"/>
              <a:t> as long as it can be accessed by following pointers from a global or local variable.</a:t>
            </a:r>
          </a:p>
          <a:p>
            <a:pPr eaLnBrk="1" hangingPunct="1"/>
            <a:r>
              <a:rPr lang="en-US" dirty="0" smtClean="0"/>
              <a:t>A heap variable’s lifetime extends from its creation until:</a:t>
            </a:r>
          </a:p>
          <a:p>
            <a:pPr lvl="1" eaLnBrk="1" hangingPunct="1"/>
            <a:r>
              <a:rPr lang="en-US" dirty="0" smtClean="0"/>
              <a:t>it is destroyed by a </a:t>
            </a:r>
            <a:r>
              <a:rPr lang="en-US" dirty="0" err="1" smtClean="0"/>
              <a:t>deallocator</a:t>
            </a:r>
            <a:r>
              <a:rPr lang="en-US" dirty="0" smtClean="0"/>
              <a:t>, or</a:t>
            </a:r>
          </a:p>
          <a:p>
            <a:pPr lvl="1" eaLnBrk="1" hangingPunct="1"/>
            <a:r>
              <a:rPr lang="en-US" dirty="0" smtClean="0"/>
              <a:t>it becomes unreachable, or</a:t>
            </a:r>
          </a:p>
          <a:p>
            <a:pPr lvl="1" eaLnBrk="1" hangingPunct="1"/>
            <a:r>
              <a:rPr lang="en-US" dirty="0" smtClean="0"/>
              <a:t>the program terminates.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Pointers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/>
              <a:t>pointer</a:t>
            </a:r>
            <a:r>
              <a:rPr lang="en-US" smtClean="0"/>
              <a:t> is a reference to a particular variable. (In fact, pointers are sometimes called </a:t>
            </a:r>
            <a:r>
              <a:rPr lang="en-US" b="1" smtClean="0"/>
              <a:t>references</a:t>
            </a:r>
            <a:r>
              <a:rPr lang="en-US" smtClean="0"/>
              <a:t>.)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pointer’s </a:t>
            </a:r>
            <a:r>
              <a:rPr lang="en-US" b="1" smtClean="0"/>
              <a:t>referent</a:t>
            </a:r>
            <a:r>
              <a:rPr lang="en-US" smtClean="0"/>
              <a:t> is the variable to which it refers.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/>
              <a:t>null pointer</a:t>
            </a:r>
            <a:r>
              <a:rPr lang="en-US" smtClean="0"/>
              <a:t> is a special pointer value that has no referent.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pointer is essentially the address of its referent in the store.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However, each pointer also has a </a:t>
            </a:r>
            <a:r>
              <a:rPr lang="en-US" i="1" smtClean="0"/>
              <a:t>type</a:t>
            </a:r>
            <a:r>
              <a:rPr lang="en-US" smtClean="0"/>
              <a:t>, and the type of a pointer allows us to infer the type of its referent.</a:t>
            </a:r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are variables?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functional PLs (and in mathematics), a </a:t>
            </a:r>
            <a:r>
              <a:rPr lang="en-US" b="1" dirty="0" smtClean="0"/>
              <a:t>variable</a:t>
            </a:r>
            <a:r>
              <a:rPr lang="en-US" dirty="0" smtClean="0"/>
              <a:t> stands for a fixed (but possibly unknown) value.</a:t>
            </a:r>
          </a:p>
          <a:p>
            <a:pPr eaLnBrk="1" hangingPunct="1"/>
            <a:r>
              <a:rPr lang="en-US" dirty="0" smtClean="0"/>
              <a:t>In imperative and OO PLs, a </a:t>
            </a:r>
            <a:r>
              <a:rPr lang="en-US" b="1" dirty="0" smtClean="0"/>
              <a:t>variable</a:t>
            </a:r>
            <a:r>
              <a:rPr lang="en-US" dirty="0" smtClean="0"/>
              <a:t> </a:t>
            </a:r>
            <a:r>
              <a:rPr lang="en-US" i="1" dirty="0" smtClean="0"/>
              <a:t>contains</a:t>
            </a:r>
            <a:r>
              <a:rPr lang="en-US" dirty="0" smtClean="0"/>
              <a:t> a value. The variable may be </a:t>
            </a:r>
            <a:r>
              <a:rPr lang="en-US" i="1" dirty="0" smtClean="0"/>
              <a:t>inspected</a:t>
            </a:r>
            <a:r>
              <a:rPr lang="en-US" dirty="0" smtClean="0"/>
              <a:t> and </a:t>
            </a:r>
            <a:r>
              <a:rPr lang="en-US" i="1" dirty="0" smtClean="0"/>
              <a:t>updated</a:t>
            </a:r>
            <a:r>
              <a:rPr lang="en-US" dirty="0" smtClean="0"/>
              <a:t> as often as desired. </a:t>
            </a:r>
          </a:p>
          <a:p>
            <a:pPr lvl="1" eaLnBrk="1" hangingPunct="1"/>
            <a:r>
              <a:rPr lang="en-US" dirty="0" smtClean="0"/>
              <a:t>Such a variable can be used to model a real-world object whose state changes over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Pointers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Pointers and heap variables can be used to represent recursive values such as lists and trees.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But the pointer itself is a low-level concept. Manipulation of pointers is notoriously error-prone and hard to understand.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 example, the C assignment “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p-&gt;succ</a:t>
            </a:r>
            <a:r>
              <a:rPr lang="en-US" smtClean="0">
                <a:solidFill>
                  <a:srgbClr val="006600"/>
                </a:solidFill>
              </a:rPr>
              <a:t>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US" smtClean="0">
                <a:solidFill>
                  <a:srgbClr val="006600"/>
                </a:solidFill>
              </a:rPr>
              <a:t>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q;</a:t>
            </a:r>
            <a:r>
              <a:rPr lang="en-US" smtClean="0"/>
              <a:t>” appears to manipulate a list, but which list? Also: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Does it delete nodes from the list?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Does it stitch together parts of two different lists?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Does it introduce a cycle?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Dangling pointers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/>
              <a:t>dangling pointer</a:t>
            </a:r>
            <a:r>
              <a:rPr lang="en-US" smtClean="0"/>
              <a:t> is a pointer to a variable that has been destroyed.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Dangling pointers arise when: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pointer to a </a:t>
            </a:r>
            <a:r>
              <a:rPr lang="en-US" i="1" smtClean="0"/>
              <a:t>heap variable</a:t>
            </a:r>
            <a:r>
              <a:rPr lang="en-US" smtClean="0"/>
              <a:t> still exists after the heap variable is destroyed by a deallocator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pointer to a </a:t>
            </a:r>
            <a:r>
              <a:rPr lang="en-US" i="1" smtClean="0"/>
              <a:t>local variable</a:t>
            </a:r>
            <a:r>
              <a:rPr lang="en-US" smtClean="0"/>
              <a:t> still exists at exit from the block in which the local variable was declared.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deallocator immediately destroys a heap variable; all existing pointers to that heap variable then become dangling pointers.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Thus deallocators are inherently unsafe.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Dangling pointers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 is highly unsafe:</a:t>
            </a:r>
          </a:p>
          <a:p>
            <a:pPr lvl="1" eaLnBrk="1" hangingPunct="1"/>
            <a:r>
              <a:rPr lang="en-US" smtClean="0"/>
              <a:t>After a heap variable is destroyed, pointers to it might still exist.</a:t>
            </a:r>
          </a:p>
          <a:p>
            <a:pPr lvl="1" eaLnBrk="1" hangingPunct="1"/>
            <a:r>
              <a:rPr lang="en-US" smtClean="0"/>
              <a:t>At exit from a block, pointers to its local variables might still exist (e.g., if stored in global variables).</a:t>
            </a:r>
          </a:p>
          <a:p>
            <a:pPr eaLnBrk="1" hangingPunct="1"/>
            <a:r>
              <a:rPr lang="en-US" smtClean="0"/>
              <a:t>Java is very safe:</a:t>
            </a:r>
          </a:p>
          <a:p>
            <a:pPr lvl="1" eaLnBrk="1" hangingPunct="1"/>
            <a:r>
              <a:rPr lang="en-US" smtClean="0"/>
              <a:t>It has no deallocator.</a:t>
            </a:r>
          </a:p>
          <a:p>
            <a:pPr lvl="1" eaLnBrk="1" hangingPunct="1"/>
            <a:r>
              <a:rPr lang="en-US" smtClean="0"/>
              <a:t>Pointers to local variables cannot be obtained.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 dangling pointers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Consider this C code: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	struct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Date {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y, m, d;}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typedef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Date * DatePtr;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DatePtr date1 = (DatePtr)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  malloc(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sizeof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Date);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date1-&gt;y = 2008;  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date1-&gt;m = 1;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date1-&gt;d = 1;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	DatePtr date2 = date1;</a:t>
            </a:r>
            <a:endParaRPr lang="en-AU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AU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free(date2);</a:t>
            </a:r>
            <a:endParaRPr lang="en-AU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AU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printf(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%d4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, date1-&gt;y);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date2-&gt;y = 2009;</a:t>
            </a:r>
          </a:p>
        </p:txBody>
      </p:sp>
      <p:sp>
        <p:nvSpPr>
          <p:cNvPr id="510980" name="AutoShape 4"/>
          <p:cNvSpPr>
            <a:spLocks/>
          </p:cNvSpPr>
          <p:nvPr/>
        </p:nvSpPr>
        <p:spPr bwMode="auto">
          <a:xfrm>
            <a:off x="6480175" y="4899025"/>
            <a:ext cx="2268538" cy="942975"/>
          </a:xfrm>
          <a:prstGeom prst="callout1">
            <a:avLst>
              <a:gd name="adj1" fmla="val 12120"/>
              <a:gd name="adj2" fmla="val -3361"/>
              <a:gd name="adj3" fmla="val 40236"/>
              <a:gd name="adj4" fmla="val -95523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>
                <a:solidFill>
                  <a:schemeClr val="bg2"/>
                </a:solidFill>
              </a:rPr>
              <a:t>deallocates that heap variable –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date1</a:t>
            </a:r>
            <a:r>
              <a:rPr lang="en-AU" i="0">
                <a:solidFill>
                  <a:schemeClr val="bg2"/>
                </a:solidFill>
              </a:rPr>
              <a:t> and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date2</a:t>
            </a:r>
            <a:r>
              <a:rPr lang="en-AU" i="0">
                <a:solidFill>
                  <a:schemeClr val="bg2"/>
                </a:solidFill>
              </a:rPr>
              <a:t> now contain dangling pointers</a:t>
            </a:r>
          </a:p>
        </p:txBody>
      </p:sp>
      <p:sp>
        <p:nvSpPr>
          <p:cNvPr id="510981" name="AutoShape 5"/>
          <p:cNvSpPr>
            <a:spLocks/>
          </p:cNvSpPr>
          <p:nvPr/>
        </p:nvSpPr>
        <p:spPr bwMode="auto">
          <a:xfrm>
            <a:off x="6480175" y="3105150"/>
            <a:ext cx="2270125" cy="720725"/>
          </a:xfrm>
          <a:prstGeom prst="callout1">
            <a:avLst>
              <a:gd name="adj1" fmla="val 15861"/>
              <a:gd name="adj2" fmla="val -3356"/>
              <a:gd name="adj3" fmla="val 34583"/>
              <a:gd name="adj4" fmla="val -1440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>
                <a:solidFill>
                  <a:schemeClr val="bg2"/>
                </a:solidFill>
              </a:rPr>
              <a:t>makes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date1</a:t>
            </a:r>
            <a:r>
              <a:rPr lang="en-AU" i="0">
                <a:solidFill>
                  <a:schemeClr val="bg2"/>
                </a:solidFill>
              </a:rPr>
              <a:t> point to a newly-allocated heap variable</a:t>
            </a:r>
          </a:p>
        </p:txBody>
      </p:sp>
      <p:sp>
        <p:nvSpPr>
          <p:cNvPr id="510982" name="AutoShape 6"/>
          <p:cNvSpPr>
            <a:spLocks/>
          </p:cNvSpPr>
          <p:nvPr/>
        </p:nvSpPr>
        <p:spPr bwMode="auto">
          <a:xfrm>
            <a:off x="6478588" y="4041775"/>
            <a:ext cx="2270125" cy="682625"/>
          </a:xfrm>
          <a:prstGeom prst="callout1">
            <a:avLst>
              <a:gd name="adj1" fmla="val 16745"/>
              <a:gd name="adj2" fmla="val -3356"/>
              <a:gd name="adj3" fmla="val 99537"/>
              <a:gd name="adj4" fmla="val -3042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>
                <a:solidFill>
                  <a:schemeClr val="bg2"/>
                </a:solidFill>
              </a:rPr>
              <a:t>makes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date2</a:t>
            </a:r>
            <a:r>
              <a:rPr lang="en-AU" i="0">
                <a:solidFill>
                  <a:schemeClr val="bg2"/>
                </a:solidFill>
              </a:rPr>
              <a:t> point to that same heap variable </a:t>
            </a:r>
            <a:endParaRPr lang="en-AU" i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435601" y="5876925"/>
            <a:ext cx="3492883" cy="517526"/>
            <a:chOff x="5435601" y="5876925"/>
            <a:chExt cx="3492883" cy="517526"/>
          </a:xfrm>
        </p:grpSpPr>
        <p:sp>
          <p:nvSpPr>
            <p:cNvPr id="25608" name="AutoShape 7"/>
            <p:cNvSpPr>
              <a:spLocks/>
            </p:cNvSpPr>
            <p:nvPr/>
          </p:nvSpPr>
          <p:spPr bwMode="auto">
            <a:xfrm>
              <a:off x="6480176" y="6170613"/>
              <a:ext cx="2448308" cy="223838"/>
            </a:xfrm>
            <a:prstGeom prst="callout2">
              <a:avLst>
                <a:gd name="adj1" fmla="val 56171"/>
                <a:gd name="adj2" fmla="val -1010"/>
                <a:gd name="adj3" fmla="val 51066"/>
                <a:gd name="adj4" fmla="val -124135"/>
                <a:gd name="adj5" fmla="val -3690"/>
                <a:gd name="adj6" fmla="val -127345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i="0" dirty="0" smtClean="0">
                  <a:solidFill>
                    <a:schemeClr val="bg2"/>
                  </a:solidFill>
                </a:rPr>
                <a:t>behaves unpredictably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  <p:sp>
          <p:nvSpPr>
            <p:cNvPr id="25609" name="Line 12"/>
            <p:cNvSpPr>
              <a:spLocks noChangeShapeType="1"/>
            </p:cNvSpPr>
            <p:nvPr/>
          </p:nvSpPr>
          <p:spPr bwMode="auto">
            <a:xfrm>
              <a:off x="5435601" y="5876925"/>
              <a:ext cx="396875" cy="3968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80" grpId="0" animBg="1"/>
      <p:bldP spid="510981" grpId="0" animBg="1"/>
      <p:bldP spid="5109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Commands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A </a:t>
            </a:r>
            <a:r>
              <a:rPr lang="en-US" b="1" dirty="0" smtClean="0"/>
              <a:t>command</a:t>
            </a:r>
            <a:r>
              <a:rPr lang="en-US" dirty="0" smtClean="0"/>
              <a:t> (often called a </a:t>
            </a:r>
            <a:r>
              <a:rPr lang="en-US" b="1" dirty="0" smtClean="0"/>
              <a:t>statement</a:t>
            </a:r>
            <a:r>
              <a:rPr lang="en-US" dirty="0" smtClean="0"/>
              <a:t>) is a program construct that will be </a:t>
            </a:r>
            <a:r>
              <a:rPr lang="en-US" b="1" dirty="0" smtClean="0"/>
              <a:t>executed</a:t>
            </a:r>
            <a:r>
              <a:rPr lang="en-US" dirty="0" smtClean="0"/>
              <a:t> to update variables. </a:t>
            </a:r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Commands are characteristic of imperative and OO PLs (but not functional PLs).</a:t>
            </a:r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Simple commands:</a:t>
            </a:r>
          </a:p>
          <a:p>
            <a:pPr lvl="1"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A </a:t>
            </a:r>
            <a:r>
              <a:rPr lang="en-US" b="1" dirty="0" smtClean="0"/>
              <a:t>skip</a:t>
            </a:r>
            <a:r>
              <a:rPr lang="en-US" dirty="0" smtClean="0"/>
              <a:t> </a:t>
            </a:r>
            <a:r>
              <a:rPr lang="en-US" b="1" dirty="0" smtClean="0"/>
              <a:t>command</a:t>
            </a:r>
            <a:r>
              <a:rPr lang="en-US" dirty="0" smtClean="0"/>
              <a:t> is a command that does nothing.</a:t>
            </a:r>
          </a:p>
          <a:p>
            <a:pPr lvl="1"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An </a:t>
            </a:r>
            <a:r>
              <a:rPr lang="en-US" b="1" dirty="0" smtClean="0"/>
              <a:t>assignment command</a:t>
            </a:r>
            <a:r>
              <a:rPr lang="en-US" dirty="0" smtClean="0"/>
              <a:t> is a command that uses a value to update a variable.</a:t>
            </a:r>
          </a:p>
          <a:p>
            <a:pPr lvl="1"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dirty="0" smtClean="0"/>
              <a:t>A </a:t>
            </a:r>
            <a:r>
              <a:rPr lang="en-US" b="1" dirty="0" smtClean="0"/>
              <a:t>procedure call</a:t>
            </a:r>
            <a:r>
              <a:rPr lang="en-US" dirty="0" smtClean="0"/>
              <a:t> is a command that calls a proper procedure with argument(s). Its net effect is to update some variables.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Commands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Compound commands: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/>
              <a:t>sequential command</a:t>
            </a:r>
            <a:r>
              <a:rPr lang="en-US" smtClean="0"/>
              <a:t> is a command that executes its sub-commands in sequence.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/>
              <a:t>conditional command</a:t>
            </a:r>
            <a:r>
              <a:rPr lang="en-US" smtClean="0"/>
              <a:t> is a command that chooses </a:t>
            </a:r>
            <a:r>
              <a:rPr lang="en-US" i="1" smtClean="0"/>
              <a:t>one</a:t>
            </a:r>
            <a:r>
              <a:rPr lang="en-US" smtClean="0"/>
              <a:t> of its sub-commands to execute.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 </a:t>
            </a:r>
            <a:r>
              <a:rPr lang="en-US" b="1" smtClean="0"/>
              <a:t>iterative command</a:t>
            </a:r>
            <a:r>
              <a:rPr lang="en-US" smtClean="0"/>
              <a:t> is a command that executes its sub-command repeatedly. This may be:</a:t>
            </a:r>
          </a:p>
          <a:p>
            <a:pPr lvl="2" eaLnBrk="1" hangingPunct="1">
              <a:lnSpc>
                <a:spcPct val="90000"/>
              </a:lnSpc>
            </a:pPr>
            <a:r>
              <a:rPr lang="en-GB" b="1" smtClean="0"/>
              <a:t>definite iteration</a:t>
            </a:r>
            <a:r>
              <a:rPr lang="en-GB" smtClean="0"/>
              <a:t> (where the number of repetitions is known in advance)</a:t>
            </a:r>
            <a:endParaRPr lang="en-US" smtClean="0"/>
          </a:p>
          <a:p>
            <a:pPr lvl="2" eaLnBrk="1" hangingPunct="1">
              <a:lnSpc>
                <a:spcPct val="90000"/>
              </a:lnSpc>
            </a:pPr>
            <a:r>
              <a:rPr lang="en-GB" b="1" smtClean="0"/>
              <a:t>indefinite iteration</a:t>
            </a:r>
            <a:r>
              <a:rPr lang="en-GB" smtClean="0"/>
              <a:t> (where the number of repetitions is not known in advance).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/>
              <a:t>block command</a:t>
            </a:r>
            <a:r>
              <a:rPr lang="en-US" smtClean="0"/>
              <a:t> is a command that contains declarations of local variables, etc.</a:t>
            </a:r>
            <a:r>
              <a:rPr lang="en-AU" smtClean="0"/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assignment commands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GB" smtClean="0"/>
              <a:t>Java s</a:t>
            </a:r>
            <a:r>
              <a:rPr lang="en-US" smtClean="0"/>
              <a:t>ingle assignment: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	m = n + 1;</a:t>
            </a:r>
            <a:endParaRPr lang="en-US" smtClean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GB" smtClean="0"/>
              <a:t>Java m</a:t>
            </a:r>
            <a:r>
              <a:rPr lang="en-US" smtClean="0"/>
              <a:t>ultiple assignment: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	m = n = 0;</a:t>
            </a:r>
            <a:endParaRPr lang="en-US" smtClean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GB" smtClean="0"/>
              <a:t>Java a</a:t>
            </a:r>
            <a:r>
              <a:rPr lang="en-US" smtClean="0"/>
              <a:t>ssignment combined with binary operator: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	m += 7;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	n /= b;</a:t>
            </a:r>
            <a:endParaRPr lang="en-US" smtClean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524292" name="AutoShape 4"/>
          <p:cNvSpPr>
            <a:spLocks/>
          </p:cNvSpPr>
          <p:nvPr/>
        </p:nvSpPr>
        <p:spPr bwMode="auto">
          <a:xfrm>
            <a:off x="5148263" y="4257675"/>
            <a:ext cx="2592387" cy="287338"/>
          </a:xfrm>
          <a:prstGeom prst="callout1">
            <a:avLst>
              <a:gd name="adj1" fmla="val 39778"/>
              <a:gd name="adj2" fmla="val -2940"/>
              <a:gd name="adj3" fmla="val 44199"/>
              <a:gd name="adj4" fmla="val -6111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>
                <a:solidFill>
                  <a:schemeClr val="bg2"/>
                </a:solidFill>
              </a:rPr>
              <a:t>equivalent to “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m</a:t>
            </a:r>
            <a:r>
              <a:rPr lang="en-AU" i="0">
                <a:solidFill>
                  <a:srgbClr val="006600"/>
                </a:solidFill>
              </a:rPr>
              <a:t>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AU" i="0">
                <a:solidFill>
                  <a:srgbClr val="006600"/>
                </a:solidFill>
              </a:rPr>
              <a:t>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m+7;</a:t>
            </a:r>
            <a:r>
              <a:rPr lang="en-AU" i="0">
                <a:solidFill>
                  <a:schemeClr val="bg2"/>
                </a:solidFill>
              </a:rPr>
              <a:t>”</a:t>
            </a:r>
          </a:p>
        </p:txBody>
      </p:sp>
      <p:sp>
        <p:nvSpPr>
          <p:cNvPr id="524293" name="AutoShape 5"/>
          <p:cNvSpPr>
            <a:spLocks/>
          </p:cNvSpPr>
          <p:nvPr/>
        </p:nvSpPr>
        <p:spPr bwMode="auto">
          <a:xfrm>
            <a:off x="5148263" y="4762500"/>
            <a:ext cx="2592387" cy="287338"/>
          </a:xfrm>
          <a:prstGeom prst="callout1">
            <a:avLst>
              <a:gd name="adj1" fmla="val 39778"/>
              <a:gd name="adj2" fmla="val -2940"/>
              <a:gd name="adj3" fmla="val 44199"/>
              <a:gd name="adj4" fmla="val -6111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>
                <a:solidFill>
                  <a:schemeClr val="bg2"/>
                </a:solidFill>
              </a:rPr>
              <a:t>equivalent to “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n</a:t>
            </a:r>
            <a:r>
              <a:rPr lang="en-AU" i="0">
                <a:solidFill>
                  <a:srgbClr val="006600"/>
                </a:solidFill>
              </a:rPr>
              <a:t>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AU" i="0">
                <a:solidFill>
                  <a:srgbClr val="006600"/>
                </a:solidFill>
              </a:rPr>
              <a:t> </a:t>
            </a:r>
            <a:r>
              <a:rPr lang="en-AU" i="0">
                <a:solidFill>
                  <a:srgbClr val="006600"/>
                </a:solidFill>
                <a:latin typeface="Courier New" pitchFamily="49" charset="0"/>
              </a:rPr>
              <a:t>n/b;</a:t>
            </a:r>
            <a:r>
              <a:rPr lang="en-AU" i="0">
                <a:solidFill>
                  <a:schemeClr val="bg2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2" grpId="0" animBg="1"/>
      <p:bldP spid="52429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conditional commands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Java if-command: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GB" b="1" smtClean="0">
                <a:solidFill>
                  <a:srgbClr val="008000"/>
                </a:solidFill>
                <a:latin typeface="Courier New" pitchFamily="49" charset="0"/>
              </a:rPr>
              <a:t>if</a:t>
            </a: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 (x &gt; y)</a:t>
            </a:r>
            <a:br>
              <a:rPr lang="en-GB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	out.print(x);</a:t>
            </a:r>
            <a:br>
              <a:rPr lang="en-GB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GB" b="1" smtClean="0">
                <a:solidFill>
                  <a:srgbClr val="008000"/>
                </a:solidFill>
                <a:latin typeface="Courier New" pitchFamily="49" charset="0"/>
              </a:rPr>
              <a:t>else</a:t>
            </a: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/>
            </a:r>
            <a:br>
              <a:rPr lang="en-GB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8000"/>
                </a:solidFill>
                <a:latin typeface="Courier New" pitchFamily="49" charset="0"/>
              </a:rPr>
              <a:t>	out.print(y);</a:t>
            </a:r>
            <a:endParaRPr lang="en-US" smtClean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Java switch-command:</a:t>
            </a:r>
            <a:endParaRPr lang="en-US" b="1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8000"/>
                </a:solidFill>
              </a:rPr>
              <a:t>	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Date today = …;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switch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(today.m) {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case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 1:  out.print("JAN"); 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break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case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 2:  out.print("FEB"); 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break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  <a:sym typeface="Symbol" pitchFamily="18" charset="2"/>
              </a:rPr>
              <a:t>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/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case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11:  out.print("NOV"); 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break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case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12:  out.print("DEC");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25316" name="AutoShape 4"/>
          <p:cNvSpPr>
            <a:spLocks/>
          </p:cNvSpPr>
          <p:nvPr/>
        </p:nvSpPr>
        <p:spPr bwMode="auto">
          <a:xfrm>
            <a:off x="7451725" y="5805488"/>
            <a:ext cx="1584325" cy="503237"/>
          </a:xfrm>
          <a:prstGeom prst="callout1">
            <a:avLst>
              <a:gd name="adj1" fmla="val 22713"/>
              <a:gd name="adj2" fmla="val -4810"/>
              <a:gd name="adj3" fmla="val -29338"/>
              <a:gd name="adj4" fmla="val -1272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>
                <a:solidFill>
                  <a:schemeClr val="bg2"/>
                </a:solidFill>
              </a:rPr>
              <a:t>Breaks are essential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iterative commands </a:t>
            </a:r>
            <a:r>
              <a:rPr lang="en-GB" i="1" smtClean="0"/>
              <a:t>(1)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Java while-command: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8000"/>
                </a:solidFill>
              </a:rPr>
              <a:t>	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Date[] dates;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</a:rPr>
              <a:t>…</a:t>
            </a:r>
            <a:endParaRPr lang="en-US" smtClean="0">
              <a:solidFill>
                <a:srgbClr val="008000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i = 0;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while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(i &lt; dates.length) {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out.print(dates[i]);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i++;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Java for-commands (both forms):</a:t>
            </a:r>
            <a:endParaRPr lang="en-US" b="1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for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(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i = 0; i &lt; dates.length; i++)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out.print(dates[i]);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	for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(Date d : dates)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out.print(d);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iterative commands </a:t>
            </a:r>
            <a:r>
              <a:rPr lang="en-GB" i="1" smtClean="0"/>
              <a:t>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Java do-while-command: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static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String render (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n) {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String s = 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m = n;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do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{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char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d = (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char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)(m % 10) + 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0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	s = d + s;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	m /= 10;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} 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while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(m &gt; 0);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return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s;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Here the loop condition is evaluated </a:t>
            </a:r>
            <a:r>
              <a:rPr lang="en-US" i="1" smtClean="0"/>
              <a:t>after</a:t>
            </a:r>
            <a:r>
              <a:rPr lang="en-US" smtClean="0"/>
              <a:t> each repetition of the loop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Storage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1" y="1700213"/>
            <a:ext cx="5005389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To understand such variables, assume an abstract storage model: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store</a:t>
            </a:r>
            <a:r>
              <a:rPr lang="en-US" dirty="0" smtClean="0"/>
              <a:t> is a collection of </a:t>
            </a:r>
            <a:r>
              <a:rPr lang="en-US" b="1" dirty="0" smtClean="0"/>
              <a:t>cells</a:t>
            </a:r>
            <a:r>
              <a:rPr lang="en-US" dirty="0" smtClean="0"/>
              <a:t>, each of which has a unique </a:t>
            </a:r>
            <a:r>
              <a:rPr lang="en-US" b="1" dirty="0" smtClean="0"/>
              <a:t>address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Each cell is either </a:t>
            </a:r>
            <a:r>
              <a:rPr lang="en-US" i="1" dirty="0" smtClean="0"/>
              <a:t>allocated</a:t>
            </a:r>
            <a:r>
              <a:rPr lang="en-US" dirty="0" smtClean="0"/>
              <a:t> or </a:t>
            </a:r>
            <a:r>
              <a:rPr lang="en-US" i="1" dirty="0" smtClean="0"/>
              <a:t>unallocated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Each allocated cell contains either a simple value or </a:t>
            </a:r>
            <a:r>
              <a:rPr lang="en-US" i="1" dirty="0" smtClean="0"/>
              <a:t>undefined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An allocated cell can be </a:t>
            </a:r>
            <a:r>
              <a:rPr lang="en-US" b="1" dirty="0" smtClean="0"/>
              <a:t>inspected</a:t>
            </a:r>
            <a:r>
              <a:rPr lang="en-US" dirty="0" smtClean="0"/>
              <a:t>, unless it contains </a:t>
            </a:r>
            <a:r>
              <a:rPr lang="en-US" i="1" dirty="0" smtClean="0"/>
              <a:t>undefined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An allocated cell can be </a:t>
            </a:r>
            <a:r>
              <a:rPr lang="en-US" b="1" dirty="0" smtClean="0"/>
              <a:t>updated</a:t>
            </a:r>
            <a:r>
              <a:rPr lang="en-US" dirty="0"/>
              <a:t> </a:t>
            </a:r>
            <a:r>
              <a:rPr lang="en-US" dirty="0" smtClean="0"/>
              <a:t>at any time.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623582" y="1808820"/>
            <a:ext cx="720726" cy="4320519"/>
            <a:chOff x="6551613" y="1808820"/>
            <a:chExt cx="720726" cy="4320519"/>
          </a:xfrm>
        </p:grpSpPr>
        <p:sp>
          <p:nvSpPr>
            <p:cNvPr id="5133" name="Rectangle 5"/>
            <p:cNvSpPr>
              <a:spLocks noChangeArrowheads="1"/>
            </p:cNvSpPr>
            <p:nvPr/>
          </p:nvSpPr>
          <p:spPr bwMode="auto">
            <a:xfrm>
              <a:off x="6551613" y="5408613"/>
              <a:ext cx="71913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Rectangle 6"/>
            <p:cNvSpPr>
              <a:spLocks noChangeArrowheads="1"/>
            </p:cNvSpPr>
            <p:nvPr/>
          </p:nvSpPr>
          <p:spPr bwMode="auto">
            <a:xfrm>
              <a:off x="6551613" y="5768976"/>
              <a:ext cx="719138" cy="3603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Rectangle 7"/>
            <p:cNvSpPr>
              <a:spLocks noChangeArrowheads="1"/>
            </p:cNvSpPr>
            <p:nvPr/>
          </p:nvSpPr>
          <p:spPr bwMode="auto">
            <a:xfrm>
              <a:off x="6551613" y="5049838"/>
              <a:ext cx="719138" cy="3603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Rectangle 8"/>
            <p:cNvSpPr>
              <a:spLocks noChangeArrowheads="1"/>
            </p:cNvSpPr>
            <p:nvPr/>
          </p:nvSpPr>
          <p:spPr bwMode="auto">
            <a:xfrm>
              <a:off x="6551613" y="4691063"/>
              <a:ext cx="71913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Rectangle 9"/>
            <p:cNvSpPr>
              <a:spLocks noChangeArrowheads="1"/>
            </p:cNvSpPr>
            <p:nvPr/>
          </p:nvSpPr>
          <p:spPr bwMode="auto">
            <a:xfrm>
              <a:off x="6551613" y="4332288"/>
              <a:ext cx="719138" cy="3603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Rectangle 10"/>
            <p:cNvSpPr>
              <a:spLocks noChangeArrowheads="1"/>
            </p:cNvSpPr>
            <p:nvPr/>
          </p:nvSpPr>
          <p:spPr bwMode="auto">
            <a:xfrm>
              <a:off x="6551613" y="3973513"/>
              <a:ext cx="719138" cy="3603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11"/>
            <p:cNvSpPr>
              <a:spLocks noChangeArrowheads="1"/>
            </p:cNvSpPr>
            <p:nvPr/>
          </p:nvSpPr>
          <p:spPr bwMode="auto">
            <a:xfrm>
              <a:off x="6551613" y="3614738"/>
              <a:ext cx="719138" cy="3603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" name="Rectangle 12"/>
            <p:cNvSpPr>
              <a:spLocks noChangeArrowheads="1"/>
            </p:cNvSpPr>
            <p:nvPr/>
          </p:nvSpPr>
          <p:spPr bwMode="auto">
            <a:xfrm>
              <a:off x="6551613" y="3255963"/>
              <a:ext cx="71913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1" name="Rectangle 13"/>
            <p:cNvSpPr>
              <a:spLocks noChangeArrowheads="1"/>
            </p:cNvSpPr>
            <p:nvPr/>
          </p:nvSpPr>
          <p:spPr bwMode="auto">
            <a:xfrm>
              <a:off x="6551613" y="2888617"/>
              <a:ext cx="71913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2" name="Rectangle 14"/>
            <p:cNvSpPr>
              <a:spLocks noChangeArrowheads="1"/>
            </p:cNvSpPr>
            <p:nvPr/>
          </p:nvSpPr>
          <p:spPr bwMode="auto">
            <a:xfrm>
              <a:off x="6551613" y="2526370"/>
              <a:ext cx="71913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3" name="Rectangle 15"/>
            <p:cNvSpPr>
              <a:spLocks noChangeArrowheads="1"/>
            </p:cNvSpPr>
            <p:nvPr/>
          </p:nvSpPr>
          <p:spPr bwMode="auto">
            <a:xfrm>
              <a:off x="6551613" y="2167595"/>
              <a:ext cx="719138" cy="3603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Rectangle 16"/>
            <p:cNvSpPr>
              <a:spLocks noChangeArrowheads="1"/>
            </p:cNvSpPr>
            <p:nvPr/>
          </p:nvSpPr>
          <p:spPr bwMode="auto">
            <a:xfrm>
              <a:off x="6551613" y="1808820"/>
              <a:ext cx="719138" cy="36036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45" name="Group 30"/>
            <p:cNvGrpSpPr>
              <a:grpSpLocks/>
            </p:cNvGrpSpPr>
            <p:nvPr/>
          </p:nvGrpSpPr>
          <p:grpSpPr bwMode="auto">
            <a:xfrm>
              <a:off x="6553201" y="2554288"/>
              <a:ext cx="719138" cy="3154363"/>
              <a:chOff x="3991" y="1503"/>
              <a:chExt cx="453" cy="1987"/>
            </a:xfrm>
          </p:grpSpPr>
          <p:sp>
            <p:nvSpPr>
              <p:cNvPr id="5146" name="Text Box 17"/>
              <p:cNvSpPr txBox="1">
                <a:spLocks noChangeArrowheads="1"/>
              </p:cNvSpPr>
              <p:nvPr/>
            </p:nvSpPr>
            <p:spPr bwMode="auto">
              <a:xfrm>
                <a:off x="3991" y="1730"/>
                <a:ext cx="45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true</a:t>
                </a:r>
                <a:endParaRPr lang="en-US"/>
              </a:p>
            </p:txBody>
          </p:sp>
          <p:sp>
            <p:nvSpPr>
              <p:cNvPr id="5147" name="Text Box 18"/>
              <p:cNvSpPr txBox="1">
                <a:spLocks noChangeArrowheads="1"/>
              </p:cNvSpPr>
              <p:nvPr/>
            </p:nvSpPr>
            <p:spPr bwMode="auto">
              <a:xfrm>
                <a:off x="3991" y="1957"/>
                <a:ext cx="45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i="0" dirty="0"/>
                  <a:t>3.14</a:t>
                </a:r>
                <a:endParaRPr lang="en-US" i="0" dirty="0"/>
              </a:p>
            </p:txBody>
          </p:sp>
          <p:sp>
            <p:nvSpPr>
              <p:cNvPr id="5148" name="Text Box 19"/>
              <p:cNvSpPr txBox="1">
                <a:spLocks noChangeArrowheads="1"/>
              </p:cNvSpPr>
              <p:nvPr/>
            </p:nvSpPr>
            <p:spPr bwMode="auto">
              <a:xfrm>
                <a:off x="3991" y="1503"/>
                <a:ext cx="45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i="0" dirty="0"/>
                  <a:t>7</a:t>
                </a:r>
                <a:endParaRPr lang="en-US" i="0" dirty="0"/>
              </a:p>
            </p:txBody>
          </p:sp>
          <p:sp>
            <p:nvSpPr>
              <p:cNvPr id="5149" name="Text Box 20"/>
              <p:cNvSpPr txBox="1">
                <a:spLocks noChangeArrowheads="1"/>
              </p:cNvSpPr>
              <p:nvPr/>
            </p:nvSpPr>
            <p:spPr bwMode="auto">
              <a:xfrm>
                <a:off x="3991" y="3317"/>
                <a:ext cx="45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i="0"/>
                  <a:t>‘X’</a:t>
                </a:r>
                <a:endParaRPr lang="en-US" i="0"/>
              </a:p>
            </p:txBody>
          </p:sp>
          <p:sp>
            <p:nvSpPr>
              <p:cNvPr id="5150" name="Text Box 21"/>
              <p:cNvSpPr txBox="1">
                <a:spLocks noChangeArrowheads="1"/>
              </p:cNvSpPr>
              <p:nvPr/>
            </p:nvSpPr>
            <p:spPr bwMode="auto">
              <a:xfrm>
                <a:off x="3991" y="2863"/>
                <a:ext cx="45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i="0"/>
                  <a:t>?</a:t>
                </a:r>
                <a:endParaRPr lang="en-US" i="0"/>
              </a:p>
            </p:txBody>
          </p:sp>
        </p:grpSp>
      </p:grpSp>
      <p:sp>
        <p:nvSpPr>
          <p:cNvPr id="488477" name="AutoShape 29"/>
          <p:cNvSpPr>
            <a:spLocks/>
          </p:cNvSpPr>
          <p:nvPr/>
        </p:nvSpPr>
        <p:spPr bwMode="auto">
          <a:xfrm>
            <a:off x="7848600" y="4702175"/>
            <a:ext cx="1044575" cy="250825"/>
          </a:xfrm>
          <a:prstGeom prst="callout1">
            <a:avLst>
              <a:gd name="adj1" fmla="val 45569"/>
              <a:gd name="adj2" fmla="val -7296"/>
              <a:gd name="adj3" fmla="val 53796"/>
              <a:gd name="adj4" fmla="val -6729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dirty="0">
                <a:solidFill>
                  <a:schemeClr val="bg2"/>
                </a:solidFill>
              </a:rPr>
              <a:t>undefined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7848600" y="1963738"/>
            <a:ext cx="1223963" cy="468312"/>
            <a:chOff x="4944" y="1139"/>
            <a:chExt cx="771" cy="295"/>
          </a:xfrm>
        </p:grpSpPr>
        <p:sp>
          <p:nvSpPr>
            <p:cNvPr id="5131" name="AutoShape 32"/>
            <p:cNvSpPr>
              <a:spLocks/>
            </p:cNvSpPr>
            <p:nvPr/>
          </p:nvSpPr>
          <p:spPr bwMode="auto">
            <a:xfrm>
              <a:off x="4944" y="1139"/>
              <a:ext cx="771" cy="295"/>
            </a:xfrm>
            <a:prstGeom prst="callout1">
              <a:avLst>
                <a:gd name="adj1" fmla="val 24407"/>
                <a:gd name="adj2" fmla="val -6227"/>
                <a:gd name="adj3" fmla="val 66848"/>
                <a:gd name="adj4" fmla="val -35848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endParaRPr lang="en-AU" i="0">
                <a:solidFill>
                  <a:schemeClr val="bg2"/>
                </a:solidFill>
              </a:endParaRPr>
            </a:p>
          </p:txBody>
        </p:sp>
        <p:sp>
          <p:nvSpPr>
            <p:cNvPr id="5132" name="AutoShape 24"/>
            <p:cNvSpPr>
              <a:spLocks/>
            </p:cNvSpPr>
            <p:nvPr/>
          </p:nvSpPr>
          <p:spPr bwMode="auto">
            <a:xfrm>
              <a:off x="4944" y="1139"/>
              <a:ext cx="771" cy="295"/>
            </a:xfrm>
            <a:prstGeom prst="callout1">
              <a:avLst>
                <a:gd name="adj1" fmla="val 24407"/>
                <a:gd name="adj2" fmla="val -6227"/>
                <a:gd name="adj3" fmla="val 12476"/>
                <a:gd name="adj4" fmla="val -36782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i="0">
                  <a:solidFill>
                    <a:schemeClr val="bg2"/>
                  </a:solidFill>
                </a:rPr>
                <a:t>unallocated cells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7848600" y="2790825"/>
            <a:ext cx="1008063" cy="469900"/>
            <a:chOff x="4944" y="1660"/>
            <a:chExt cx="635" cy="296"/>
          </a:xfrm>
        </p:grpSpPr>
        <p:sp>
          <p:nvSpPr>
            <p:cNvPr id="5128" name="AutoShape 35"/>
            <p:cNvSpPr>
              <a:spLocks/>
            </p:cNvSpPr>
            <p:nvPr/>
          </p:nvSpPr>
          <p:spPr bwMode="auto">
            <a:xfrm>
              <a:off x="4944" y="1660"/>
              <a:ext cx="635" cy="294"/>
            </a:xfrm>
            <a:prstGeom prst="callout1">
              <a:avLst>
                <a:gd name="adj1" fmla="val 24491"/>
                <a:gd name="adj2" fmla="val -7560"/>
                <a:gd name="adj3" fmla="val 116801"/>
                <a:gd name="adj4" fmla="val -43558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endParaRPr lang="en-AU" i="0">
                <a:solidFill>
                  <a:schemeClr val="bg2"/>
                </a:solidFill>
              </a:endParaRPr>
            </a:p>
          </p:txBody>
        </p:sp>
        <p:sp>
          <p:nvSpPr>
            <p:cNvPr id="5129" name="AutoShape 28"/>
            <p:cNvSpPr>
              <a:spLocks/>
            </p:cNvSpPr>
            <p:nvPr/>
          </p:nvSpPr>
          <p:spPr bwMode="auto">
            <a:xfrm>
              <a:off x="4944" y="1662"/>
              <a:ext cx="635" cy="294"/>
            </a:xfrm>
            <a:prstGeom prst="callout1">
              <a:avLst>
                <a:gd name="adj1" fmla="val 24491"/>
                <a:gd name="adj2" fmla="val -7560"/>
                <a:gd name="adj3" fmla="val 47892"/>
                <a:gd name="adj4" fmla="val -44692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i="0">
                  <a:solidFill>
                    <a:schemeClr val="bg2"/>
                  </a:solidFill>
                </a:rPr>
                <a:t>allocated cells</a:t>
              </a:r>
            </a:p>
          </p:txBody>
        </p:sp>
        <p:sp>
          <p:nvSpPr>
            <p:cNvPr id="5130" name="AutoShape 34"/>
            <p:cNvSpPr>
              <a:spLocks/>
            </p:cNvSpPr>
            <p:nvPr/>
          </p:nvSpPr>
          <p:spPr bwMode="auto">
            <a:xfrm>
              <a:off x="4944" y="1661"/>
              <a:ext cx="635" cy="294"/>
            </a:xfrm>
            <a:prstGeom prst="callout1">
              <a:avLst>
                <a:gd name="adj1" fmla="val 24491"/>
                <a:gd name="adj2" fmla="val -7560"/>
                <a:gd name="adj3" fmla="val -15782"/>
                <a:gd name="adj4" fmla="val -42424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i="0">
                  <a:solidFill>
                    <a:schemeClr val="bg2"/>
                  </a:solidFill>
                </a:rPr>
                <a:t>allocated cells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77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block command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smtClean="0"/>
              <a:t>Java block command: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if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(x &gt; y) {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008000"/>
                </a:solidFill>
                <a:latin typeface="Courier New" pitchFamily="49" charset="0"/>
              </a:rPr>
              <a:t>int</a:t>
            </a: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 z = x;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x = y;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	y = z;</a:t>
            </a:r>
            <a:br>
              <a:rPr lang="en-US" smtClean="0">
                <a:solidFill>
                  <a:srgbClr val="0080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8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Expressions with side effects</a:t>
            </a:r>
            <a:endParaRPr lang="en-GB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primary purpose of evaluating an expression is to yield a value.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 most imperative and OO PLs, evaluating an expression can also update variables </a:t>
            </a:r>
            <a:r>
              <a:rPr lang="en-US" dirty="0" smtClean="0">
                <a:cs typeface="Times New Roman" pitchFamily="18" charset="0"/>
              </a:rPr>
              <a:t>– these are </a:t>
            </a:r>
            <a:r>
              <a:rPr lang="en-US" b="1" dirty="0" smtClean="0"/>
              <a:t>side effects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 C and Java, the body of a function is a </a:t>
            </a:r>
            <a:r>
              <a:rPr lang="en-US" i="1" dirty="0" smtClean="0"/>
              <a:t>command</a:t>
            </a:r>
            <a:r>
              <a:rPr lang="en-US" dirty="0" smtClean="0"/>
              <a:t>. If that command updates global or heap variables, calling the function has side effects.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 C and Java, assignments are in fact expressions with side effects: “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</a:rPr>
              <a:t>=</a:t>
            </a:r>
            <a:r>
              <a:rPr lang="en-US" dirty="0" smtClean="0"/>
              <a:t> </a:t>
            </a:r>
            <a:r>
              <a:rPr lang="en-US" i="1" dirty="0" smtClean="0"/>
              <a:t>E</a:t>
            </a:r>
            <a:r>
              <a:rPr lang="en-US" dirty="0" smtClean="0"/>
              <a:t>” stores the value of </a:t>
            </a:r>
            <a:r>
              <a:rPr lang="en-US" i="1" dirty="0" smtClean="0"/>
              <a:t>E</a:t>
            </a:r>
            <a:r>
              <a:rPr lang="en-US" dirty="0" smtClean="0"/>
              <a:t> in </a:t>
            </a:r>
            <a:r>
              <a:rPr lang="en-US" i="1" dirty="0" smtClean="0"/>
              <a:t>V</a:t>
            </a:r>
            <a:r>
              <a:rPr lang="en-US" dirty="0" smtClean="0"/>
              <a:t> as well as yielding that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side effects</a:t>
            </a:r>
            <a:endParaRPr lang="en-GB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The C function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getchar(fp)</a:t>
            </a:r>
            <a:r>
              <a:rPr lang="en-US" smtClean="0"/>
              <a:t> reads a character and updates the file variable that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fp</a:t>
            </a:r>
            <a:r>
              <a:rPr lang="en-US" smtClean="0"/>
              <a:t> points to.</a:t>
            </a:r>
            <a:endParaRPr lang="en-US" b="1" smtClean="0"/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The following C code is correct:</a:t>
            </a:r>
            <a:endParaRPr lang="en-US" b="1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6600"/>
                </a:solidFill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char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ch;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smtClean="0">
                <a:solidFill>
                  <a:srgbClr val="006600"/>
                </a:solidFill>
                <a:latin typeface="Courier New" pitchFamily="49" charset="0"/>
                <a:sym typeface="Symbol" pitchFamily="18" charset="2"/>
              </a:rPr>
              <a:t>while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sym typeface="Symbol" pitchFamily="18" charset="2"/>
              </a:rPr>
              <a:t> ((ch = getchar(fp)) != NULL)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sym typeface="Symbol" pitchFamily="18" charset="2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sym typeface="Symbol" pitchFamily="18" charset="2"/>
              </a:rPr>
              <a:t>	putchar(ch);</a:t>
            </a:r>
          </a:p>
          <a:p>
            <a:pPr eaLnBrk="1" hangingPunct="1">
              <a:lnSpc>
                <a:spcPct val="90000"/>
              </a:lnSpc>
              <a:tabLst>
                <a:tab pos="1257300" algn="l"/>
                <a:tab pos="1790700" algn="l"/>
              </a:tabLst>
            </a:pPr>
            <a:r>
              <a:rPr lang="en-US" smtClean="0"/>
              <a:t>The following C code is incorrect (why?):</a:t>
            </a:r>
            <a:endParaRPr lang="en-US" b="1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smtClean="0">
                <a:solidFill>
                  <a:srgbClr val="006600"/>
                </a:solidFill>
              </a:rPr>
              <a:t>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enum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Gender {FEMALE, MALE};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Gender g;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(getchar(fp) == 'F')  g = FEMALE;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(getchar(fp) == 'M')  g = MALE;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sym typeface="Symbol" pitchFamily="18" charset="2"/>
              </a:rPr>
              <a:t>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Simple </a:t>
            </a:r>
            <a:r>
              <a:rPr lang="en-GB" i="1" smtClean="0"/>
              <a:t>vs</a:t>
            </a:r>
            <a:r>
              <a:rPr lang="en-GB" smtClean="0"/>
              <a:t> composite variables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simple variable</a:t>
            </a:r>
            <a:r>
              <a:rPr lang="en-US" dirty="0" smtClean="0"/>
              <a:t> is one that contains a primitive value or pointer.</a:t>
            </a:r>
          </a:p>
          <a:p>
            <a:pPr lvl="1" eaLnBrk="1" hangingPunct="1"/>
            <a:r>
              <a:rPr lang="en-US" dirty="0" smtClean="0"/>
              <a:t>A simple variable occupies a single allocated cell.</a:t>
            </a:r>
          </a:p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composite variable</a:t>
            </a:r>
            <a:r>
              <a:rPr lang="en-US" dirty="0" smtClean="0"/>
              <a:t> is one that contains a composite value. </a:t>
            </a:r>
          </a:p>
          <a:p>
            <a:pPr lvl="1" eaLnBrk="1" hangingPunct="1"/>
            <a:r>
              <a:rPr lang="en-US" dirty="0" smtClean="0"/>
              <a:t>A composite variable occupies a group of adjacent allocated cells.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Composite variables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variable of a composite type has the same structure as a value of the same type. For instance: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dirty="0" err="1" smtClean="0"/>
              <a:t>tuple</a:t>
            </a:r>
            <a:r>
              <a:rPr lang="en-US" dirty="0" smtClean="0"/>
              <a:t> variable is a </a:t>
            </a:r>
            <a:r>
              <a:rPr lang="en-US" dirty="0" err="1" smtClean="0"/>
              <a:t>tuple</a:t>
            </a:r>
            <a:r>
              <a:rPr lang="en-US" dirty="0" smtClean="0"/>
              <a:t> of component variables.</a:t>
            </a:r>
          </a:p>
          <a:p>
            <a:pPr lvl="1" eaLnBrk="1" hangingPunct="1"/>
            <a:r>
              <a:rPr lang="en-US" dirty="0" smtClean="0"/>
              <a:t>An array variable is a mapping from an index range to a group of component variables.</a:t>
            </a:r>
          </a:p>
          <a:p>
            <a:pPr eaLnBrk="1" hangingPunct="1"/>
            <a:r>
              <a:rPr lang="en-US" dirty="0" smtClean="0"/>
              <a:t>Depending on the PL, a composite variable can be:</a:t>
            </a:r>
          </a:p>
          <a:p>
            <a:pPr lvl="1" eaLnBrk="1" hangingPunct="1"/>
            <a:r>
              <a:rPr lang="en-US" b="1" dirty="0" smtClean="0"/>
              <a:t>totally updated</a:t>
            </a:r>
            <a:r>
              <a:rPr lang="en-US" dirty="0" smtClean="0"/>
              <a:t> (all at once), and/or </a:t>
            </a:r>
          </a:p>
          <a:p>
            <a:pPr lvl="1" eaLnBrk="1" hangingPunct="1"/>
            <a:r>
              <a:rPr lang="en-US" b="1" dirty="0" smtClean="0"/>
              <a:t>selectively updated</a:t>
            </a:r>
            <a:r>
              <a:rPr lang="en-US" dirty="0" smtClean="0"/>
              <a:t> (one component at a time).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C composite variables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Declaration and updating of </a:t>
            </a:r>
            <a:r>
              <a:rPr lang="en-US" dirty="0" err="1" smtClean="0"/>
              <a:t>struct</a:t>
            </a:r>
            <a:r>
              <a:rPr lang="en-US" dirty="0" smtClean="0"/>
              <a:t> variables:</a:t>
            </a:r>
            <a:endParaRPr lang="en-AU" dirty="0" smtClean="0"/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AU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struct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Date {</a:t>
            </a: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y, m, d;}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b="1" dirty="0" err="1" smtClean="0">
                <a:solidFill>
                  <a:srgbClr val="006600"/>
                </a:solidFill>
                <a:latin typeface="Courier New" pitchFamily="49" charset="0"/>
              </a:rPr>
              <a:t>struct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Date </a:t>
            </a:r>
            <a:r>
              <a:rPr lang="en-AU" dirty="0" err="1" smtClean="0">
                <a:solidFill>
                  <a:srgbClr val="006600"/>
                </a:solidFill>
                <a:latin typeface="Courier New" pitchFamily="49" charset="0"/>
              </a:rPr>
              <a:t>xmas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, today;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AU" dirty="0" err="1" smtClean="0">
                <a:solidFill>
                  <a:srgbClr val="006600"/>
                </a:solidFill>
                <a:latin typeface="Courier New" pitchFamily="49" charset="0"/>
              </a:rPr>
              <a:t>xmas.d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= 25;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err="1" smtClean="0">
                <a:solidFill>
                  <a:srgbClr val="006600"/>
                </a:solidFill>
                <a:latin typeface="Courier New" pitchFamily="49" charset="0"/>
              </a:rPr>
              <a:t>xmas.m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= 12;</a:t>
            </a:r>
            <a:b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AU" dirty="0" err="1" smtClean="0">
                <a:solidFill>
                  <a:srgbClr val="006600"/>
                </a:solidFill>
                <a:latin typeface="Courier New" pitchFamily="49" charset="0"/>
              </a:rPr>
              <a:t>xmas.y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 = 2008;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AU" dirty="0">
                <a:solidFill>
                  <a:srgbClr val="006600"/>
                </a:solidFill>
                <a:latin typeface="Courier New" pitchFamily="49" charset="0"/>
              </a:rPr>
              <a:t>	today = </a:t>
            </a:r>
            <a:r>
              <a:rPr lang="en-AU" dirty="0" err="1">
                <a:solidFill>
                  <a:srgbClr val="006600"/>
                </a:solidFill>
                <a:latin typeface="Courier New" pitchFamily="49" charset="0"/>
              </a:rPr>
              <a:t>xmas</a:t>
            </a:r>
            <a:r>
              <a:rPr lang="en-AU" dirty="0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endParaRPr lang="en-US" dirty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24028" y="3284984"/>
            <a:ext cx="4069147" cy="468052"/>
            <a:chOff x="4824028" y="3284984"/>
            <a:chExt cx="4069147" cy="468052"/>
          </a:xfrm>
        </p:grpSpPr>
        <p:sp>
          <p:nvSpPr>
            <p:cNvPr id="4" name="AutoShape 29"/>
            <p:cNvSpPr>
              <a:spLocks/>
            </p:cNvSpPr>
            <p:nvPr/>
          </p:nvSpPr>
          <p:spPr bwMode="auto">
            <a:xfrm>
              <a:off x="7020272" y="3284984"/>
              <a:ext cx="1872903" cy="288032"/>
            </a:xfrm>
            <a:prstGeom prst="callout1">
              <a:avLst>
                <a:gd name="adj1" fmla="val 33664"/>
                <a:gd name="adj2" fmla="val -3024"/>
                <a:gd name="adj3" fmla="val -25570"/>
                <a:gd name="adj4" fmla="val -121611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AU" i="0" dirty="0" smtClean="0">
                  <a:solidFill>
                    <a:schemeClr val="bg2"/>
                  </a:solidFill>
                </a:rPr>
                <a:t>selective updating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 flipH="1">
              <a:off x="4824028" y="3392996"/>
              <a:ext cx="2088232" cy="360040"/>
            </a:xfrm>
            <a:prstGeom prst="line">
              <a:avLst/>
            </a:prstGeom>
            <a:solidFill>
              <a:srgbClr val="66FF66"/>
            </a:solidFill>
            <a:ln w="9525" cap="flat" cmpd="sng" algn="ctr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AutoShape 29"/>
          <p:cNvSpPr>
            <a:spLocks/>
          </p:cNvSpPr>
          <p:nvPr/>
        </p:nvSpPr>
        <p:spPr bwMode="auto">
          <a:xfrm>
            <a:off x="7020272" y="4041068"/>
            <a:ext cx="1872903" cy="288032"/>
          </a:xfrm>
          <a:prstGeom prst="callout1">
            <a:avLst>
              <a:gd name="adj1" fmla="val 33664"/>
              <a:gd name="adj2" fmla="val -3024"/>
              <a:gd name="adj3" fmla="val 57764"/>
              <a:gd name="adj4" fmla="val -124662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 smtClean="0">
                <a:solidFill>
                  <a:schemeClr val="bg2"/>
                </a:solidFill>
              </a:rPr>
              <a:t>total updating</a:t>
            </a:r>
            <a:endParaRPr lang="en-AU" i="0" dirty="0">
              <a:solidFill>
                <a:schemeClr val="bg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550739" y="4689140"/>
            <a:ext cx="7197725" cy="163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i="0" dirty="0" smtClean="0"/>
              <a:t>Declaration and updating of array variable:</a:t>
            </a:r>
            <a:endParaRPr lang="en-AU" i="0" dirty="0" smtClean="0"/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AU" b="1" i="0" dirty="0" smtClean="0">
                <a:solidFill>
                  <a:srgbClr val="006600"/>
                </a:solidFill>
                <a:latin typeface="Courier New" pitchFamily="49" charset="0"/>
              </a:rPr>
              <a:t>	float</a:t>
            </a:r>
            <a:r>
              <a:rPr lang="en-AU" i="0" dirty="0" smtClean="0">
                <a:solidFill>
                  <a:srgbClr val="006600"/>
                </a:solidFill>
                <a:latin typeface="Courier New" pitchFamily="49" charset="0"/>
              </a:rPr>
              <a:t> a[10];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AU" i="0" dirty="0" smtClean="0">
                <a:solidFill>
                  <a:srgbClr val="006600"/>
                </a:solidFill>
                <a:latin typeface="Courier New" pitchFamily="49" charset="0"/>
              </a:rPr>
              <a:t>	a[</a:t>
            </a:r>
            <a:r>
              <a:rPr lang="en-AU" i="0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r>
              <a:rPr lang="en-AU" i="0" dirty="0" smtClean="0">
                <a:solidFill>
                  <a:srgbClr val="006600"/>
                </a:solidFill>
                <a:latin typeface="Courier New" pitchFamily="49" charset="0"/>
              </a:rPr>
              <a:t>] = 3.1417;</a:t>
            </a:r>
            <a:endParaRPr lang="en-US" i="0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11" name="AutoShape 29"/>
          <p:cNvSpPr>
            <a:spLocks/>
          </p:cNvSpPr>
          <p:nvPr/>
        </p:nvSpPr>
        <p:spPr bwMode="auto">
          <a:xfrm>
            <a:off x="7020272" y="5697252"/>
            <a:ext cx="1872903" cy="288032"/>
          </a:xfrm>
          <a:prstGeom prst="callout1">
            <a:avLst>
              <a:gd name="adj1" fmla="val 33664"/>
              <a:gd name="adj2" fmla="val -3024"/>
              <a:gd name="adj3" fmla="val 57764"/>
              <a:gd name="adj4" fmla="val -124662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 smtClean="0">
                <a:solidFill>
                  <a:schemeClr val="bg2"/>
                </a:solidFill>
              </a:rPr>
              <a:t>selective updating</a:t>
            </a:r>
            <a:endParaRPr lang="en-AU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0" grpId="0"/>
      <p:bldP spid="1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Lifetimes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Every variable is </a:t>
            </a:r>
            <a:r>
              <a:rPr lang="en-US" b="1" dirty="0" smtClean="0"/>
              <a:t>created</a:t>
            </a:r>
            <a:r>
              <a:rPr lang="en-US" dirty="0" smtClean="0"/>
              <a:t> at some definite time, and </a:t>
            </a:r>
            <a:r>
              <a:rPr lang="en-US" b="1" dirty="0" smtClean="0"/>
              <a:t>destroyed</a:t>
            </a:r>
            <a:r>
              <a:rPr lang="en-US" dirty="0" smtClean="0"/>
              <a:t> at some later time when it is no longer needed.</a:t>
            </a:r>
          </a:p>
          <a:p>
            <a:pPr eaLnBrk="1" hangingPunct="1"/>
            <a:r>
              <a:rPr lang="en-US" dirty="0" smtClean="0"/>
              <a:t>A variable’s </a:t>
            </a:r>
            <a:r>
              <a:rPr lang="en-US" b="1" dirty="0" smtClean="0"/>
              <a:t>lifetime</a:t>
            </a:r>
            <a:r>
              <a:rPr lang="en-US" dirty="0" smtClean="0"/>
              <a:t> is the interval between its creation and destruction.</a:t>
            </a:r>
          </a:p>
          <a:p>
            <a:pPr eaLnBrk="1" hangingPunct="1"/>
            <a:r>
              <a:rPr lang="en-US" dirty="0" smtClean="0"/>
              <a:t>A variable occupies cells only during its lifetime. When the variable is destroyed, these cells may be </a:t>
            </a:r>
            <a:r>
              <a:rPr lang="en-US" dirty="0" err="1" smtClean="0"/>
              <a:t>deallocated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AU" dirty="0" smtClean="0"/>
              <a:t>And these cells may subsequently be re-allocated to other variable(s).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Global </a:t>
            </a:r>
            <a:r>
              <a:rPr lang="en-GB" i="1" dirty="0" err="1" smtClean="0"/>
              <a:t>vs</a:t>
            </a:r>
            <a:r>
              <a:rPr lang="en-GB" dirty="0" smtClean="0"/>
              <a:t> local </a:t>
            </a:r>
            <a:r>
              <a:rPr lang="en-GB" i="1" dirty="0" err="1" smtClean="0"/>
              <a:t>vs</a:t>
            </a:r>
            <a:r>
              <a:rPr lang="en-GB" dirty="0" smtClean="0"/>
              <a:t> heap variables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global variable</a:t>
            </a:r>
            <a:r>
              <a:rPr lang="en-US" dirty="0" smtClean="0"/>
              <a:t>’s lifetime is the program’s entire run-time. It is created by a global declaration.</a:t>
            </a:r>
          </a:p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local variable</a:t>
            </a:r>
            <a:r>
              <a:rPr lang="en-US" dirty="0" smtClean="0"/>
              <a:t>’s lifetime is an activation of a block. It is created by a declaration within that block, and destroyed on exit from that block.</a:t>
            </a:r>
          </a:p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heap</a:t>
            </a:r>
            <a:r>
              <a:rPr lang="en-US" dirty="0" smtClean="0"/>
              <a:t> </a:t>
            </a:r>
            <a:r>
              <a:rPr lang="en-US" b="1" dirty="0" smtClean="0"/>
              <a:t>variable</a:t>
            </a:r>
            <a:r>
              <a:rPr lang="en-US" dirty="0" smtClean="0"/>
              <a:t>’s lifetime is arbitrary, but bounded by the program’s run-time. It can be created at any time (by an </a:t>
            </a:r>
            <a:r>
              <a:rPr lang="en-US" b="1" dirty="0" smtClean="0"/>
              <a:t>allocator</a:t>
            </a:r>
            <a:r>
              <a:rPr lang="en-US" dirty="0" smtClean="0"/>
              <a:t>), and may be destroyed at any later time. It is accessed through a pointer.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C global and local variables </a:t>
            </a:r>
            <a:r>
              <a:rPr lang="en-US" i="1" smtClean="0"/>
              <a:t>(1)</a:t>
            </a:r>
            <a:endParaRPr lang="en-GB" i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57300" algn="l"/>
                <a:tab pos="1790700" algn="l"/>
              </a:tabLst>
            </a:pPr>
            <a:r>
              <a:rPr lang="en-US" dirty="0" smtClean="0"/>
              <a:t>Outline of C program: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extern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x1, x2;</a:t>
            </a: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main ()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m1;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m2;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f();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e();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AU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f ()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float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f1;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f2;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e();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AU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257300" algn="l"/>
                <a:tab pos="1790700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void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e ()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e1;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AU" b="1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4" name="AutoShape 29"/>
          <p:cNvSpPr>
            <a:spLocks/>
          </p:cNvSpPr>
          <p:nvPr/>
        </p:nvSpPr>
        <p:spPr bwMode="auto">
          <a:xfrm>
            <a:off x="7164289" y="5805264"/>
            <a:ext cx="1512168" cy="288032"/>
          </a:xfrm>
          <a:prstGeom prst="callout1">
            <a:avLst>
              <a:gd name="adj1" fmla="val 33664"/>
              <a:gd name="adj2" fmla="val -3024"/>
              <a:gd name="adj3" fmla="val 45859"/>
              <a:gd name="adj4" fmla="val -200395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>
                <a:solidFill>
                  <a:schemeClr val="bg2"/>
                </a:solidFill>
              </a:rPr>
              <a:t>l</a:t>
            </a:r>
            <a:r>
              <a:rPr lang="en-AU" i="0" dirty="0" smtClean="0">
                <a:solidFill>
                  <a:schemeClr val="bg2"/>
                </a:solidFill>
              </a:rPr>
              <a:t>ocal variable</a:t>
            </a:r>
            <a:endParaRPr lang="en-AU" i="0" dirty="0">
              <a:solidFill>
                <a:schemeClr val="bg2"/>
              </a:solidFill>
            </a:endParaRPr>
          </a:p>
        </p:txBody>
      </p:sp>
      <p:sp>
        <p:nvSpPr>
          <p:cNvPr id="5" name="AutoShape 29"/>
          <p:cNvSpPr>
            <a:spLocks/>
          </p:cNvSpPr>
          <p:nvPr/>
        </p:nvSpPr>
        <p:spPr bwMode="auto">
          <a:xfrm>
            <a:off x="7164289" y="4437112"/>
            <a:ext cx="1512168" cy="288032"/>
          </a:xfrm>
          <a:prstGeom prst="callout1">
            <a:avLst>
              <a:gd name="adj1" fmla="val 33664"/>
              <a:gd name="adj2" fmla="val -3024"/>
              <a:gd name="adj3" fmla="val 37923"/>
              <a:gd name="adj4" fmla="val -100620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>
                <a:solidFill>
                  <a:schemeClr val="bg2"/>
                </a:solidFill>
              </a:rPr>
              <a:t>l</a:t>
            </a:r>
            <a:r>
              <a:rPr lang="en-AU" i="0" dirty="0" smtClean="0">
                <a:solidFill>
                  <a:schemeClr val="bg2"/>
                </a:solidFill>
              </a:rPr>
              <a:t>ocal variables</a:t>
            </a:r>
            <a:endParaRPr lang="en-AU" i="0" dirty="0">
              <a:solidFill>
                <a:schemeClr val="bg2"/>
              </a:solidFill>
            </a:endParaRPr>
          </a:p>
        </p:txBody>
      </p:sp>
      <p:sp>
        <p:nvSpPr>
          <p:cNvPr id="6" name="AutoShape 29"/>
          <p:cNvSpPr>
            <a:spLocks/>
          </p:cNvSpPr>
          <p:nvPr/>
        </p:nvSpPr>
        <p:spPr bwMode="auto">
          <a:xfrm>
            <a:off x="7164289" y="3104964"/>
            <a:ext cx="1512168" cy="288032"/>
          </a:xfrm>
          <a:prstGeom prst="callout1">
            <a:avLst>
              <a:gd name="adj1" fmla="val 33664"/>
              <a:gd name="adj2" fmla="val -3024"/>
              <a:gd name="adj3" fmla="val 37923"/>
              <a:gd name="adj4" fmla="val -9910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>
                <a:solidFill>
                  <a:schemeClr val="bg2"/>
                </a:solidFill>
              </a:rPr>
              <a:t>l</a:t>
            </a:r>
            <a:r>
              <a:rPr lang="en-AU" i="0" dirty="0" smtClean="0">
                <a:solidFill>
                  <a:schemeClr val="bg2"/>
                </a:solidFill>
              </a:rPr>
              <a:t>ocal variables</a:t>
            </a:r>
            <a:endParaRPr lang="en-AU" i="0" dirty="0">
              <a:solidFill>
                <a:schemeClr val="bg2"/>
              </a:solidFill>
            </a:endParaRPr>
          </a:p>
        </p:txBody>
      </p:sp>
      <p:sp>
        <p:nvSpPr>
          <p:cNvPr id="7" name="AutoShape 29"/>
          <p:cNvSpPr>
            <a:spLocks/>
          </p:cNvSpPr>
          <p:nvPr/>
        </p:nvSpPr>
        <p:spPr bwMode="auto">
          <a:xfrm>
            <a:off x="7164289" y="2276872"/>
            <a:ext cx="1512168" cy="288032"/>
          </a:xfrm>
          <a:prstGeom prst="callout1">
            <a:avLst>
              <a:gd name="adj1" fmla="val 33664"/>
              <a:gd name="adj2" fmla="val -3024"/>
              <a:gd name="adj3" fmla="val 45859"/>
              <a:gd name="adj4" fmla="val -124052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AU" i="0" dirty="0" smtClean="0">
                <a:solidFill>
                  <a:schemeClr val="bg2"/>
                </a:solidFill>
              </a:rPr>
              <a:t>global variables</a:t>
            </a:r>
            <a:endParaRPr lang="en-AU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  <p:bldP spid="7" grpId="0" animBg="1" autoUpdateAnimBg="0"/>
    </p:bld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8292</TotalTime>
  <Words>1604</Words>
  <Application>Microsoft Office PowerPoint</Application>
  <PresentationFormat>On-screen Show (4:3)</PresentationFormat>
  <Paragraphs>245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University of Glasgow template - Sept 2007</vt:lpstr>
      <vt:lpstr>9  Variables and lifetime</vt:lpstr>
      <vt:lpstr>What are variables?</vt:lpstr>
      <vt:lpstr>Storage</vt:lpstr>
      <vt:lpstr>Simple vs composite variables</vt:lpstr>
      <vt:lpstr>Composite variables</vt:lpstr>
      <vt:lpstr>Example: C composite variables</vt:lpstr>
      <vt:lpstr>Lifetimes</vt:lpstr>
      <vt:lpstr>Global vs local vs heap variables</vt:lpstr>
      <vt:lpstr>Example: C global and local variables (1)</vt:lpstr>
      <vt:lpstr>Example: C global and local variables (2)</vt:lpstr>
      <vt:lpstr>Example: local variables and recursion (1)</vt:lpstr>
      <vt:lpstr>Example: local variables and recursion (2)</vt:lpstr>
      <vt:lpstr>Example: C heap variables (1)</vt:lpstr>
      <vt:lpstr>Example: C heap variables (2)</vt:lpstr>
      <vt:lpstr>Example: C heap variables (3)</vt:lpstr>
      <vt:lpstr>Example: C heap variables (4)</vt:lpstr>
      <vt:lpstr>Allocators and deallocators</vt:lpstr>
      <vt:lpstr>Reachability</vt:lpstr>
      <vt:lpstr>Pointers (1)</vt:lpstr>
      <vt:lpstr>Pointers (2)</vt:lpstr>
      <vt:lpstr>Dangling pointers (1)</vt:lpstr>
      <vt:lpstr>Dangling pointers (2)</vt:lpstr>
      <vt:lpstr>Example: C dangling pointers</vt:lpstr>
      <vt:lpstr>Commands (1)</vt:lpstr>
      <vt:lpstr>Commands (2)</vt:lpstr>
      <vt:lpstr>Example: Java assignment commands</vt:lpstr>
      <vt:lpstr>Example: Java conditional commands</vt:lpstr>
      <vt:lpstr>Example: Java iterative commands (1)</vt:lpstr>
      <vt:lpstr>Example: Java iterative commands (2)</vt:lpstr>
      <vt:lpstr>Example: Java block command</vt:lpstr>
      <vt:lpstr>Expressions with side effects</vt:lpstr>
      <vt:lpstr>Example: side effects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381</cp:revision>
  <dcterms:created xsi:type="dcterms:W3CDTF">2007-09-18T17:05:57Z</dcterms:created>
  <dcterms:modified xsi:type="dcterms:W3CDTF">2013-11-19T10:43:03Z</dcterms:modified>
</cp:coreProperties>
</file>