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38" r:id="rId2"/>
    <p:sldId id="430" r:id="rId3"/>
    <p:sldId id="462" r:id="rId4"/>
    <p:sldId id="437" r:id="rId5"/>
    <p:sldId id="438" r:id="rId6"/>
    <p:sldId id="439" r:id="rId7"/>
    <p:sldId id="440" r:id="rId8"/>
    <p:sldId id="441" r:id="rId9"/>
    <p:sldId id="465" r:id="rId10"/>
    <p:sldId id="486" r:id="rId11"/>
    <p:sldId id="541" r:id="rId12"/>
    <p:sldId id="443" r:id="rId13"/>
    <p:sldId id="466" r:id="rId14"/>
    <p:sldId id="445" r:id="rId15"/>
    <p:sldId id="446" r:id="rId16"/>
    <p:sldId id="454" r:id="rId17"/>
    <p:sldId id="453" r:id="rId18"/>
    <p:sldId id="447" r:id="rId19"/>
    <p:sldId id="455" r:id="rId20"/>
    <p:sldId id="467" r:id="rId21"/>
    <p:sldId id="449" r:id="rId22"/>
    <p:sldId id="540" r:id="rId23"/>
    <p:sldId id="469" r:id="rId24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33"/>
    <a:srgbClr val="99FF99"/>
    <a:srgbClr val="FF0000"/>
    <a:srgbClr val="6699FF"/>
    <a:srgbClr val="33CC33"/>
    <a:srgbClr val="00FF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0" autoAdjust="0"/>
    <p:restoredTop sz="95784" autoAdjust="0"/>
  </p:normalViewPr>
  <p:slideViewPr>
    <p:cSldViewPr>
      <p:cViewPr varScale="1">
        <p:scale>
          <a:sx n="83" d="100"/>
          <a:sy n="83" d="100"/>
        </p:scale>
        <p:origin x="-78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5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58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B773D33E-7D97-4E76-A175-17434245BC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i="0" dirty="0" smtClean="0">
                <a:solidFill>
                  <a:schemeClr val="bg1"/>
                </a:solidFill>
              </a:rPr>
              <a:t>10-</a:t>
            </a:r>
            <a:fld id="{442F9D55-23EE-4DFE-9C50-19E65463D654}" type="slidenum">
              <a:rPr lang="en-US" sz="1600" i="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i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FFFF00"/>
                </a:solidFill>
              </a:rPr>
              <a:t>10  Bindings and scope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ea typeface="MS Mincho" pitchFamily="49" charset="-128"/>
              </a:rPr>
              <a:t>Bindings and environments</a:t>
            </a:r>
          </a:p>
          <a:p>
            <a:pPr eaLnBrk="1" hangingPunct="1"/>
            <a:r>
              <a:rPr lang="en-US" smtClean="0">
                <a:ea typeface="MS Mincho" pitchFamily="49" charset="-128"/>
              </a:rPr>
              <a:t>Scope and block structure</a:t>
            </a:r>
          </a:p>
          <a:p>
            <a:pPr eaLnBrk="1" hangingPunct="1"/>
            <a:r>
              <a:rPr lang="en-US" smtClean="0">
                <a:ea typeface="MS Mincho" pitchFamily="49" charset="-128"/>
              </a:rPr>
              <a:t>Declarations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i="0" dirty="0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Nested block structure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With nested block structure, the scope of a declaration excludes any inner block where the same identifier is declared:</a:t>
            </a:r>
          </a:p>
        </p:txBody>
      </p:sp>
      <p:sp>
        <p:nvSpPr>
          <p:cNvPr id="12299" name="AutoShape 23"/>
          <p:cNvSpPr>
            <a:spLocks/>
          </p:cNvSpPr>
          <p:nvPr/>
        </p:nvSpPr>
        <p:spPr bwMode="auto">
          <a:xfrm>
            <a:off x="6551613" y="3248025"/>
            <a:ext cx="1692275" cy="468313"/>
          </a:xfrm>
          <a:prstGeom prst="callout1">
            <a:avLst>
              <a:gd name="adj1" fmla="val 24407"/>
              <a:gd name="adj2" fmla="val -4505"/>
              <a:gd name="adj3" fmla="val 41019"/>
              <a:gd name="adj4" fmla="val -90903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>
                <a:solidFill>
                  <a:schemeClr val="bg2"/>
                </a:solidFill>
              </a:rPr>
              <a:t>scope of outer declaration of 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</a:rPr>
              <a:t>x</a:t>
            </a:r>
            <a:endParaRPr lang="en-AU" i="0" dirty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484438" y="3070225"/>
            <a:ext cx="2519363" cy="3238500"/>
            <a:chOff x="2484438" y="3070225"/>
            <a:chExt cx="2519363" cy="3238500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484438" y="3070225"/>
              <a:ext cx="2519363" cy="323850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663826" y="3644900"/>
              <a:ext cx="2160588" cy="143986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2663826" y="5372100"/>
              <a:ext cx="2159000" cy="71913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2843213" y="4111625"/>
              <a:ext cx="1800225" cy="719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2555876" y="3175000"/>
              <a:ext cx="1828800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2000"/>
                </a:lnSpc>
              </a:pPr>
              <a:r>
                <a:rPr lang="en-GB" sz="2000" i="0"/>
                <a:t>declaration 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12298" name="Text Box 12"/>
            <p:cNvSpPr txBox="1">
              <a:spLocks noChangeArrowheads="1"/>
            </p:cNvSpPr>
            <p:nvPr/>
          </p:nvSpPr>
          <p:spPr bwMode="auto">
            <a:xfrm>
              <a:off x="2951163" y="4216400"/>
              <a:ext cx="1333500" cy="5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180975" indent="-180975" algn="l" eaLnBrk="0" hangingPunct="0">
                <a:lnSpc>
                  <a:spcPts val="2000"/>
                </a:lnSpc>
              </a:pPr>
              <a:r>
                <a:rPr lang="en-GB" sz="2000" i="0"/>
                <a:t>declaration </a:t>
              </a:r>
              <a:br>
                <a:rPr lang="en-GB" sz="2000" i="0"/>
              </a:br>
              <a:r>
                <a:rPr lang="en-GB" sz="2000" i="0"/>
                <a:t>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12301" name="Rectangle 30"/>
            <p:cNvSpPr>
              <a:spLocks noChangeArrowheads="1"/>
            </p:cNvSpPr>
            <p:nvPr/>
          </p:nvSpPr>
          <p:spPr bwMode="auto">
            <a:xfrm>
              <a:off x="2843213" y="4113213"/>
              <a:ext cx="1800225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Text Box 31"/>
            <p:cNvSpPr txBox="1">
              <a:spLocks noChangeArrowheads="1"/>
            </p:cNvSpPr>
            <p:nvPr/>
          </p:nvSpPr>
          <p:spPr bwMode="auto">
            <a:xfrm>
              <a:off x="2914651" y="4221163"/>
              <a:ext cx="1333500" cy="5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180975" indent="-180975" algn="l" eaLnBrk="0" hangingPunct="0">
                <a:lnSpc>
                  <a:spcPts val="2000"/>
                </a:lnSpc>
              </a:pPr>
              <a:r>
                <a:rPr lang="en-GB" sz="2000" i="0"/>
                <a:t>declaration </a:t>
              </a:r>
              <a:br>
                <a:rPr lang="en-GB" sz="2000" i="0"/>
              </a:br>
              <a:r>
                <a:rPr lang="en-GB" sz="2000" i="0"/>
                <a:t>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x</a:t>
              </a:r>
            </a:p>
          </p:txBody>
        </p:sp>
      </p:grpSp>
      <p:sp>
        <p:nvSpPr>
          <p:cNvPr id="12300" name="AutoShape 28"/>
          <p:cNvSpPr>
            <a:spLocks/>
          </p:cNvSpPr>
          <p:nvPr/>
        </p:nvSpPr>
        <p:spPr bwMode="auto">
          <a:xfrm>
            <a:off x="6551613" y="4185084"/>
            <a:ext cx="1512775" cy="720067"/>
          </a:xfrm>
          <a:prstGeom prst="callout1">
            <a:avLst>
              <a:gd name="adj1" fmla="val 45282"/>
              <a:gd name="adj2" fmla="val -7560"/>
              <a:gd name="adj3" fmla="val 47237"/>
              <a:gd name="adj4" fmla="val -12832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 smtClean="0">
                <a:solidFill>
                  <a:schemeClr val="bg2"/>
                </a:solidFill>
              </a:rPr>
              <a:t>excluded from scope of outer declaration</a:t>
            </a:r>
            <a:endParaRPr lang="en-AU" i="0" dirty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 animBg="1"/>
      <p:bldP spid="123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C block structure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C has flat block structure for functions, but nested block structure</a:t>
            </a:r>
            <a:r>
              <a:rPr lang="en-US" dirty="0"/>
              <a:t> </a:t>
            </a:r>
            <a:r>
              <a:rPr lang="en-US" dirty="0" smtClean="0"/>
              <a:t>for variables:</a:t>
            </a:r>
          </a:p>
          <a:p>
            <a:pPr marL="720725" indent="-274638" eaLnBrk="1" hangingPunct="1">
              <a:buNone/>
              <a:tabLst>
                <a:tab pos="1257300" algn="l"/>
                <a:tab pos="1793875" algn="l"/>
              </a:tabLst>
            </a:pP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extern </a:t>
            </a:r>
            <a:r>
              <a:rPr lang="en-US" sz="18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x1, x2;</a:t>
            </a:r>
          </a:p>
          <a:p>
            <a:pPr marL="720725" lvl="1" indent="-274638" eaLnBrk="1" hangingPunct="1">
              <a:buNone/>
              <a:tabLst>
                <a:tab pos="1257300" algn="l"/>
                <a:tab pos="1793875" algn="l"/>
              </a:tabLst>
            </a:pP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> main () {</a:t>
            </a:r>
            <a:br>
              <a:rPr lang="en-US" sz="180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1800" b="1" dirty="0" err="1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> m1; </a:t>
            </a:r>
            <a:r>
              <a:rPr lang="en-US" sz="1800" b="1" dirty="0">
                <a:solidFill>
                  <a:srgbClr val="006600"/>
                </a:solidFill>
                <a:latin typeface="Courier New" pitchFamily="49" charset="0"/>
              </a:rPr>
              <a:t>float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> m2;</a:t>
            </a:r>
            <a:br>
              <a:rPr lang="en-US" sz="180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1800" b="1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>f(); 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180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AU" sz="1800" b="1" dirty="0">
              <a:solidFill>
                <a:srgbClr val="006600"/>
              </a:solidFill>
              <a:latin typeface="Courier New" pitchFamily="49" charset="0"/>
            </a:endParaRPr>
          </a:p>
          <a:p>
            <a:pPr marL="720725" indent="-274638" eaLnBrk="1" hangingPunct="1">
              <a:buNone/>
              <a:tabLst>
                <a:tab pos="1257300" algn="l"/>
                <a:tab pos="1793875" algn="l"/>
              </a:tabLst>
            </a:pP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f () {</a:t>
            </a:r>
            <a:b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f1;</a:t>
            </a:r>
            <a:b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(…) {</a:t>
            </a:r>
            <a:b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f2;</a:t>
            </a:r>
            <a:b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…</a:t>
            </a:r>
            <a:b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  <a:b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…</a:t>
            </a:r>
            <a:b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231740" y="2600908"/>
            <a:ext cx="3600000" cy="3960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789628" y="3284985"/>
            <a:ext cx="2520000" cy="6120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Rectangle 30"/>
          <p:cNvSpPr>
            <a:spLocks noChangeArrowheads="1"/>
          </p:cNvSpPr>
          <p:nvPr/>
        </p:nvSpPr>
        <p:spPr bwMode="auto">
          <a:xfrm>
            <a:off x="3347864" y="5121188"/>
            <a:ext cx="1440000" cy="5040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2808084" y="4545124"/>
            <a:ext cx="2520000" cy="16561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294" grpId="0" animBg="1"/>
      <p:bldP spid="12301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Binding and applied occurrences</a:t>
            </a:r>
            <a:endParaRPr lang="en-GB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binding occurrence</a:t>
            </a:r>
            <a:r>
              <a:rPr lang="en-US" dirty="0" smtClean="0"/>
              <a:t> of identifier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is an occurrence of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where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is bound to some entity </a:t>
            </a:r>
            <a:r>
              <a:rPr lang="en-US" i="1" dirty="0" smtClean="0"/>
              <a:t>e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An </a:t>
            </a:r>
            <a:r>
              <a:rPr lang="en-US" b="1" dirty="0" smtClean="0"/>
              <a:t>applied occurrence</a:t>
            </a:r>
            <a:r>
              <a:rPr lang="en-US" dirty="0" smtClean="0"/>
              <a:t> of identifier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is an occurrence of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where use is made of the entity </a:t>
            </a:r>
            <a:r>
              <a:rPr lang="en-US" i="1" dirty="0" smtClean="0"/>
              <a:t>e</a:t>
            </a:r>
            <a:r>
              <a:rPr lang="en-US" dirty="0" smtClean="0"/>
              <a:t> to which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is bound.</a:t>
            </a:r>
          </a:p>
          <a:p>
            <a:pPr eaLnBrk="1" hangingPunct="1"/>
            <a:r>
              <a:rPr lang="en-US" dirty="0" smtClean="0"/>
              <a:t>If the PL is statically scoped </a:t>
            </a:r>
            <a:r>
              <a:rPr lang="en-US" i="1" dirty="0" smtClean="0"/>
              <a:t>(see later)</a:t>
            </a:r>
            <a:r>
              <a:rPr lang="en-US" dirty="0" smtClean="0"/>
              <a:t>, every applied occurrence of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should correspond to exactly one binding occurrence of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binding and applied occurrences</a:t>
            </a:r>
            <a:endParaRPr lang="en-GB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C program outline, showing </a:t>
            </a:r>
            <a:r>
              <a:rPr lang="en-US" dirty="0" smtClean="0">
                <a:solidFill>
                  <a:srgbClr val="0066FF"/>
                </a:solidFill>
              </a:rPr>
              <a:t>binding occurrences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996633"/>
                </a:solidFill>
              </a:rPr>
              <a:t>applied occurrences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z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const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= 3.0e6;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() 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… </a:t>
            </a:r>
            <a:r>
              <a:rPr lang="en-US" dirty="0" smtClean="0">
                <a:solidFill>
                  <a:srgbClr val="996633"/>
                </a:solidFill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… </a:t>
            </a:r>
            <a:r>
              <a:rPr lang="en-US" dirty="0" smtClean="0">
                <a:solidFill>
                  <a:srgbClr val="996633"/>
                </a:solidFill>
                <a:latin typeface="Courier New" pitchFamily="49" charset="0"/>
                <a:cs typeface="Times New Roman" pitchFamily="18" charset="0"/>
              </a:rPr>
              <a:t>z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g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x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char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… </a:t>
            </a:r>
            <a:r>
              <a:rPr lang="en-US" dirty="0" smtClean="0">
                <a:solidFill>
                  <a:srgbClr val="996633"/>
                </a:solidFill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srgbClr val="996633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… </a:t>
            </a:r>
            <a:r>
              <a:rPr lang="en-US" dirty="0" smtClean="0">
                <a:solidFill>
                  <a:srgbClr val="996633"/>
                </a:solidFill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… </a:t>
            </a:r>
            <a:r>
              <a:rPr lang="en-US" dirty="0" smtClean="0">
                <a:solidFill>
                  <a:srgbClr val="996633"/>
                </a:solidFill>
                <a:latin typeface="Courier New" pitchFamily="49" charset="0"/>
                <a:cs typeface="Times New Roman" pitchFamily="18" charset="0"/>
              </a:rPr>
              <a:t>z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384550" y="2889250"/>
            <a:ext cx="1727200" cy="2592388"/>
            <a:chOff x="2132" y="1820"/>
            <a:chExt cx="1088" cy="1633"/>
          </a:xfrm>
        </p:grpSpPr>
        <p:sp>
          <p:nvSpPr>
            <p:cNvPr id="14346" name="Line 21"/>
            <p:cNvSpPr>
              <a:spLocks noChangeShapeType="1"/>
            </p:cNvSpPr>
            <p:nvPr/>
          </p:nvSpPr>
          <p:spPr bwMode="auto">
            <a:xfrm flipV="1">
              <a:off x="2132" y="3339"/>
              <a:ext cx="181" cy="114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prstDash val="sysDot"/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47" name="Line 23"/>
            <p:cNvSpPr>
              <a:spLocks noChangeShapeType="1"/>
            </p:cNvSpPr>
            <p:nvPr/>
          </p:nvSpPr>
          <p:spPr bwMode="auto">
            <a:xfrm flipV="1">
              <a:off x="2857" y="2999"/>
              <a:ext cx="46" cy="431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prstDash val="sysDot"/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48" name="Line 24"/>
            <p:cNvSpPr>
              <a:spLocks noChangeShapeType="1"/>
            </p:cNvSpPr>
            <p:nvPr/>
          </p:nvSpPr>
          <p:spPr bwMode="auto">
            <a:xfrm flipH="1" flipV="1">
              <a:off x="2653" y="1820"/>
              <a:ext cx="567" cy="161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prstDash val="sysDot"/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349" name="Group 34"/>
            <p:cNvGrpSpPr>
              <a:grpSpLocks/>
            </p:cNvGrpSpPr>
            <p:nvPr/>
          </p:nvGrpSpPr>
          <p:grpSpPr bwMode="auto">
            <a:xfrm>
              <a:off x="2313" y="3158"/>
              <a:ext cx="249" cy="272"/>
              <a:chOff x="2313" y="3158"/>
              <a:chExt cx="249" cy="272"/>
            </a:xfrm>
          </p:grpSpPr>
          <p:sp>
            <p:nvSpPr>
              <p:cNvPr id="14350" name="Line 22"/>
              <p:cNvSpPr>
                <a:spLocks noChangeShapeType="1"/>
              </p:cNvSpPr>
              <p:nvPr/>
            </p:nvSpPr>
            <p:spPr bwMode="auto">
              <a:xfrm flipH="1" flipV="1">
                <a:off x="2313" y="3158"/>
                <a:ext cx="227" cy="91"/>
              </a:xfrm>
              <a:prstGeom prst="line">
                <a:avLst/>
              </a:prstGeom>
              <a:noFill/>
              <a:ln w="28575">
                <a:solidFill>
                  <a:srgbClr val="996633"/>
                </a:solidFill>
                <a:prstDash val="sysDot"/>
                <a:round/>
                <a:headEnd/>
                <a:tailEnd type="triangle" w="lg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" name="Line 25"/>
              <p:cNvSpPr>
                <a:spLocks noChangeShapeType="1"/>
              </p:cNvSpPr>
              <p:nvPr/>
            </p:nvSpPr>
            <p:spPr bwMode="auto">
              <a:xfrm flipV="1">
                <a:off x="2472" y="3249"/>
                <a:ext cx="90" cy="181"/>
              </a:xfrm>
              <a:prstGeom prst="line">
                <a:avLst/>
              </a:prstGeom>
              <a:noFill/>
              <a:ln w="28575">
                <a:solidFill>
                  <a:srgbClr val="996633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3384550" y="2889250"/>
            <a:ext cx="1908175" cy="900113"/>
            <a:chOff x="2132" y="1820"/>
            <a:chExt cx="1202" cy="567"/>
          </a:xfrm>
        </p:grpSpPr>
        <p:sp>
          <p:nvSpPr>
            <p:cNvPr id="14342" name="Line 9"/>
            <p:cNvSpPr>
              <a:spLocks noChangeShapeType="1"/>
            </p:cNvSpPr>
            <p:nvPr/>
          </p:nvSpPr>
          <p:spPr bwMode="auto">
            <a:xfrm flipV="1">
              <a:off x="2472" y="1820"/>
              <a:ext cx="113" cy="567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prstDash val="sysDot"/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343" name="Group 33"/>
            <p:cNvGrpSpPr>
              <a:grpSpLocks/>
            </p:cNvGrpSpPr>
            <p:nvPr/>
          </p:nvGrpSpPr>
          <p:grpSpPr bwMode="auto">
            <a:xfrm>
              <a:off x="2132" y="2001"/>
              <a:ext cx="1202" cy="386"/>
              <a:chOff x="2132" y="2001"/>
              <a:chExt cx="1202" cy="386"/>
            </a:xfrm>
          </p:grpSpPr>
          <p:sp>
            <p:nvSpPr>
              <p:cNvPr id="14344" name="Line 15"/>
              <p:cNvSpPr>
                <a:spLocks noChangeShapeType="1"/>
              </p:cNvSpPr>
              <p:nvPr/>
            </p:nvSpPr>
            <p:spPr bwMode="auto">
              <a:xfrm flipV="1">
                <a:off x="2631" y="2001"/>
                <a:ext cx="703" cy="340"/>
              </a:xfrm>
              <a:prstGeom prst="line">
                <a:avLst/>
              </a:prstGeom>
              <a:noFill/>
              <a:ln w="28575">
                <a:solidFill>
                  <a:srgbClr val="996633"/>
                </a:solidFill>
                <a:prstDash val="sysDot"/>
                <a:round/>
                <a:headEnd/>
                <a:tailEnd type="triangle" w="lg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" name="Line 32"/>
              <p:cNvSpPr>
                <a:spLocks noChangeShapeType="1"/>
              </p:cNvSpPr>
              <p:nvPr/>
            </p:nvSpPr>
            <p:spPr bwMode="auto">
              <a:xfrm flipV="1">
                <a:off x="2132" y="2341"/>
                <a:ext cx="499" cy="46"/>
              </a:xfrm>
              <a:prstGeom prst="line">
                <a:avLst/>
              </a:prstGeom>
              <a:noFill/>
              <a:ln w="28575">
                <a:solidFill>
                  <a:srgbClr val="996633"/>
                </a:solidFill>
                <a:prstDash val="sysDot"/>
                <a:round/>
                <a:headEnd/>
                <a:tailEnd type="none" w="lg" len="med"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</a:t>
            </a:r>
            <a:r>
              <a:rPr lang="en-US" i="1" smtClean="0"/>
              <a:t>vs</a:t>
            </a:r>
            <a:r>
              <a:rPr lang="en-US" smtClean="0"/>
              <a:t> dynamic scoping </a:t>
            </a:r>
            <a:r>
              <a:rPr lang="en-US" i="1" smtClean="0"/>
              <a:t>(1)</a:t>
            </a:r>
            <a:endParaRPr lang="en-GB" i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PL is </a:t>
            </a:r>
            <a:r>
              <a:rPr lang="en-US" b="1" smtClean="0"/>
              <a:t>statically scoped</a:t>
            </a:r>
            <a:r>
              <a:rPr lang="en-US" smtClean="0"/>
              <a:t> if the body of a procedure is executed in the environment of the procedure </a:t>
            </a:r>
            <a:r>
              <a:rPr lang="en-US" i="1" smtClean="0"/>
              <a:t>definition</a:t>
            </a:r>
            <a:r>
              <a:rPr lang="en-US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Then we can decide at compile-time which binding occurrence of an identifier corresponds to a given applied occurrence.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PL is </a:t>
            </a:r>
            <a:r>
              <a:rPr lang="en-US" b="1" smtClean="0"/>
              <a:t>dynamically scoped</a:t>
            </a:r>
            <a:r>
              <a:rPr lang="en-US" smtClean="0"/>
              <a:t> if the body of a procedure is executed in the environment of the procedure </a:t>
            </a:r>
            <a:r>
              <a:rPr lang="en-US" i="1" smtClean="0"/>
              <a:t>call site</a:t>
            </a:r>
            <a:r>
              <a:rPr lang="en-US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Then we cannot decide until run-time which binding occurrence of an identifier corresponds to a given applied occurrence, since the environment may vary from one call site to another.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static scoping</a:t>
            </a:r>
            <a:endParaRPr lang="en-GB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smtClean="0"/>
              <a:t>Program in a </a:t>
            </a:r>
            <a:r>
              <a:rPr lang="en-US" i="1" smtClean="0"/>
              <a:t>statically</a:t>
            </a:r>
            <a:r>
              <a:rPr lang="en-US" smtClean="0"/>
              <a:t> scoped PL (C):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const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= 2;</a:t>
            </a:r>
            <a:endParaRPr lang="en-US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f 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x)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return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x * </a:t>
            </a:r>
            <a:r>
              <a:rPr lang="en-US" smtClean="0">
                <a:solidFill>
                  <a:srgbClr val="996633"/>
                </a:solidFill>
                <a:latin typeface="Courier New" pitchFamily="49" charset="0"/>
                <a:ea typeface="MS Mincho" pitchFamily="49" charset="-128"/>
              </a:rPr>
              <a:t>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  <a:endParaRPr lang="en-US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g 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y)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print (f (y));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  <a:endParaRPr lang="en-US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void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h 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z)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const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= 3;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print (f (z));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45796" name="AutoShape 4"/>
          <p:cNvSpPr>
            <a:spLocks/>
          </p:cNvSpPr>
          <p:nvPr/>
        </p:nvSpPr>
        <p:spPr bwMode="auto">
          <a:xfrm>
            <a:off x="7021513" y="3392488"/>
            <a:ext cx="1763712" cy="504825"/>
          </a:xfrm>
          <a:prstGeom prst="callout1">
            <a:avLst>
              <a:gd name="adj1" fmla="val 22644"/>
              <a:gd name="adj2" fmla="val -4319"/>
              <a:gd name="adj3" fmla="val -31444"/>
              <a:gd name="adj4" fmla="val -11098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The value of </a:t>
            </a:r>
            <a:r>
              <a:rPr lang="en-US" i="0">
                <a:solidFill>
                  <a:srgbClr val="006600"/>
                </a:solidFill>
              </a:rPr>
              <a:t>s</a:t>
            </a:r>
            <a:r>
              <a:rPr lang="en-US" i="0">
                <a:solidFill>
                  <a:schemeClr val="bg2"/>
                </a:solidFill>
              </a:rPr>
              <a:t> here is always 2.</a:t>
            </a:r>
            <a:endParaRPr lang="en-AU" i="0">
              <a:solidFill>
                <a:schemeClr val="bg2"/>
              </a:solidFill>
            </a:endParaRPr>
          </a:p>
        </p:txBody>
      </p:sp>
      <p:sp>
        <p:nvSpPr>
          <p:cNvPr id="545800" name="Line 8"/>
          <p:cNvSpPr>
            <a:spLocks noChangeShapeType="1"/>
          </p:cNvSpPr>
          <p:nvPr/>
        </p:nvSpPr>
        <p:spPr bwMode="auto">
          <a:xfrm flipH="1" flipV="1">
            <a:off x="4067175" y="2492375"/>
            <a:ext cx="541338" cy="612775"/>
          </a:xfrm>
          <a:prstGeom prst="line">
            <a:avLst/>
          </a:prstGeom>
          <a:noFill/>
          <a:ln w="28575">
            <a:solidFill>
              <a:srgbClr val="996633"/>
            </a:solidFill>
            <a:prstDash val="sysDot"/>
            <a:round/>
            <a:headEnd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5802" name="AutoShape 10"/>
          <p:cNvSpPr>
            <a:spLocks/>
          </p:cNvSpPr>
          <p:nvPr/>
        </p:nvSpPr>
        <p:spPr bwMode="auto">
          <a:xfrm>
            <a:off x="7019925" y="4184650"/>
            <a:ext cx="1223963" cy="269875"/>
          </a:xfrm>
          <a:prstGeom prst="callout1">
            <a:avLst>
              <a:gd name="adj1" fmla="val 42352"/>
              <a:gd name="adj2" fmla="val -6227"/>
              <a:gd name="adj3" fmla="val 27060"/>
              <a:gd name="adj4" fmla="val -155125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prints 2 </a:t>
            </a:r>
            <a:r>
              <a:rPr lang="en-US" i="0">
                <a:solidFill>
                  <a:schemeClr val="bg2"/>
                </a:solidFill>
                <a:sym typeface="Symbol" pitchFamily="18" charset="2"/>
              </a:rPr>
              <a:t>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y</a:t>
            </a:r>
            <a:endParaRPr lang="en-AU" i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545803" name="AutoShape 11"/>
          <p:cNvSpPr>
            <a:spLocks/>
          </p:cNvSpPr>
          <p:nvPr/>
        </p:nvSpPr>
        <p:spPr bwMode="auto">
          <a:xfrm>
            <a:off x="7019925" y="5481638"/>
            <a:ext cx="1223963" cy="269875"/>
          </a:xfrm>
          <a:prstGeom prst="callout1">
            <a:avLst>
              <a:gd name="adj1" fmla="val 42352"/>
              <a:gd name="adj2" fmla="val -6227"/>
              <a:gd name="adj3" fmla="val 51764"/>
              <a:gd name="adj4" fmla="val -156162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prints 2 </a:t>
            </a:r>
            <a:r>
              <a:rPr lang="en-US" i="0">
                <a:solidFill>
                  <a:schemeClr val="bg2"/>
                </a:solidFill>
                <a:sym typeface="Symbol" pitchFamily="18" charset="2"/>
              </a:rPr>
              <a:t>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z</a:t>
            </a:r>
            <a:endParaRPr lang="en-AU" i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6" grpId="0" animBg="1" autoUpdateAnimBg="0"/>
      <p:bldP spid="545800" grpId="0" animBg="1"/>
      <p:bldP spid="545802" grpId="0" animBg="1" autoUpdateAnimBg="0"/>
      <p:bldP spid="545803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dynamic scoping</a:t>
            </a:r>
            <a:endParaRPr lang="en-GB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smtClean="0"/>
              <a:t>Similar program in a hypothetical </a:t>
            </a:r>
            <a:r>
              <a:rPr lang="en-US" i="1" smtClean="0"/>
              <a:t>dynamically</a:t>
            </a:r>
            <a:r>
              <a:rPr lang="en-US" smtClean="0"/>
              <a:t> scoped PL: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const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= 2;</a:t>
            </a:r>
            <a:endParaRPr lang="en-US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f 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x)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return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x * </a:t>
            </a:r>
            <a:r>
              <a:rPr lang="en-US" smtClean="0">
                <a:solidFill>
                  <a:srgbClr val="996633"/>
                </a:solidFill>
                <a:latin typeface="Courier New" pitchFamily="49" charset="0"/>
                <a:ea typeface="MS Mincho" pitchFamily="49" charset="-128"/>
              </a:rPr>
              <a:t>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  <a:endParaRPr lang="en-US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g 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y)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print (f (y));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  <a:endParaRPr lang="en-US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void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h 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z)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const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mtClean="0">
                <a:solidFill>
                  <a:srgbClr val="0066FF"/>
                </a:solidFill>
                <a:latin typeface="Courier New" pitchFamily="49" charset="0"/>
                <a:ea typeface="MS Mincho" pitchFamily="49" charset="-128"/>
              </a:rPr>
              <a:t>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= 3;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print (f (z));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53988" name="AutoShape 4"/>
          <p:cNvSpPr>
            <a:spLocks/>
          </p:cNvSpPr>
          <p:nvPr/>
        </p:nvSpPr>
        <p:spPr bwMode="auto">
          <a:xfrm>
            <a:off x="7127875" y="2816225"/>
            <a:ext cx="1617663" cy="720725"/>
          </a:xfrm>
          <a:prstGeom prst="callout1">
            <a:avLst>
              <a:gd name="adj1" fmla="val 15861"/>
              <a:gd name="adj2" fmla="val -4708"/>
              <a:gd name="adj3" fmla="val 76213"/>
              <a:gd name="adj4" fmla="val -124634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The value of </a:t>
            </a:r>
            <a:r>
              <a:rPr lang="en-US" i="0">
                <a:solidFill>
                  <a:srgbClr val="006600"/>
                </a:solidFill>
              </a:rPr>
              <a:t>s</a:t>
            </a:r>
            <a:r>
              <a:rPr lang="en-US" i="0">
                <a:solidFill>
                  <a:schemeClr val="bg2"/>
                </a:solidFill>
              </a:rPr>
              <a:t> here depends on the call site.</a:t>
            </a:r>
            <a:endParaRPr lang="en-AU" i="0">
              <a:solidFill>
                <a:schemeClr val="bg2"/>
              </a:solidFill>
            </a:endParaRPr>
          </a:p>
        </p:txBody>
      </p:sp>
      <p:sp>
        <p:nvSpPr>
          <p:cNvPr id="553989" name="AutoShape 5"/>
          <p:cNvSpPr>
            <a:spLocks/>
          </p:cNvSpPr>
          <p:nvPr/>
        </p:nvSpPr>
        <p:spPr bwMode="auto">
          <a:xfrm>
            <a:off x="7127875" y="4292600"/>
            <a:ext cx="1223963" cy="269875"/>
          </a:xfrm>
          <a:prstGeom prst="callout1">
            <a:avLst>
              <a:gd name="adj1" fmla="val 42352"/>
              <a:gd name="adj2" fmla="val -6227"/>
              <a:gd name="adj3" fmla="val 44704"/>
              <a:gd name="adj4" fmla="val -162519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prints 2 </a:t>
            </a:r>
            <a:r>
              <a:rPr lang="en-US" i="0">
                <a:solidFill>
                  <a:schemeClr val="bg2"/>
                </a:solidFill>
                <a:sym typeface="Symbol" pitchFamily="18" charset="2"/>
              </a:rPr>
              <a:t>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y</a:t>
            </a:r>
            <a:endParaRPr lang="en-AU" i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067175" y="2744788"/>
            <a:ext cx="576263" cy="2520950"/>
            <a:chOff x="2562" y="1729"/>
            <a:chExt cx="363" cy="1588"/>
          </a:xfrm>
        </p:grpSpPr>
        <p:sp>
          <p:nvSpPr>
            <p:cNvPr id="17416" name="Line 11"/>
            <p:cNvSpPr>
              <a:spLocks noChangeShapeType="1"/>
            </p:cNvSpPr>
            <p:nvPr/>
          </p:nvSpPr>
          <p:spPr bwMode="auto">
            <a:xfrm flipH="1" flipV="1">
              <a:off x="2562" y="1729"/>
              <a:ext cx="318" cy="34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prstDash val="sysDot"/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7" name="Line 13"/>
            <p:cNvSpPr>
              <a:spLocks noChangeShapeType="1"/>
            </p:cNvSpPr>
            <p:nvPr/>
          </p:nvSpPr>
          <p:spPr bwMode="auto">
            <a:xfrm flipH="1">
              <a:off x="2835" y="2205"/>
              <a:ext cx="90" cy="1112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prstDash val="sysDot"/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53999" name="AutoShape 15"/>
          <p:cNvSpPr>
            <a:spLocks/>
          </p:cNvSpPr>
          <p:nvPr/>
        </p:nvSpPr>
        <p:spPr bwMode="auto">
          <a:xfrm>
            <a:off x="7127875" y="5481638"/>
            <a:ext cx="1223963" cy="269875"/>
          </a:xfrm>
          <a:prstGeom prst="callout1">
            <a:avLst>
              <a:gd name="adj1" fmla="val 42352"/>
              <a:gd name="adj2" fmla="val -6227"/>
              <a:gd name="adj3" fmla="val 42352"/>
              <a:gd name="adj4" fmla="val -162519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prints 3 </a:t>
            </a:r>
            <a:r>
              <a:rPr lang="en-US" i="0">
                <a:solidFill>
                  <a:schemeClr val="bg2"/>
                </a:solidFill>
                <a:sym typeface="Symbol" pitchFamily="18" charset="2"/>
              </a:rPr>
              <a:t>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z</a:t>
            </a:r>
            <a:endParaRPr lang="en-AU" i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8" grpId="0" animBg="1" autoUpdateAnimBg="0"/>
      <p:bldP spid="553989" grpId="0" animBg="1" autoUpdateAnimBg="0"/>
      <p:bldP spid="55399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</a:t>
            </a:r>
            <a:r>
              <a:rPr lang="en-US" i="1" smtClean="0"/>
              <a:t>vs</a:t>
            </a:r>
            <a:r>
              <a:rPr lang="en-US" smtClean="0"/>
              <a:t> dynamic scoping </a:t>
            </a:r>
            <a:r>
              <a:rPr lang="en-US" i="1" smtClean="0"/>
              <a:t>(2)</a:t>
            </a:r>
            <a:endParaRPr lang="en-GB" i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Dynamic scoping fits badly with static typing.</a:t>
            </a:r>
          </a:p>
          <a:p>
            <a:pPr lvl="1" eaLnBrk="1" hangingPunct="1"/>
            <a:r>
              <a:rPr lang="en-US" smtClean="0"/>
              <a:t>In the previous slide, what if the two declarations of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s</a:t>
            </a:r>
            <a:r>
              <a:rPr lang="en-US" smtClean="0"/>
              <a:t> had different types? </a:t>
            </a:r>
          </a:p>
          <a:p>
            <a:pPr eaLnBrk="1" hangingPunct="1"/>
            <a:r>
              <a:rPr lang="en-US" smtClean="0"/>
              <a:t>Nearly all PLs (including Pascal, Ada, C, Java, Haskell) are statically scoped.</a:t>
            </a:r>
          </a:p>
          <a:p>
            <a:pPr eaLnBrk="1" hangingPunct="1"/>
            <a:r>
              <a:rPr lang="en-US" smtClean="0"/>
              <a:t>Only a few PLs (such as Smalltalk and Lisp) are dynamically scoped.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Declarations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declaration</a:t>
            </a:r>
            <a:r>
              <a:rPr lang="en-US" smtClean="0"/>
              <a:t> is a program construct that will be </a:t>
            </a:r>
            <a:r>
              <a:rPr lang="en-US" b="1" smtClean="0"/>
              <a:t>elaborated</a:t>
            </a:r>
            <a:r>
              <a:rPr lang="en-US" smtClean="0"/>
              <a:t> to produce binding(s).</a:t>
            </a:r>
          </a:p>
          <a:p>
            <a:pPr lvl="1" eaLnBrk="1" hangingPunct="1"/>
            <a:r>
              <a:rPr lang="en-US" smtClean="0"/>
              <a:t>A declaration may also have side effects (such as creating a variable).</a:t>
            </a:r>
          </a:p>
          <a:p>
            <a:pPr eaLnBrk="1" hangingPunct="1"/>
            <a:r>
              <a:rPr lang="en-US" smtClean="0"/>
              <a:t>A </a:t>
            </a:r>
            <a:r>
              <a:rPr lang="en-US" b="1" smtClean="0"/>
              <a:t>definition</a:t>
            </a:r>
            <a:r>
              <a:rPr lang="en-US" smtClean="0"/>
              <a:t> is a declaration whose </a:t>
            </a:r>
            <a:r>
              <a:rPr lang="en-US" i="1" smtClean="0"/>
              <a:t>only</a:t>
            </a:r>
            <a:r>
              <a:rPr lang="en-US" smtClean="0"/>
              <a:t> effect is to produce binding(s).</a:t>
            </a:r>
          </a:p>
          <a:p>
            <a:pPr lvl="1" eaLnBrk="1" hangingPunct="1"/>
            <a:r>
              <a:rPr lang="en-GB" smtClean="0"/>
              <a:t>A definition has no side effects.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Declarations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Simple declarations:</a:t>
            </a:r>
          </a:p>
          <a:p>
            <a:pPr lvl="1" eaLnBrk="1" hangingPunct="1"/>
            <a:r>
              <a:rPr lang="en-US" smtClean="0"/>
              <a:t>A </a:t>
            </a:r>
            <a:r>
              <a:rPr lang="en-US" b="1" smtClean="0"/>
              <a:t>type declaration</a:t>
            </a:r>
            <a:r>
              <a:rPr lang="en-US" smtClean="0"/>
              <a:t> binds an identifier to an existing or new type.</a:t>
            </a:r>
          </a:p>
          <a:p>
            <a:pPr lvl="1" eaLnBrk="1" hangingPunct="1"/>
            <a:r>
              <a:rPr lang="en-US" smtClean="0"/>
              <a:t>A </a:t>
            </a:r>
            <a:r>
              <a:rPr lang="en-US" b="1" smtClean="0"/>
              <a:t>constant definition</a:t>
            </a:r>
            <a:r>
              <a:rPr lang="en-US" smtClean="0"/>
              <a:t> binds an identifier to a value (possibly computed).</a:t>
            </a:r>
          </a:p>
          <a:p>
            <a:pPr lvl="1" eaLnBrk="1" hangingPunct="1"/>
            <a:r>
              <a:rPr lang="en-US" smtClean="0"/>
              <a:t>A </a:t>
            </a:r>
            <a:r>
              <a:rPr lang="en-US" b="1" smtClean="0"/>
              <a:t>variable declaration</a:t>
            </a:r>
            <a:r>
              <a:rPr lang="en-US" smtClean="0"/>
              <a:t> binds an identifier to a newly-created variable.</a:t>
            </a:r>
          </a:p>
          <a:p>
            <a:pPr lvl="1" eaLnBrk="1" hangingPunct="1"/>
            <a:r>
              <a:rPr lang="en-US" smtClean="0"/>
              <a:t>A </a:t>
            </a:r>
            <a:r>
              <a:rPr lang="en-US" b="1" smtClean="0"/>
              <a:t>procedure definition</a:t>
            </a:r>
            <a:r>
              <a:rPr lang="en-US" smtClean="0"/>
              <a:t> binds an identifier to a procedure.</a:t>
            </a:r>
          </a:p>
          <a:p>
            <a:pPr lvl="1" eaLnBrk="1" hangingPunct="1"/>
            <a:r>
              <a:rPr lang="en-GB" smtClean="0"/>
              <a:t>And similarly for other entities (depending on the PL).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Bindings and environments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The meaning of an expression/command depends on the declarations of any </a:t>
            </a:r>
            <a:r>
              <a:rPr lang="en-US" b="1" smtClean="0"/>
              <a:t>identifiers</a:t>
            </a:r>
            <a:r>
              <a:rPr lang="en-US" smtClean="0"/>
              <a:t> used by the expression/command.</a:t>
            </a:r>
          </a:p>
          <a:p>
            <a:pPr eaLnBrk="1" hangingPunct="1"/>
            <a:r>
              <a:rPr lang="en-US" smtClean="0"/>
              <a:t>A </a:t>
            </a:r>
            <a:r>
              <a:rPr lang="en-US" b="1" smtClean="0"/>
              <a:t>binding</a:t>
            </a:r>
            <a:r>
              <a:rPr lang="en-US" smtClean="0"/>
              <a:t> is a </a:t>
            </a:r>
            <a:r>
              <a:rPr lang="en-US" i="1" smtClean="0"/>
              <a:t>fixed</a:t>
            </a:r>
            <a:r>
              <a:rPr lang="en-US" smtClean="0"/>
              <a:t> association between an identifier and an entity (such as a value, variable, or procedure). </a:t>
            </a:r>
          </a:p>
          <a:p>
            <a:pPr eaLnBrk="1" hangingPunct="1"/>
            <a:r>
              <a:rPr lang="en-US" smtClean="0"/>
              <a:t>An </a:t>
            </a:r>
            <a:r>
              <a:rPr lang="en-US" b="1" smtClean="0"/>
              <a:t>environment</a:t>
            </a:r>
            <a:r>
              <a:rPr lang="en-US" smtClean="0"/>
              <a:t> (or </a:t>
            </a:r>
            <a:r>
              <a:rPr lang="en-US" b="1" smtClean="0"/>
              <a:t>name-space</a:t>
            </a:r>
            <a:r>
              <a:rPr lang="en-US" smtClean="0"/>
              <a:t>) is a set of bindings.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Declarations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Compound declarations: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b="1" dirty="0" smtClean="0"/>
              <a:t>sequential declaration</a:t>
            </a:r>
            <a:r>
              <a:rPr lang="en-US" dirty="0" smtClean="0"/>
              <a:t> combines several sub-declarations, such that the later sub-declarations can use bindings produced by the earlier sub-declarations.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b="1" dirty="0" smtClean="0"/>
              <a:t>recursive declaration</a:t>
            </a:r>
            <a:r>
              <a:rPr lang="en-US" dirty="0" smtClean="0"/>
              <a:t> is one that uses the bindings it produces itself.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Recursive declarations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recursive declaration is one that uses the bindings it produces itself.</a:t>
            </a:r>
          </a:p>
          <a:p>
            <a:pPr eaLnBrk="1" hangingPunct="1"/>
            <a:r>
              <a:rPr lang="en-GB" smtClean="0"/>
              <a:t>In almost all PLs, recursion is restricted to:</a:t>
            </a:r>
          </a:p>
          <a:p>
            <a:pPr lvl="1" eaLnBrk="1" hangingPunct="1"/>
            <a:r>
              <a:rPr lang="en-GB" smtClean="0"/>
              <a:t>type (or class) declarations</a:t>
            </a:r>
          </a:p>
          <a:p>
            <a:pPr lvl="1" eaLnBrk="1" hangingPunct="1"/>
            <a:r>
              <a:rPr lang="en-GB" smtClean="0"/>
              <a:t>procedure (or method) definitions.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recursive declarations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  <a:tab pos="2330450" algn="l"/>
              </a:tabLst>
            </a:pPr>
            <a:r>
              <a:rPr lang="en-GB" smtClean="0"/>
              <a:t>Java</a:t>
            </a:r>
            <a:r>
              <a:rPr lang="en-US" smtClean="0"/>
              <a:t> classes may be recursive.</a:t>
            </a:r>
          </a:p>
          <a:p>
            <a:pPr eaLnBrk="1" hangingPunct="1">
              <a:tabLst>
                <a:tab pos="1257300" algn="l"/>
                <a:tab pos="1790700" algn="l"/>
                <a:tab pos="2330450" algn="l"/>
              </a:tabLst>
            </a:pPr>
            <a:r>
              <a:rPr lang="en-US" smtClean="0"/>
              <a:t>Java method definitions may be recursive.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  <a:tab pos="233045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class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mtClean="0">
                <a:solidFill>
                  <a:srgbClr val="0066FF"/>
                </a:solidFill>
                <a:latin typeface="Courier New" pitchFamily="49" charset="0"/>
              </a:rPr>
              <a:t>IntList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{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  <a:tab pos="233045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smtClean="0">
                <a:solidFill>
                  <a:srgbClr val="0066FF"/>
                </a:solidFill>
                <a:latin typeface="Courier New" pitchFamily="49" charset="0"/>
              </a:rPr>
              <a:t>head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;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mtClean="0">
                <a:solidFill>
                  <a:srgbClr val="996633"/>
                </a:solidFill>
                <a:latin typeface="Courier New" pitchFamily="49" charset="0"/>
              </a:rPr>
              <a:t>IntList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smtClean="0">
                <a:solidFill>
                  <a:srgbClr val="0066FF"/>
                </a:solidFill>
                <a:latin typeface="Courier New" pitchFamily="49" charset="0"/>
              </a:rPr>
              <a:t>tail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;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  <a:tab pos="233045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static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smtClean="0">
                <a:solidFill>
                  <a:srgbClr val="0066FF"/>
                </a:solidFill>
                <a:latin typeface="Courier New" pitchFamily="49" charset="0"/>
              </a:rPr>
              <a:t>length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(IntList </a:t>
            </a:r>
            <a:r>
              <a:rPr lang="en-GB" smtClean="0">
                <a:solidFill>
                  <a:srgbClr val="0070C0"/>
                </a:solidFill>
                <a:latin typeface="Courier New" pitchFamily="49" charset="0"/>
              </a:rPr>
              <a:t>list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) {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(list == 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null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	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0;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	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1 + </a:t>
            </a:r>
            <a:r>
              <a:rPr lang="en-GB" smtClean="0">
                <a:solidFill>
                  <a:srgbClr val="996633"/>
                </a:solidFill>
                <a:latin typeface="Courier New" pitchFamily="49" charset="0"/>
              </a:rPr>
              <a:t>length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(list.tail);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  <a:tab pos="233045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  <a:endParaRPr lang="en-US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654341" name="Line 5"/>
          <p:cNvSpPr>
            <a:spLocks noChangeShapeType="1"/>
          </p:cNvSpPr>
          <p:nvPr/>
        </p:nvSpPr>
        <p:spPr bwMode="auto">
          <a:xfrm flipH="1" flipV="1">
            <a:off x="5040313" y="4329113"/>
            <a:ext cx="720725" cy="971550"/>
          </a:xfrm>
          <a:prstGeom prst="line">
            <a:avLst/>
          </a:prstGeom>
          <a:noFill/>
          <a:ln w="28575">
            <a:solidFill>
              <a:srgbClr val="996633"/>
            </a:solidFill>
            <a:prstDash val="sysDot"/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54343" name="Line 7"/>
          <p:cNvSpPr>
            <a:spLocks noChangeShapeType="1"/>
          </p:cNvSpPr>
          <p:nvPr/>
        </p:nvSpPr>
        <p:spPr bwMode="auto">
          <a:xfrm flipV="1">
            <a:off x="3348038" y="3068638"/>
            <a:ext cx="287337" cy="539750"/>
          </a:xfrm>
          <a:prstGeom prst="line">
            <a:avLst/>
          </a:prstGeom>
          <a:noFill/>
          <a:ln w="28575">
            <a:solidFill>
              <a:srgbClr val="996633"/>
            </a:solidFill>
            <a:prstDash val="sysDot"/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41" grpId="0" animBg="1"/>
      <p:bldP spid="6543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recursive declarations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C</a:t>
            </a:r>
            <a:r>
              <a:rPr lang="en-GB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type declarations may be recursive (but only via pointers).</a:t>
            </a:r>
          </a:p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C function definitions may be recursive.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struct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</a:rPr>
              <a:t>IntList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</a:rPr>
              <a:t>head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struct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996633"/>
                </a:solidFill>
                <a:latin typeface="Courier New" pitchFamily="49" charset="0"/>
              </a:rPr>
              <a:t>IntList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* 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</a:rPr>
              <a:t>tail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dirty="0" smtClean="0">
              <a:solidFill>
                <a:srgbClr val="996633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dirty="0" smtClean="0">
                <a:solidFill>
                  <a:srgbClr val="0070C0"/>
                </a:solidFill>
                <a:latin typeface="Courier New" pitchFamily="49" charset="0"/>
              </a:rPr>
              <a:t>length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IntList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* </a:t>
            </a:r>
            <a:r>
              <a:rPr lang="en-GB" smtClean="0">
                <a:solidFill>
                  <a:srgbClr val="0070C0"/>
                </a:solidFill>
                <a:latin typeface="Courier New" pitchFamily="49" charset="0"/>
              </a:rPr>
              <a:t>list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) {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(list == NULL)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0;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1 + </a:t>
            </a:r>
            <a:r>
              <a:rPr lang="en-GB" smtClean="0">
                <a:solidFill>
                  <a:srgbClr val="996633"/>
                </a:solidFill>
                <a:latin typeface="Courier New" pitchFamily="49" charset="0"/>
              </a:rPr>
              <a:t>length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(list-&gt;tail);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108548" name="Line 9"/>
          <p:cNvSpPr>
            <a:spLocks noChangeShapeType="1"/>
          </p:cNvSpPr>
          <p:nvPr/>
        </p:nvSpPr>
        <p:spPr bwMode="auto">
          <a:xfrm flipH="1" flipV="1">
            <a:off x="4356100" y="3429000"/>
            <a:ext cx="215900" cy="431800"/>
          </a:xfrm>
          <a:prstGeom prst="line">
            <a:avLst/>
          </a:prstGeom>
          <a:noFill/>
          <a:ln w="28575">
            <a:solidFill>
              <a:srgbClr val="996633"/>
            </a:solidFill>
            <a:prstDash val="sysDot"/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8549" name="Line 9"/>
          <p:cNvSpPr>
            <a:spLocks noChangeShapeType="1"/>
          </p:cNvSpPr>
          <p:nvPr/>
        </p:nvSpPr>
        <p:spPr bwMode="auto">
          <a:xfrm flipH="1" flipV="1">
            <a:off x="3924300" y="4797425"/>
            <a:ext cx="1368425" cy="1044575"/>
          </a:xfrm>
          <a:prstGeom prst="line">
            <a:avLst/>
          </a:prstGeom>
          <a:noFill/>
          <a:ln w="28575">
            <a:solidFill>
              <a:srgbClr val="996633"/>
            </a:solidFill>
            <a:prstDash val="sysDot"/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nimBg="1"/>
      <p:bldP spid="1085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Bindings and environments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Each </a:t>
            </a:r>
            <a:r>
              <a:rPr lang="en-US" i="1" smtClean="0"/>
              <a:t>declaration</a:t>
            </a:r>
            <a:r>
              <a:rPr lang="en-US" smtClean="0"/>
              <a:t> produces some bindings, which are added to the surrounding environment.</a:t>
            </a:r>
          </a:p>
          <a:p>
            <a:pPr eaLnBrk="1" hangingPunct="1"/>
            <a:r>
              <a:rPr lang="en-US" smtClean="0"/>
              <a:t>Each </a:t>
            </a:r>
            <a:r>
              <a:rPr lang="en-US" i="1" smtClean="0"/>
              <a:t>expression/command</a:t>
            </a:r>
            <a:r>
              <a:rPr lang="en-US" smtClean="0"/>
              <a:t> is interpreted in a particular environment. Every identifier used in the expression/command must have a binding in that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environments in a C program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C program outline, showing environments: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z;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const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 = 3.0e6;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f ()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endParaRPr lang="en-US" dirty="0" smtClean="0">
              <a:solidFill>
                <a:srgbClr val="006600"/>
              </a:solidFill>
              <a:latin typeface="Courier New" pitchFamily="49" charset="0"/>
              <a:ea typeface="MS Mincho" pitchFamily="49" charset="-128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g 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x)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char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36580" name="AutoShape 4"/>
          <p:cNvSpPr>
            <a:spLocks/>
          </p:cNvSpPr>
          <p:nvPr/>
        </p:nvSpPr>
        <p:spPr bwMode="auto">
          <a:xfrm>
            <a:off x="5472113" y="3284538"/>
            <a:ext cx="3563937" cy="973137"/>
          </a:xfrm>
          <a:prstGeom prst="callout1">
            <a:avLst>
              <a:gd name="adj1" fmla="val 11745"/>
              <a:gd name="adj2" fmla="val -2139"/>
              <a:gd name="adj3" fmla="val 25940"/>
              <a:gd name="adj4" fmla="val -5461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  <a:tabLst>
                <a:tab pos="190500" algn="l"/>
              </a:tabLst>
            </a:pP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{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</a:rPr>
              <a:t>the </a:t>
            </a:r>
            <a:r>
              <a:rPr lang="en-US" i="0" dirty="0" smtClean="0">
                <a:solidFill>
                  <a:schemeClr val="bg2"/>
                </a:solidFill>
              </a:rPr>
              <a:t>FLOAT </a:t>
            </a:r>
            <a:r>
              <a:rPr lang="en-US" i="0" dirty="0">
                <a:solidFill>
                  <a:schemeClr val="bg2"/>
                </a:solidFill>
              </a:rPr>
              <a:t>value 3.0</a:t>
            </a:r>
            <a:r>
              <a:rPr lang="en-US" i="0" dirty="0">
                <a:solidFill>
                  <a:schemeClr val="bg2"/>
                </a:solidFill>
                <a:sym typeface="Symbol" pitchFamily="18" charset="2"/>
              </a:rPr>
              <a:t></a:t>
            </a:r>
            <a:r>
              <a:rPr lang="en-US" i="0" dirty="0">
                <a:solidFill>
                  <a:schemeClr val="bg2"/>
                </a:solidFill>
              </a:rPr>
              <a:t>10</a:t>
            </a:r>
            <a:r>
              <a:rPr lang="en-US" i="0" baseline="30000" dirty="0">
                <a:solidFill>
                  <a:schemeClr val="bg2"/>
                </a:solidFill>
              </a:rPr>
              <a:t>6</a:t>
            </a:r>
            <a:r>
              <a:rPr lang="en-US" i="0" dirty="0">
                <a:solidFill>
                  <a:schemeClr val="bg2"/>
                </a:solidFill>
              </a:rPr>
              <a:t>,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/>
            </a:r>
            <a:br>
              <a:rPr lang="en-US" i="0" dirty="0">
                <a:solidFill>
                  <a:schemeClr val="bg2"/>
                </a:solidFill>
                <a:ea typeface="MS Mincho" pitchFamily="49" charset="-128"/>
              </a:rPr>
            </a:b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a </a:t>
            </a:r>
            <a:r>
              <a:rPr lang="en-US" i="0" dirty="0" smtClean="0">
                <a:solidFill>
                  <a:schemeClr val="bg2"/>
                </a:solidFill>
              </a:rPr>
              <a:t>VOID</a:t>
            </a:r>
            <a:r>
              <a:rPr lang="en-US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i="0" dirty="0" smtClean="0">
                <a:solidFill>
                  <a:schemeClr val="bg2"/>
                </a:solidFill>
              </a:rPr>
              <a:t>VOID </a:t>
            </a:r>
            <a:r>
              <a:rPr lang="en-US" i="0" dirty="0">
                <a:solidFill>
                  <a:schemeClr val="bg2"/>
                </a:solidFill>
              </a:rPr>
              <a:t>function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,</a:t>
            </a:r>
            <a:br>
              <a:rPr lang="en-US" i="0" dirty="0">
                <a:solidFill>
                  <a:schemeClr val="bg2"/>
                </a:solidFill>
                <a:ea typeface="MS Mincho" pitchFamily="49" charset="-128"/>
              </a:rPr>
            </a:b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g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a </a:t>
            </a:r>
            <a:r>
              <a:rPr lang="en-US" i="0" dirty="0" smtClean="0">
                <a:solidFill>
                  <a:schemeClr val="bg2"/>
                </a:solidFill>
              </a:rPr>
              <a:t>FLOAT</a:t>
            </a:r>
            <a:r>
              <a:rPr lang="en-US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i="0" dirty="0" smtClean="0">
                <a:solidFill>
                  <a:schemeClr val="bg2"/>
                </a:solidFill>
              </a:rPr>
              <a:t>VOID </a:t>
            </a:r>
            <a:r>
              <a:rPr lang="en-US" i="0" dirty="0">
                <a:solidFill>
                  <a:schemeClr val="bg2"/>
                </a:solidFill>
              </a:rPr>
              <a:t>function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,</a:t>
            </a:r>
            <a:br>
              <a:rPr lang="en-US" i="0" dirty="0">
                <a:solidFill>
                  <a:schemeClr val="bg2"/>
                </a:solidFill>
                <a:ea typeface="MS Mincho" pitchFamily="49" charset="-128"/>
              </a:rPr>
            </a:b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z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an </a:t>
            </a:r>
            <a:r>
              <a:rPr lang="en-US" i="0" dirty="0" smtClean="0">
                <a:solidFill>
                  <a:schemeClr val="bg2"/>
                </a:solidFill>
                <a:ea typeface="MS Mincho" pitchFamily="49" charset="-128"/>
              </a:rPr>
              <a:t>INT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global variable  }</a:t>
            </a:r>
            <a:endParaRPr lang="en-AU" i="0" dirty="0">
              <a:solidFill>
                <a:schemeClr val="bg2"/>
              </a:solidFill>
              <a:ea typeface="MS Mincho" pitchFamily="49" charset="-128"/>
            </a:endParaRPr>
          </a:p>
        </p:txBody>
      </p:sp>
      <p:sp>
        <p:nvSpPr>
          <p:cNvPr id="536581" name="AutoShape 5"/>
          <p:cNvSpPr>
            <a:spLocks/>
          </p:cNvSpPr>
          <p:nvPr/>
        </p:nvSpPr>
        <p:spPr bwMode="auto">
          <a:xfrm>
            <a:off x="5472113" y="4938713"/>
            <a:ext cx="3563937" cy="1406525"/>
          </a:xfrm>
          <a:prstGeom prst="callout1">
            <a:avLst>
              <a:gd name="adj1" fmla="val 8125"/>
              <a:gd name="adj2" fmla="val -2139"/>
              <a:gd name="adj3" fmla="val 44921"/>
              <a:gd name="adj4" fmla="val -45032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  <a:tabLst>
                <a:tab pos="190500" algn="l"/>
              </a:tabLst>
            </a:pP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{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</a:rPr>
              <a:t>a </a:t>
            </a:r>
            <a:r>
              <a:rPr lang="en-US" i="0" dirty="0" smtClean="0">
                <a:solidFill>
                  <a:schemeClr val="bg2"/>
                </a:solidFill>
              </a:rPr>
              <a:t>CHAR local </a:t>
            </a:r>
            <a:r>
              <a:rPr lang="en-US" i="0" dirty="0">
                <a:solidFill>
                  <a:schemeClr val="bg2"/>
                </a:solidFill>
              </a:rPr>
              <a:t>variable,</a:t>
            </a:r>
            <a:br>
              <a:rPr lang="en-US" i="0" dirty="0">
                <a:solidFill>
                  <a:schemeClr val="bg2"/>
                </a:solidFill>
              </a:rPr>
            </a:br>
            <a:r>
              <a:rPr lang="en-US" i="0" dirty="0">
                <a:solidFill>
                  <a:schemeClr val="bg2"/>
                </a:solidFill>
              </a:rPr>
              <a:t>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a</a:t>
            </a:r>
            <a:r>
              <a:rPr lang="en-US" i="0" dirty="0">
                <a:solidFill>
                  <a:schemeClr val="bg2"/>
                </a:solidFill>
              </a:rPr>
              <a:t> </a:t>
            </a:r>
            <a:r>
              <a:rPr lang="en-US" i="0" dirty="0" smtClean="0">
                <a:solidFill>
                  <a:schemeClr val="bg2"/>
                </a:solidFill>
              </a:rPr>
              <a:t>VOID</a:t>
            </a:r>
            <a:r>
              <a:rPr lang="en-US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i="0" dirty="0" smtClean="0">
                <a:solidFill>
                  <a:schemeClr val="bg2"/>
                </a:solidFill>
              </a:rPr>
              <a:t>VOID </a:t>
            </a:r>
            <a:r>
              <a:rPr lang="en-US" i="0" dirty="0">
                <a:solidFill>
                  <a:schemeClr val="bg2"/>
                </a:solidFill>
              </a:rPr>
              <a:t>function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,</a:t>
            </a:r>
            <a:br>
              <a:rPr lang="en-US" i="0" dirty="0">
                <a:solidFill>
                  <a:schemeClr val="bg2"/>
                </a:solidFill>
                <a:ea typeface="MS Mincho" pitchFamily="49" charset="-128"/>
              </a:rPr>
            </a:b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g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a </a:t>
            </a:r>
            <a:r>
              <a:rPr lang="en-US" i="0" dirty="0" smtClean="0">
                <a:solidFill>
                  <a:schemeClr val="bg2"/>
                </a:solidFill>
              </a:rPr>
              <a:t>FLOAT</a:t>
            </a:r>
            <a:r>
              <a:rPr lang="en-US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i="0" dirty="0" smtClean="0">
                <a:solidFill>
                  <a:schemeClr val="bg2"/>
                </a:solidFill>
              </a:rPr>
              <a:t>VOID function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,</a:t>
            </a:r>
            <a:r>
              <a:rPr lang="en-US" i="0" dirty="0">
                <a:solidFill>
                  <a:schemeClr val="bg2"/>
                </a:solidFill>
              </a:rPr>
              <a:t/>
            </a:r>
            <a:br>
              <a:rPr lang="en-US" i="0" dirty="0">
                <a:solidFill>
                  <a:schemeClr val="bg2"/>
                </a:solidFill>
              </a:rPr>
            </a:br>
            <a:r>
              <a:rPr lang="en-US" i="0" dirty="0">
                <a:solidFill>
                  <a:schemeClr val="bg2"/>
                </a:solidFill>
              </a:rPr>
              <a:t>	</a:t>
            </a:r>
            <a:r>
              <a:rPr lang="en-US" i="0" dirty="0" err="1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US" i="0" dirty="0">
                <a:solidFill>
                  <a:schemeClr val="bg2"/>
                </a:solidFill>
              </a:rPr>
              <a:t> </a:t>
            </a:r>
            <a:r>
              <a:rPr lang="en-US" i="0" dirty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</a:rPr>
              <a:t> an </a:t>
            </a:r>
            <a:r>
              <a:rPr lang="en-US" i="0" dirty="0" smtClean="0">
                <a:solidFill>
                  <a:schemeClr val="bg2"/>
                </a:solidFill>
              </a:rPr>
              <a:t>INT </a:t>
            </a:r>
            <a:r>
              <a:rPr lang="en-US" i="0" dirty="0">
                <a:solidFill>
                  <a:schemeClr val="bg2"/>
                </a:solidFill>
              </a:rPr>
              <a:t>local</a:t>
            </a:r>
            <a:r>
              <a:rPr lang="en-US" dirty="0"/>
              <a:t> </a:t>
            </a:r>
            <a:r>
              <a:rPr lang="en-US" i="0" dirty="0">
                <a:solidFill>
                  <a:schemeClr val="bg2"/>
                </a:solidFill>
              </a:rPr>
              <a:t>variable,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/>
            </a:r>
            <a:br>
              <a:rPr lang="en-US" i="0" dirty="0">
                <a:solidFill>
                  <a:schemeClr val="bg2"/>
                </a:solidFill>
                <a:ea typeface="MS Mincho" pitchFamily="49" charset="-128"/>
              </a:rPr>
            </a:b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x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a </a:t>
            </a:r>
            <a:r>
              <a:rPr lang="en-US" i="0" dirty="0" smtClean="0">
                <a:solidFill>
                  <a:schemeClr val="bg2"/>
                </a:solidFill>
                <a:ea typeface="MS Mincho" pitchFamily="49" charset="-128"/>
              </a:rPr>
              <a:t>FLOAT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local variable,</a:t>
            </a:r>
            <a:br>
              <a:rPr lang="en-US" i="0" dirty="0">
                <a:solidFill>
                  <a:schemeClr val="bg2"/>
                </a:solidFill>
                <a:ea typeface="MS Mincho" pitchFamily="49" charset="-128"/>
              </a:rPr>
            </a:b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	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z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an </a:t>
            </a:r>
            <a:r>
              <a:rPr lang="en-US" i="0" dirty="0" smtClean="0">
                <a:solidFill>
                  <a:schemeClr val="bg2"/>
                </a:solidFill>
                <a:ea typeface="MS Mincho" pitchFamily="49" charset="-128"/>
              </a:rPr>
              <a:t>INT 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global variable  }</a:t>
            </a:r>
            <a:endParaRPr lang="en-AU" i="0" dirty="0">
              <a:solidFill>
                <a:schemeClr val="bg2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80" grpId="0" animBg="1"/>
      <p:bldP spid="5365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Scope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/>
              <a:t>scope</a:t>
            </a:r>
            <a:r>
              <a:rPr lang="en-US" smtClean="0"/>
              <a:t> of a declaration (or of a binding) is the portion of the program text over which it has effect.</a:t>
            </a:r>
          </a:p>
          <a:p>
            <a:pPr eaLnBrk="1" hangingPunct="1"/>
            <a:r>
              <a:rPr lang="en-US" smtClean="0"/>
              <a:t>In some early PLs (such as Cobol), the scope of every declaration was the whole program.</a:t>
            </a:r>
          </a:p>
          <a:p>
            <a:pPr eaLnBrk="1" hangingPunct="1"/>
            <a:r>
              <a:rPr lang="en-US" smtClean="0"/>
              <a:t>In modern PLs, the scope of each declaration is controlled by the program’s </a:t>
            </a:r>
            <a:r>
              <a:rPr lang="en-US" i="1" smtClean="0"/>
              <a:t>block structure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Blocks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block</a:t>
            </a:r>
            <a:r>
              <a:rPr lang="en-US" smtClean="0"/>
              <a:t> is a program construct that delimits the scope of any declarations within it.</a:t>
            </a:r>
          </a:p>
          <a:p>
            <a:pPr eaLnBrk="1" hangingPunct="1"/>
            <a:r>
              <a:rPr lang="en-US" smtClean="0"/>
              <a:t>Each PL has its own forms of blocks:</a:t>
            </a:r>
          </a:p>
          <a:p>
            <a:pPr lvl="1" eaLnBrk="1" hangingPunct="1"/>
            <a:r>
              <a:rPr lang="en-US" b="1" smtClean="0"/>
              <a:t>C</a:t>
            </a:r>
            <a:r>
              <a:rPr lang="en-US" smtClean="0"/>
              <a:t>: block commands (“</a:t>
            </a:r>
            <a:r>
              <a:rPr lang="en-US" smtClean="0">
                <a:latin typeface="Courier New" pitchFamily="49" charset="0"/>
              </a:rPr>
              <a:t>{</a:t>
            </a:r>
            <a:r>
              <a:rPr lang="en-US" smtClean="0"/>
              <a:t> … </a:t>
            </a:r>
            <a:r>
              <a:rPr lang="en-US" smtClean="0">
                <a:latin typeface="Courier New" pitchFamily="49" charset="0"/>
              </a:rPr>
              <a:t>}</a:t>
            </a:r>
            <a:r>
              <a:rPr lang="en-US" smtClean="0"/>
              <a:t>”), function bodies, compilation-units.</a:t>
            </a:r>
          </a:p>
          <a:p>
            <a:pPr lvl="1" eaLnBrk="1" hangingPunct="1"/>
            <a:r>
              <a:rPr lang="en-US" b="1" smtClean="0"/>
              <a:t>Java</a:t>
            </a:r>
            <a:r>
              <a:rPr lang="en-US" smtClean="0"/>
              <a:t>: block commands (“</a:t>
            </a:r>
            <a:r>
              <a:rPr lang="en-US" smtClean="0">
                <a:latin typeface="Courier New" pitchFamily="49" charset="0"/>
              </a:rPr>
              <a:t>{</a:t>
            </a:r>
            <a:r>
              <a:rPr lang="en-US" smtClean="0"/>
              <a:t> … </a:t>
            </a:r>
            <a:r>
              <a:rPr lang="en-US" smtClean="0">
                <a:latin typeface="Courier New" pitchFamily="49" charset="0"/>
              </a:rPr>
              <a:t>}</a:t>
            </a:r>
            <a:r>
              <a:rPr lang="en-US" smtClean="0"/>
              <a:t>”), method bodies, class declarations.</a:t>
            </a:r>
          </a:p>
          <a:p>
            <a:pPr lvl="1" eaLnBrk="1" hangingPunct="1"/>
            <a:r>
              <a:rPr lang="en-US" b="1" smtClean="0"/>
              <a:t>Haskell</a:t>
            </a:r>
            <a:r>
              <a:rPr lang="en-US" smtClean="0"/>
              <a:t>: block expressions (“</a:t>
            </a:r>
            <a:r>
              <a:rPr lang="en-US" b="1" smtClean="0">
                <a:latin typeface="Courier New" pitchFamily="49" charset="0"/>
              </a:rPr>
              <a:t>let</a:t>
            </a:r>
            <a:r>
              <a:rPr lang="en-US" smtClean="0"/>
              <a:t> … </a:t>
            </a:r>
            <a:r>
              <a:rPr lang="en-US" b="1" smtClean="0">
                <a:latin typeface="Courier New" pitchFamily="49" charset="0"/>
              </a:rPr>
              <a:t>in</a:t>
            </a:r>
            <a:r>
              <a:rPr lang="en-US" smtClean="0"/>
              <a:t> …”), function bodies, modules.</a:t>
            </a:r>
          </a:p>
          <a:p>
            <a:pPr eaLnBrk="1" hangingPunct="1"/>
            <a:r>
              <a:rPr lang="en-US" smtClean="0"/>
              <a:t>A PL’s </a:t>
            </a:r>
            <a:r>
              <a:rPr lang="en-US" b="1" smtClean="0"/>
              <a:t>block structure</a:t>
            </a:r>
            <a:r>
              <a:rPr lang="en-US" smtClean="0"/>
              <a:t> is the way in which blocks are arranged in the program text.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Monolithic block structure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Some PLs (such as Cobol) have </a:t>
            </a:r>
            <a:r>
              <a:rPr lang="en-US" b="1" smtClean="0"/>
              <a:t>monolithic block structure</a:t>
            </a:r>
            <a:r>
              <a:rPr lang="en-US" smtClean="0"/>
              <a:t>: the whole program is a single block. The scope of every declaration is the whole program.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276600"/>
            <a:ext cx="2159000" cy="2879725"/>
            <a:chOff x="1597" y="2064"/>
            <a:chExt cx="1360" cy="1814"/>
          </a:xfrm>
        </p:grpSpPr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1597" y="2064"/>
              <a:ext cx="1360" cy="181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1660" y="2112"/>
              <a:ext cx="115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2000"/>
                </a:lnSpc>
              </a:pPr>
              <a:r>
                <a:rPr lang="en-GB" sz="2000" i="0"/>
                <a:t>declaration 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1660" y="2680"/>
              <a:ext cx="115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2000"/>
                </a:lnSpc>
              </a:pPr>
              <a:r>
                <a:rPr lang="en-GB" sz="2000" i="0"/>
                <a:t>declaration 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z</a:t>
              </a: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1660" y="2392"/>
              <a:ext cx="115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2000"/>
                </a:lnSpc>
              </a:pPr>
              <a:r>
                <a:rPr lang="en-GB" sz="2000" i="0"/>
                <a:t>declaration 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y</a:t>
              </a:r>
            </a:p>
          </p:txBody>
        </p:sp>
      </p:grpSp>
      <p:sp>
        <p:nvSpPr>
          <p:cNvPr id="539658" name="AutoShape 10"/>
          <p:cNvSpPr>
            <a:spLocks/>
          </p:cNvSpPr>
          <p:nvPr/>
        </p:nvSpPr>
        <p:spPr bwMode="auto">
          <a:xfrm>
            <a:off x="6227763" y="4572000"/>
            <a:ext cx="2268537" cy="693738"/>
          </a:xfrm>
          <a:prstGeom prst="callout1">
            <a:avLst>
              <a:gd name="adj1" fmla="val 16477"/>
              <a:gd name="adj2" fmla="val -3361"/>
              <a:gd name="adj3" fmla="val 15792"/>
              <a:gd name="adj4" fmla="val -6815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whole program – scope of declarations of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x</a:t>
            </a:r>
            <a:r>
              <a:rPr lang="en-US" i="0">
                <a:solidFill>
                  <a:schemeClr val="bg2"/>
                </a:solidFill>
              </a:rPr>
              <a:t>,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y</a:t>
            </a:r>
            <a:r>
              <a:rPr lang="en-US" i="0">
                <a:solidFill>
                  <a:schemeClr val="bg2"/>
                </a:solidFill>
              </a:rPr>
              <a:t>,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z</a:t>
            </a:r>
            <a:endParaRPr lang="en-AU" i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Flat block structure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Some PLs (such as Fortran) have </a:t>
            </a:r>
            <a:r>
              <a:rPr lang="en-US" b="1" smtClean="0"/>
              <a:t>flat block structure</a:t>
            </a:r>
            <a:r>
              <a:rPr lang="en-US" smtClean="0"/>
              <a:t>: the program is partitioned into blocks, but these blocks may not contain inner blocks.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484438" y="2997200"/>
            <a:ext cx="5759450" cy="3348038"/>
            <a:chOff x="1565" y="1888"/>
            <a:chExt cx="3628" cy="2109"/>
          </a:xfrm>
        </p:grpSpPr>
        <p:sp>
          <p:nvSpPr>
            <p:cNvPr id="10253" name="AutoShape 13"/>
            <p:cNvSpPr>
              <a:spLocks/>
            </p:cNvSpPr>
            <p:nvPr/>
          </p:nvSpPr>
          <p:spPr bwMode="auto">
            <a:xfrm>
              <a:off x="4127" y="1888"/>
              <a:ext cx="1066" cy="453"/>
            </a:xfrm>
            <a:prstGeom prst="callout1">
              <a:avLst>
                <a:gd name="adj1" fmla="val 15894"/>
                <a:gd name="adj2" fmla="val -4505"/>
                <a:gd name="adj3" fmla="val 31787"/>
                <a:gd name="adj4" fmla="val -9090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>
                  <a:solidFill>
                    <a:schemeClr val="bg2"/>
                  </a:solidFill>
                </a:rPr>
                <a:t>whole program –</a:t>
              </a:r>
              <a:r>
                <a:rPr lang="en-US"/>
                <a:t> </a:t>
              </a:r>
              <a:r>
                <a:rPr lang="en-US" i="0">
                  <a:solidFill>
                    <a:schemeClr val="bg2"/>
                  </a:solidFill>
                </a:rPr>
                <a:t>scope of declaration of </a:t>
              </a:r>
              <a:r>
                <a:rPr lang="en-US" i="0">
                  <a:solidFill>
                    <a:srgbClr val="006600"/>
                  </a:solidFill>
                  <a:latin typeface="Courier New" pitchFamily="49" charset="0"/>
                </a:rPr>
                <a:t>x</a:t>
              </a:r>
              <a:endParaRPr lang="en-AU" i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grpSp>
          <p:nvGrpSpPr>
            <p:cNvPr id="10254" name="Group 29"/>
            <p:cNvGrpSpPr>
              <a:grpSpLocks/>
            </p:cNvGrpSpPr>
            <p:nvPr/>
          </p:nvGrpSpPr>
          <p:grpSpPr bwMode="auto">
            <a:xfrm>
              <a:off x="1565" y="1888"/>
              <a:ext cx="1587" cy="2109"/>
              <a:chOff x="1565" y="1888"/>
              <a:chExt cx="1587" cy="2109"/>
            </a:xfrm>
          </p:grpSpPr>
          <p:sp>
            <p:nvSpPr>
              <p:cNvPr id="10255" name="Rectangle 11"/>
              <p:cNvSpPr>
                <a:spLocks noChangeArrowheads="1"/>
              </p:cNvSpPr>
              <p:nvPr/>
            </p:nvSpPr>
            <p:spPr bwMode="auto">
              <a:xfrm>
                <a:off x="1565" y="1888"/>
                <a:ext cx="1587" cy="210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6" name="Rectangle 14"/>
              <p:cNvSpPr>
                <a:spLocks noChangeArrowheads="1"/>
              </p:cNvSpPr>
              <p:nvPr/>
            </p:nvSpPr>
            <p:spPr bwMode="auto">
              <a:xfrm>
                <a:off x="1678" y="2183"/>
                <a:ext cx="1360" cy="56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17"/>
              <p:cNvSpPr>
                <a:spLocks noChangeArrowheads="1"/>
              </p:cNvSpPr>
              <p:nvPr/>
            </p:nvSpPr>
            <p:spPr bwMode="auto">
              <a:xfrm>
                <a:off x="1678" y="3430"/>
                <a:ext cx="1360" cy="453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8"/>
              <p:cNvSpPr>
                <a:spLocks noChangeArrowheads="1"/>
              </p:cNvSpPr>
              <p:nvPr/>
            </p:nvSpPr>
            <p:spPr bwMode="auto">
              <a:xfrm>
                <a:off x="1678" y="2863"/>
                <a:ext cx="1360" cy="45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Text Box 20"/>
              <p:cNvSpPr txBox="1">
                <a:spLocks noChangeArrowheads="1"/>
              </p:cNvSpPr>
              <p:nvPr/>
            </p:nvSpPr>
            <p:spPr bwMode="auto">
              <a:xfrm>
                <a:off x="1610" y="1956"/>
                <a:ext cx="1152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lnSpc>
                    <a:spcPts val="2000"/>
                  </a:lnSpc>
                </a:pPr>
                <a:r>
                  <a:rPr lang="en-GB" sz="2000" i="0"/>
                  <a:t>declaration of </a:t>
                </a:r>
                <a:r>
                  <a:rPr lang="en-GB" sz="2000" i="0">
                    <a:solidFill>
                      <a:srgbClr val="006600"/>
                    </a:solidFill>
                    <a:latin typeface="Courier New" pitchFamily="49" charset="0"/>
                  </a:rPr>
                  <a:t>x</a:t>
                </a:r>
              </a:p>
            </p:txBody>
          </p:sp>
          <p:sp>
            <p:nvSpPr>
              <p:cNvPr id="10260" name="Text Box 21"/>
              <p:cNvSpPr txBox="1">
                <a:spLocks noChangeArrowheads="1"/>
              </p:cNvSpPr>
              <p:nvPr/>
            </p:nvSpPr>
            <p:spPr bwMode="auto">
              <a:xfrm>
                <a:off x="1728" y="3475"/>
                <a:ext cx="1152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lnSpc>
                    <a:spcPts val="2000"/>
                  </a:lnSpc>
                </a:pPr>
                <a:r>
                  <a:rPr lang="en-GB" sz="2000" i="0"/>
                  <a:t>declaration of </a:t>
                </a:r>
                <a:r>
                  <a:rPr lang="en-GB" sz="2000" i="0">
                    <a:solidFill>
                      <a:srgbClr val="006600"/>
                    </a:solidFill>
                    <a:latin typeface="Courier New" pitchFamily="49" charset="0"/>
                  </a:rPr>
                  <a:t>z</a:t>
                </a:r>
              </a:p>
            </p:txBody>
          </p:sp>
          <p:sp>
            <p:nvSpPr>
              <p:cNvPr id="10261" name="Text Box 22"/>
              <p:cNvSpPr txBox="1">
                <a:spLocks noChangeArrowheads="1"/>
              </p:cNvSpPr>
              <p:nvPr/>
            </p:nvSpPr>
            <p:spPr bwMode="auto">
              <a:xfrm>
                <a:off x="1723" y="2228"/>
                <a:ext cx="1152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lnSpc>
                    <a:spcPts val="2000"/>
                  </a:lnSpc>
                </a:pPr>
                <a:r>
                  <a:rPr lang="en-GB" sz="2000" i="0"/>
                  <a:t>declaration of </a:t>
                </a:r>
                <a:r>
                  <a:rPr lang="en-GB" sz="2000" i="0">
                    <a:solidFill>
                      <a:srgbClr val="006600"/>
                    </a:solidFill>
                    <a:latin typeface="Courier New" pitchFamily="49" charset="0"/>
                  </a:rPr>
                  <a:t>y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2663825" y="3465513"/>
            <a:ext cx="5580063" cy="900112"/>
            <a:chOff x="1678" y="2183"/>
            <a:chExt cx="3515" cy="567"/>
          </a:xfrm>
        </p:grpSpPr>
        <p:sp>
          <p:nvSpPr>
            <p:cNvPr id="10250" name="AutoShape 23"/>
            <p:cNvSpPr>
              <a:spLocks/>
            </p:cNvSpPr>
            <p:nvPr/>
          </p:nvSpPr>
          <p:spPr bwMode="auto">
            <a:xfrm>
              <a:off x="4127" y="2433"/>
              <a:ext cx="1066" cy="295"/>
            </a:xfrm>
            <a:prstGeom prst="callout1">
              <a:avLst>
                <a:gd name="adj1" fmla="val 24407"/>
                <a:gd name="adj2" fmla="val -4505"/>
                <a:gd name="adj3" fmla="val 12542"/>
                <a:gd name="adj4" fmla="val -102347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>
                  <a:solidFill>
                    <a:schemeClr val="bg2"/>
                  </a:solidFill>
                </a:rPr>
                <a:t>scope of declaration of </a:t>
              </a:r>
              <a:r>
                <a:rPr lang="en-US" i="0">
                  <a:solidFill>
                    <a:srgbClr val="006600"/>
                  </a:solidFill>
                  <a:latin typeface="Courier New" pitchFamily="49" charset="0"/>
                </a:rPr>
                <a:t>y</a:t>
              </a:r>
              <a:endParaRPr lang="en-AU" i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0251" name="Rectangle 25"/>
            <p:cNvSpPr>
              <a:spLocks noChangeArrowheads="1"/>
            </p:cNvSpPr>
            <p:nvPr/>
          </p:nvSpPr>
          <p:spPr bwMode="auto">
            <a:xfrm>
              <a:off x="1678" y="2183"/>
              <a:ext cx="1360" cy="56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Text Box 26"/>
            <p:cNvSpPr txBox="1">
              <a:spLocks noChangeArrowheads="1"/>
            </p:cNvSpPr>
            <p:nvPr/>
          </p:nvSpPr>
          <p:spPr bwMode="auto">
            <a:xfrm>
              <a:off x="1723" y="2228"/>
              <a:ext cx="115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2000"/>
                </a:lnSpc>
              </a:pPr>
              <a:r>
                <a:rPr lang="en-GB" sz="2000" i="0"/>
                <a:t>declaration 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y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663825" y="5446713"/>
            <a:ext cx="5580063" cy="719137"/>
            <a:chOff x="1678" y="3431"/>
            <a:chExt cx="3515" cy="453"/>
          </a:xfrm>
        </p:grpSpPr>
        <p:sp>
          <p:nvSpPr>
            <p:cNvPr id="10247" name="AutoShape 24"/>
            <p:cNvSpPr>
              <a:spLocks/>
            </p:cNvSpPr>
            <p:nvPr/>
          </p:nvSpPr>
          <p:spPr bwMode="auto">
            <a:xfrm>
              <a:off x="4127" y="3475"/>
              <a:ext cx="1066" cy="295"/>
            </a:xfrm>
            <a:prstGeom prst="callout1">
              <a:avLst>
                <a:gd name="adj1" fmla="val 24407"/>
                <a:gd name="adj2" fmla="val -4505"/>
                <a:gd name="adj3" fmla="val 31866"/>
                <a:gd name="adj4" fmla="val -10159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>
                  <a:solidFill>
                    <a:schemeClr val="bg2"/>
                  </a:solidFill>
                </a:rPr>
                <a:t>scope of declaration of </a:t>
              </a:r>
              <a:r>
                <a:rPr lang="en-US" i="0">
                  <a:solidFill>
                    <a:srgbClr val="006600"/>
                  </a:solidFill>
                  <a:latin typeface="Courier New" pitchFamily="49" charset="0"/>
                </a:rPr>
                <a:t>z</a:t>
              </a:r>
              <a:endParaRPr lang="en-AU" i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0248" name="Rectangle 27"/>
            <p:cNvSpPr>
              <a:spLocks noChangeArrowheads="1"/>
            </p:cNvSpPr>
            <p:nvPr/>
          </p:nvSpPr>
          <p:spPr bwMode="auto">
            <a:xfrm>
              <a:off x="1678" y="3431"/>
              <a:ext cx="1360" cy="45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Text Box 28"/>
            <p:cNvSpPr txBox="1">
              <a:spLocks noChangeArrowheads="1"/>
            </p:cNvSpPr>
            <p:nvPr/>
          </p:nvSpPr>
          <p:spPr bwMode="auto">
            <a:xfrm>
              <a:off x="1728" y="3476"/>
              <a:ext cx="115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2000"/>
                </a:lnSpc>
              </a:pPr>
              <a:r>
                <a:rPr lang="en-GB" sz="2000" i="0"/>
                <a:t>declaration 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Nested block structure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Modern PLs have </a:t>
            </a:r>
            <a:r>
              <a:rPr lang="en-US" b="1" smtClean="0"/>
              <a:t>nested block structure</a:t>
            </a:r>
            <a:r>
              <a:rPr lang="en-US" smtClean="0"/>
              <a:t>: blocks may be nested freely within other blocks.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484438" y="2708275"/>
            <a:ext cx="5759450" cy="3598863"/>
            <a:chOff x="1565" y="1706"/>
            <a:chExt cx="3628" cy="2267"/>
          </a:xfrm>
        </p:grpSpPr>
        <p:grpSp>
          <p:nvGrpSpPr>
            <p:cNvPr id="11283" name="Group 34"/>
            <p:cNvGrpSpPr>
              <a:grpSpLocks/>
            </p:cNvGrpSpPr>
            <p:nvPr/>
          </p:nvGrpSpPr>
          <p:grpSpPr bwMode="auto">
            <a:xfrm>
              <a:off x="1565" y="1706"/>
              <a:ext cx="1587" cy="2267"/>
              <a:chOff x="1565" y="1706"/>
              <a:chExt cx="1587" cy="2267"/>
            </a:xfrm>
          </p:grpSpPr>
          <p:sp>
            <p:nvSpPr>
              <p:cNvPr id="11285" name="Rectangle 6"/>
              <p:cNvSpPr>
                <a:spLocks noChangeArrowheads="1"/>
              </p:cNvSpPr>
              <p:nvPr/>
            </p:nvSpPr>
            <p:spPr bwMode="auto">
              <a:xfrm>
                <a:off x="1565" y="1706"/>
                <a:ext cx="1587" cy="226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6" name="Rectangle 7"/>
              <p:cNvSpPr>
                <a:spLocks noChangeArrowheads="1"/>
              </p:cNvSpPr>
              <p:nvPr/>
            </p:nvSpPr>
            <p:spPr bwMode="auto">
              <a:xfrm>
                <a:off x="1678" y="2137"/>
                <a:ext cx="1361" cy="113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7" name="Rectangle 8"/>
              <p:cNvSpPr>
                <a:spLocks noChangeArrowheads="1"/>
              </p:cNvSpPr>
              <p:nvPr/>
            </p:nvSpPr>
            <p:spPr bwMode="auto">
              <a:xfrm>
                <a:off x="1678" y="3384"/>
                <a:ext cx="1360" cy="453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8" name="Rectangle 9"/>
              <p:cNvSpPr>
                <a:spLocks noChangeArrowheads="1"/>
              </p:cNvSpPr>
              <p:nvPr/>
            </p:nvSpPr>
            <p:spPr bwMode="auto">
              <a:xfrm>
                <a:off x="1791" y="2590"/>
                <a:ext cx="1134" cy="45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9" name="Text Box 10"/>
              <p:cNvSpPr txBox="1">
                <a:spLocks noChangeArrowheads="1"/>
              </p:cNvSpPr>
              <p:nvPr/>
            </p:nvSpPr>
            <p:spPr bwMode="auto">
              <a:xfrm>
                <a:off x="1610" y="1774"/>
                <a:ext cx="1152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lnSpc>
                    <a:spcPts val="2000"/>
                  </a:lnSpc>
                </a:pPr>
                <a:r>
                  <a:rPr lang="en-GB" sz="2000" i="0"/>
                  <a:t>declaration of </a:t>
                </a:r>
                <a:r>
                  <a:rPr lang="en-GB" sz="2000" i="0">
                    <a:solidFill>
                      <a:srgbClr val="006600"/>
                    </a:solidFill>
                    <a:latin typeface="Courier New" pitchFamily="49" charset="0"/>
                  </a:rPr>
                  <a:t>w</a:t>
                </a:r>
              </a:p>
            </p:txBody>
          </p:sp>
          <p:sp>
            <p:nvSpPr>
              <p:cNvPr id="11290" name="Text Box 11"/>
              <p:cNvSpPr txBox="1">
                <a:spLocks noChangeArrowheads="1"/>
              </p:cNvSpPr>
              <p:nvPr/>
            </p:nvSpPr>
            <p:spPr bwMode="auto">
              <a:xfrm>
                <a:off x="1728" y="3429"/>
                <a:ext cx="1152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lnSpc>
                    <a:spcPts val="2000"/>
                  </a:lnSpc>
                </a:pPr>
                <a:r>
                  <a:rPr lang="en-GB" sz="2000" i="0"/>
                  <a:t>declaration of </a:t>
                </a:r>
                <a:r>
                  <a:rPr lang="en-GB" sz="2000" i="0">
                    <a:solidFill>
                      <a:srgbClr val="006600"/>
                    </a:solidFill>
                    <a:latin typeface="Courier New" pitchFamily="49" charset="0"/>
                  </a:rPr>
                  <a:t>z</a:t>
                </a:r>
              </a:p>
            </p:txBody>
          </p:sp>
          <p:sp>
            <p:nvSpPr>
              <p:cNvPr id="11291" name="Text Box 12"/>
              <p:cNvSpPr txBox="1">
                <a:spLocks noChangeArrowheads="1"/>
              </p:cNvSpPr>
              <p:nvPr/>
            </p:nvSpPr>
            <p:spPr bwMode="auto">
              <a:xfrm>
                <a:off x="1723" y="2182"/>
                <a:ext cx="1152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lnSpc>
                    <a:spcPts val="2000"/>
                  </a:lnSpc>
                </a:pPr>
                <a:r>
                  <a:rPr lang="en-GB" sz="2000" i="0"/>
                  <a:t>declaration of </a:t>
                </a:r>
                <a:r>
                  <a:rPr lang="en-GB" sz="2000" i="0">
                    <a:solidFill>
                      <a:srgbClr val="006600"/>
                    </a:solidFill>
                    <a:latin typeface="Courier New" pitchFamily="49" charset="0"/>
                  </a:rPr>
                  <a:t>x</a:t>
                </a:r>
              </a:p>
            </p:txBody>
          </p:sp>
          <p:sp>
            <p:nvSpPr>
              <p:cNvPr id="11292" name="Text Box 30"/>
              <p:cNvSpPr txBox="1">
                <a:spLocks noChangeArrowheads="1"/>
              </p:cNvSpPr>
              <p:nvPr/>
            </p:nvSpPr>
            <p:spPr bwMode="auto">
              <a:xfrm>
                <a:off x="1859" y="2656"/>
                <a:ext cx="840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marL="180975" indent="-180975" algn="l" eaLnBrk="0" hangingPunct="0">
                  <a:lnSpc>
                    <a:spcPts val="2000"/>
                  </a:lnSpc>
                </a:pPr>
                <a:r>
                  <a:rPr lang="en-GB" sz="2000" i="0"/>
                  <a:t>declaration </a:t>
                </a:r>
                <a:br>
                  <a:rPr lang="en-GB" sz="2000" i="0"/>
                </a:br>
                <a:r>
                  <a:rPr lang="en-GB" sz="2000" i="0"/>
                  <a:t>of </a:t>
                </a:r>
                <a:r>
                  <a:rPr lang="en-GB" sz="2000" i="0">
                    <a:solidFill>
                      <a:srgbClr val="006600"/>
                    </a:solidFill>
                    <a:latin typeface="Courier New" pitchFamily="49" charset="0"/>
                  </a:rPr>
                  <a:t>y</a:t>
                </a:r>
              </a:p>
            </p:txBody>
          </p:sp>
        </p:grpSp>
        <p:sp>
          <p:nvSpPr>
            <p:cNvPr id="11284" name="AutoShape 4"/>
            <p:cNvSpPr>
              <a:spLocks/>
            </p:cNvSpPr>
            <p:nvPr/>
          </p:nvSpPr>
          <p:spPr bwMode="auto">
            <a:xfrm>
              <a:off x="4127" y="1797"/>
              <a:ext cx="1066" cy="431"/>
            </a:xfrm>
            <a:prstGeom prst="callout1">
              <a:avLst>
                <a:gd name="adj1" fmla="val 16704"/>
                <a:gd name="adj2" fmla="val -4505"/>
                <a:gd name="adj3" fmla="val 28074"/>
                <a:gd name="adj4" fmla="val -9090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>
                  <a:solidFill>
                    <a:schemeClr val="bg2"/>
                  </a:solidFill>
                </a:rPr>
                <a:t>whole program –</a:t>
              </a:r>
              <a:r>
                <a:rPr lang="en-US"/>
                <a:t> </a:t>
              </a:r>
              <a:r>
                <a:rPr lang="en-US" i="0">
                  <a:solidFill>
                    <a:schemeClr val="bg2"/>
                  </a:solidFill>
                </a:rPr>
                <a:t>scope of declaration of </a:t>
              </a:r>
              <a:r>
                <a:rPr lang="en-US" i="0">
                  <a:solidFill>
                    <a:srgbClr val="006600"/>
                  </a:solidFill>
                  <a:latin typeface="Courier New" pitchFamily="49" charset="0"/>
                </a:rPr>
                <a:t>w</a:t>
              </a:r>
              <a:endParaRPr lang="en-AU" i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2663825" y="3392488"/>
            <a:ext cx="5580063" cy="1800225"/>
            <a:chOff x="1678" y="2137"/>
            <a:chExt cx="3515" cy="1134"/>
          </a:xfrm>
        </p:grpSpPr>
        <p:sp>
          <p:nvSpPr>
            <p:cNvPr id="11278" name="AutoShape 14"/>
            <p:cNvSpPr>
              <a:spLocks/>
            </p:cNvSpPr>
            <p:nvPr/>
          </p:nvSpPr>
          <p:spPr bwMode="auto">
            <a:xfrm>
              <a:off x="4127" y="2387"/>
              <a:ext cx="1066" cy="295"/>
            </a:xfrm>
            <a:prstGeom prst="callout1">
              <a:avLst>
                <a:gd name="adj1" fmla="val 24407"/>
                <a:gd name="adj2" fmla="val -4505"/>
                <a:gd name="adj3" fmla="val 12542"/>
                <a:gd name="adj4" fmla="val -102347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>
                  <a:solidFill>
                    <a:schemeClr val="bg2"/>
                  </a:solidFill>
                </a:rPr>
                <a:t>scope of declaration of </a:t>
              </a:r>
              <a:r>
                <a:rPr lang="en-US" i="0">
                  <a:solidFill>
                    <a:srgbClr val="006600"/>
                  </a:solidFill>
                  <a:latin typeface="Courier New" pitchFamily="49" charset="0"/>
                </a:rPr>
                <a:t>x</a:t>
              </a:r>
              <a:endParaRPr lang="en-AU" i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1678" y="2137"/>
              <a:ext cx="1361" cy="11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Text Box 16"/>
            <p:cNvSpPr txBox="1">
              <a:spLocks noChangeArrowheads="1"/>
            </p:cNvSpPr>
            <p:nvPr/>
          </p:nvSpPr>
          <p:spPr bwMode="auto">
            <a:xfrm>
              <a:off x="1723" y="2182"/>
              <a:ext cx="115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2000"/>
                </a:lnSpc>
              </a:pPr>
              <a:r>
                <a:rPr lang="en-GB" sz="2000" i="0"/>
                <a:t>declaration 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11281" name="Rectangle 21"/>
            <p:cNvSpPr>
              <a:spLocks noChangeArrowheads="1"/>
            </p:cNvSpPr>
            <p:nvPr/>
          </p:nvSpPr>
          <p:spPr bwMode="auto">
            <a:xfrm>
              <a:off x="1791" y="2590"/>
              <a:ext cx="1134" cy="4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Text Box 31"/>
            <p:cNvSpPr txBox="1">
              <a:spLocks noChangeArrowheads="1"/>
            </p:cNvSpPr>
            <p:nvPr/>
          </p:nvSpPr>
          <p:spPr bwMode="auto">
            <a:xfrm>
              <a:off x="1859" y="2656"/>
              <a:ext cx="84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180975" indent="-180975" algn="l" eaLnBrk="0" hangingPunct="0">
                <a:lnSpc>
                  <a:spcPts val="2000"/>
                </a:lnSpc>
              </a:pPr>
              <a:r>
                <a:rPr lang="en-GB" sz="2000" i="0"/>
                <a:t>declaration </a:t>
              </a:r>
              <a:br>
                <a:rPr lang="en-GB" sz="2000" i="0"/>
              </a:br>
              <a:r>
                <a:rPr lang="en-GB" sz="2000" i="0"/>
                <a:t>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y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843213" y="4113213"/>
            <a:ext cx="5400675" cy="758825"/>
            <a:chOff x="1791" y="2591"/>
            <a:chExt cx="3402" cy="478"/>
          </a:xfrm>
        </p:grpSpPr>
        <p:sp>
          <p:nvSpPr>
            <p:cNvPr id="11275" name="AutoShape 26"/>
            <p:cNvSpPr>
              <a:spLocks/>
            </p:cNvSpPr>
            <p:nvPr/>
          </p:nvSpPr>
          <p:spPr bwMode="auto">
            <a:xfrm>
              <a:off x="4127" y="2774"/>
              <a:ext cx="1066" cy="295"/>
            </a:xfrm>
            <a:prstGeom prst="callout1">
              <a:avLst>
                <a:gd name="adj1" fmla="val 24407"/>
                <a:gd name="adj2" fmla="val -4505"/>
                <a:gd name="adj3" fmla="val 12542"/>
                <a:gd name="adj4" fmla="val -113042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>
                  <a:solidFill>
                    <a:schemeClr val="bg2"/>
                  </a:solidFill>
                </a:rPr>
                <a:t>scope of declaration of </a:t>
              </a:r>
              <a:r>
                <a:rPr lang="en-US" i="0">
                  <a:solidFill>
                    <a:srgbClr val="006600"/>
                  </a:solidFill>
                  <a:latin typeface="Courier New" pitchFamily="49" charset="0"/>
                </a:rPr>
                <a:t>y</a:t>
              </a:r>
              <a:endParaRPr lang="en-AU" i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1276" name="Rectangle 29"/>
            <p:cNvSpPr>
              <a:spLocks noChangeArrowheads="1"/>
            </p:cNvSpPr>
            <p:nvPr/>
          </p:nvSpPr>
          <p:spPr bwMode="auto">
            <a:xfrm>
              <a:off x="1791" y="2591"/>
              <a:ext cx="1134" cy="45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Text Box 28"/>
            <p:cNvSpPr txBox="1">
              <a:spLocks noChangeArrowheads="1"/>
            </p:cNvSpPr>
            <p:nvPr/>
          </p:nvSpPr>
          <p:spPr bwMode="auto">
            <a:xfrm>
              <a:off x="1858" y="2660"/>
              <a:ext cx="84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180975" indent="-180975" algn="l" eaLnBrk="0" hangingPunct="0">
                <a:lnSpc>
                  <a:spcPts val="2000"/>
                </a:lnSpc>
              </a:pPr>
              <a:r>
                <a:rPr lang="en-GB" sz="2000" i="0"/>
                <a:t>declaration </a:t>
              </a:r>
              <a:br>
                <a:rPr lang="en-GB" sz="2000" i="0"/>
              </a:br>
              <a:r>
                <a:rPr lang="en-GB" sz="2000" i="0"/>
                <a:t>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y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663825" y="5372100"/>
            <a:ext cx="5580063" cy="719138"/>
            <a:chOff x="1678" y="3431"/>
            <a:chExt cx="3515" cy="453"/>
          </a:xfrm>
        </p:grpSpPr>
        <p:sp>
          <p:nvSpPr>
            <p:cNvPr id="11272" name="AutoShape 18"/>
            <p:cNvSpPr>
              <a:spLocks/>
            </p:cNvSpPr>
            <p:nvPr/>
          </p:nvSpPr>
          <p:spPr bwMode="auto">
            <a:xfrm>
              <a:off x="4127" y="3475"/>
              <a:ext cx="1066" cy="295"/>
            </a:xfrm>
            <a:prstGeom prst="callout1">
              <a:avLst>
                <a:gd name="adj1" fmla="val 24407"/>
                <a:gd name="adj2" fmla="val -4505"/>
                <a:gd name="adj3" fmla="val 31866"/>
                <a:gd name="adj4" fmla="val -10159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>
                  <a:solidFill>
                    <a:schemeClr val="bg2"/>
                  </a:solidFill>
                </a:rPr>
                <a:t>scope of declaration of </a:t>
              </a:r>
              <a:r>
                <a:rPr lang="en-US" i="0">
                  <a:solidFill>
                    <a:srgbClr val="006600"/>
                  </a:solidFill>
                  <a:latin typeface="Courier New" pitchFamily="49" charset="0"/>
                </a:rPr>
                <a:t>z</a:t>
              </a:r>
              <a:endParaRPr lang="en-AU" i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1273" name="Rectangle 19"/>
            <p:cNvSpPr>
              <a:spLocks noChangeArrowheads="1"/>
            </p:cNvSpPr>
            <p:nvPr/>
          </p:nvSpPr>
          <p:spPr bwMode="auto">
            <a:xfrm>
              <a:off x="1678" y="3431"/>
              <a:ext cx="1360" cy="45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Text Box 20"/>
            <p:cNvSpPr txBox="1">
              <a:spLocks noChangeArrowheads="1"/>
            </p:cNvSpPr>
            <p:nvPr/>
          </p:nvSpPr>
          <p:spPr bwMode="auto">
            <a:xfrm>
              <a:off x="1728" y="3476"/>
              <a:ext cx="115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2000"/>
                </a:lnSpc>
              </a:pPr>
              <a:r>
                <a:rPr lang="en-GB" sz="2000" i="0"/>
                <a:t>declaration of </a:t>
              </a:r>
              <a:r>
                <a:rPr lang="en-GB" sz="2000" i="0">
                  <a:solidFill>
                    <a:srgbClr val="006600"/>
                  </a:solidFill>
                  <a:latin typeface="Courier New" pitchFamily="49" charset="0"/>
                </a:rPr>
                <a:t>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8155</TotalTime>
  <Words>1086</Words>
  <Application>Microsoft Office PowerPoint</Application>
  <PresentationFormat>On-screen Show (4:3)</PresentationFormat>
  <Paragraphs>143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University of Glasgow template - Sept 2007</vt:lpstr>
      <vt:lpstr>10  Bindings and scope</vt:lpstr>
      <vt:lpstr>Bindings and environments (1)</vt:lpstr>
      <vt:lpstr>Bindings and environments (2)</vt:lpstr>
      <vt:lpstr>Example: environments in a C program</vt:lpstr>
      <vt:lpstr>Scope</vt:lpstr>
      <vt:lpstr>Blocks</vt:lpstr>
      <vt:lpstr>Monolithic block structure</vt:lpstr>
      <vt:lpstr>Flat block structure</vt:lpstr>
      <vt:lpstr>Nested block structure (1)</vt:lpstr>
      <vt:lpstr>Nested block structure (2)</vt:lpstr>
      <vt:lpstr>Example: C block structure</vt:lpstr>
      <vt:lpstr>Binding and applied occurrences</vt:lpstr>
      <vt:lpstr>Example: binding and applied occurrences</vt:lpstr>
      <vt:lpstr>Static vs dynamic scoping (1)</vt:lpstr>
      <vt:lpstr>Example: static scoping</vt:lpstr>
      <vt:lpstr>Example: dynamic scoping</vt:lpstr>
      <vt:lpstr>Static vs dynamic scoping (2)</vt:lpstr>
      <vt:lpstr>Declarations (1)</vt:lpstr>
      <vt:lpstr>Declarations (2)</vt:lpstr>
      <vt:lpstr>Declarations (3)</vt:lpstr>
      <vt:lpstr>Recursive declarations</vt:lpstr>
      <vt:lpstr>Example: Java recursive declarations</vt:lpstr>
      <vt:lpstr>Example: C recursive declarations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369</cp:revision>
  <dcterms:created xsi:type="dcterms:W3CDTF">2007-09-18T17:05:57Z</dcterms:created>
  <dcterms:modified xsi:type="dcterms:W3CDTF">2013-06-13T08:20:43Z</dcterms:modified>
</cp:coreProperties>
</file>