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40" r:id="rId2"/>
    <p:sldId id="452" r:id="rId3"/>
    <p:sldId id="471" r:id="rId4"/>
    <p:sldId id="431" r:id="rId5"/>
    <p:sldId id="473" r:id="rId6"/>
    <p:sldId id="341" r:id="rId7"/>
    <p:sldId id="486" r:id="rId8"/>
    <p:sldId id="470" r:id="rId9"/>
    <p:sldId id="474" r:id="rId10"/>
    <p:sldId id="475" r:id="rId11"/>
    <p:sldId id="476" r:id="rId12"/>
    <p:sldId id="478" r:id="rId13"/>
    <p:sldId id="479" r:id="rId14"/>
    <p:sldId id="480" r:id="rId15"/>
    <p:sldId id="481" r:id="rId16"/>
    <p:sldId id="485" r:id="rId17"/>
    <p:sldId id="477" r:id="rId18"/>
    <p:sldId id="487" r:id="rId19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99FF99"/>
    <a:srgbClr val="FF0000"/>
    <a:srgbClr val="006600"/>
    <a:srgbClr val="6699FF"/>
    <a:srgbClr val="33CC33"/>
    <a:srgbClr val="00FF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60" autoAdjust="0"/>
    <p:restoredTop sz="95784" autoAdjust="0"/>
  </p:normalViewPr>
  <p:slideViewPr>
    <p:cSldViewPr>
      <p:cViewPr varScale="1">
        <p:scale>
          <a:sx n="83" d="100"/>
          <a:sy n="83" d="100"/>
        </p:scale>
        <p:origin x="-78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806" y="-96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62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36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3436938"/>
            <a:ext cx="6408738" cy="606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60638" y="3971925"/>
            <a:ext cx="6400800" cy="4778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pPr>
              <a:defRPr/>
            </a:pPr>
            <a:fld id="{18332318-9B9C-4DB6-B28D-E6A5DD640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88913"/>
            <a:ext cx="1800225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813" y="188913"/>
            <a:ext cx="5248275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1700213"/>
            <a:ext cx="352266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2875" y="1700213"/>
            <a:ext cx="3522663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6675" y="188913"/>
            <a:ext cx="61420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700213"/>
            <a:ext cx="7197725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389938" y="6477000"/>
            <a:ext cx="7191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600" i="0" dirty="0" smtClean="0">
                <a:solidFill>
                  <a:schemeClr val="bg1"/>
                </a:solidFill>
              </a:rPr>
              <a:t>11-</a:t>
            </a:r>
            <a:fld id="{FA3BAC9A-C5E0-417E-BA13-9AB43D46BCAB}" type="slidenum">
              <a:rPr lang="en-US" sz="1600" i="0">
                <a:solidFill>
                  <a:schemeClr val="bg1"/>
                </a:solidFill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600" i="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FFFF00"/>
                </a:solidFill>
              </a:rPr>
              <a:t>11  Procedural abstraction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ea typeface="MS Mincho" pitchFamily="49" charset="-128"/>
              </a:rPr>
              <a:t>Function procedures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Proper procedures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Parameters and arguments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50825" y="6416675"/>
            <a:ext cx="82819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n-GB" i="0">
                <a:solidFill>
                  <a:schemeClr val="bg1"/>
                </a:solidFill>
                <a:cs typeface="Arial" charset="0"/>
              </a:rPr>
              <a:t>Programming Languages 3       © 2012 David A Watt, University of Glasgow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Parameters and arguments </a:t>
            </a:r>
            <a:r>
              <a:rPr lang="en-GB" i="1" smtClean="0"/>
              <a:t>(2)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A </a:t>
            </a:r>
            <a:r>
              <a:rPr lang="en-US" b="1" smtClean="0">
                <a:ea typeface="MS Mincho" pitchFamily="49" charset="-128"/>
              </a:rPr>
              <a:t>parameter mechanism</a:t>
            </a:r>
            <a:r>
              <a:rPr lang="en-US" smtClean="0">
                <a:ea typeface="MS Mincho" pitchFamily="49" charset="-128"/>
              </a:rPr>
              <a:t> is a means by which a formal parameter provides access to the corresponding argument.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Different PLs support a bewildering variety of parameter mechanisms: value, result, value-result, constant, variable, procedural, and functional parameters.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These can all be understood in terms of two underlying concepts:</a:t>
            </a:r>
            <a:endParaRPr lang="en-US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copy parameter mechanisms</a:t>
            </a:r>
            <a:endParaRPr lang="en-US" smtClean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reference parameter mechanisms.</a:t>
            </a:r>
            <a:r>
              <a:rPr lang="en-GB" smtClean="0">
                <a:ea typeface="MS Mincho" pitchFamily="49" charset="-128"/>
              </a:rPr>
              <a:t> </a:t>
            </a:r>
            <a:endParaRPr lang="en-US" smtClean="0"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Copy parameter mechanisms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With a </a:t>
            </a:r>
            <a:r>
              <a:rPr lang="en-US" b="1" dirty="0" smtClean="0">
                <a:ea typeface="MS Mincho" pitchFamily="49" charset="-128"/>
              </a:rPr>
              <a:t>copy parameter mechanism</a:t>
            </a:r>
            <a:r>
              <a:rPr lang="en-US" dirty="0" smtClean="0">
                <a:ea typeface="MS Mincho" pitchFamily="49" charset="-128"/>
              </a:rPr>
              <a:t>, a value is </a:t>
            </a:r>
            <a:r>
              <a:rPr lang="en-US" i="1" dirty="0" smtClean="0">
                <a:ea typeface="MS Mincho" pitchFamily="49" charset="-128"/>
              </a:rPr>
              <a:t>copied</a:t>
            </a:r>
            <a:r>
              <a:rPr lang="en-US" dirty="0" smtClean="0">
                <a:ea typeface="MS Mincho" pitchFamily="49" charset="-128"/>
              </a:rPr>
              <a:t> into and/or out of a procedure: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The formal parameter </a:t>
            </a:r>
            <a:r>
              <a:rPr lang="en-US" i="1" dirty="0" smtClean="0">
                <a:ea typeface="MS Mincho" pitchFamily="49" charset="-128"/>
              </a:rPr>
              <a:t>FP</a:t>
            </a:r>
            <a:r>
              <a:rPr lang="en-US" dirty="0" smtClean="0">
                <a:ea typeface="MS Mincho" pitchFamily="49" charset="-128"/>
              </a:rPr>
              <a:t> is bound to a local variable of the procedure.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A value is copied into that local variable on calling the procedure; or copied out of that local variable (to an argument variable) on return.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Principal copy parameter mechanisms: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copy-in parameter</a:t>
            </a:r>
            <a:endParaRPr lang="en-US" dirty="0" smtClean="0">
              <a:cs typeface="Times New Roman" pitchFamily="18" charset="0"/>
            </a:endParaRP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copy-out parameter.</a:t>
            </a:r>
            <a:endParaRPr lang="en-US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Copy parameter mechanisms </a:t>
            </a:r>
            <a:r>
              <a:rPr lang="en-GB" i="1" smtClean="0"/>
              <a:t>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ea typeface="MS Mincho" pitchFamily="49" charset="-128"/>
              </a:rPr>
              <a:t>Copy-in parameter</a:t>
            </a:r>
            <a:r>
              <a:rPr lang="en-US" smtClean="0">
                <a:ea typeface="MS Mincho" pitchFamily="49" charset="-128"/>
              </a:rPr>
              <a:t> (or value parameter):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The argument is a value.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On call, a local variable is created and initialized with the argument value.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ea typeface="MS Mincho" pitchFamily="49" charset="-128"/>
              </a:rPr>
              <a:t>On return, that local variable is destroyed.</a:t>
            </a:r>
            <a:endParaRPr lang="en-US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ea typeface="MS Mincho" pitchFamily="49" charset="-128"/>
              </a:rPr>
              <a:t>Copy-out parameter</a:t>
            </a:r>
            <a:r>
              <a:rPr lang="en-US" smtClean="0">
                <a:ea typeface="MS Mincho" pitchFamily="49" charset="-128"/>
              </a:rPr>
              <a:t> (or result parameter):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The argument is a variable.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On call, a local variable is created but not initialized.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MS Mincho" pitchFamily="49" charset="-128"/>
              </a:rPr>
              <a:t>On return, </a:t>
            </a:r>
            <a:r>
              <a:rPr lang="en-GB" smtClean="0">
                <a:ea typeface="MS Mincho" pitchFamily="49" charset="-128"/>
              </a:rPr>
              <a:t>that local variable’</a:t>
            </a:r>
            <a:r>
              <a:rPr lang="en-US" smtClean="0">
                <a:ea typeface="MS Mincho" pitchFamily="49" charset="-128"/>
              </a:rPr>
              <a:t>s final value is assigned to the argument variable, then the</a:t>
            </a:r>
            <a:r>
              <a:rPr lang="en-GB" smtClean="0">
                <a:ea typeface="MS Mincho" pitchFamily="49" charset="-128"/>
              </a:rPr>
              <a:t> local variable is destroyed</a:t>
            </a:r>
            <a:r>
              <a:rPr lang="en-US" smtClean="0">
                <a:ea typeface="MS Mincho" pitchFamily="49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copy-in parameters in 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smtClean="0"/>
              <a:t>C function:</a:t>
            </a:r>
            <a:endParaRPr lang="en-US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 print (Date date) {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printf (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%d-%d-%d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,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   date.y, date.m,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   date.d);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smtClean="0"/>
              <a:t>Call:</a:t>
            </a:r>
            <a:endParaRPr lang="en-US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	Date today = {2008, 11, 5};</a:t>
            </a:r>
            <a:br>
              <a:rPr lang="en-GB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mtClean="0">
                <a:solidFill>
                  <a:srgbClr val="006600"/>
                </a:solidFill>
                <a:latin typeface="Courier New" pitchFamily="49" charset="0"/>
              </a:rPr>
              <a:t>print (today);</a:t>
            </a:r>
            <a:endParaRPr lang="en-US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586756" name="AutoShape 4"/>
          <p:cNvSpPr>
            <a:spLocks/>
          </p:cNvSpPr>
          <p:nvPr/>
        </p:nvSpPr>
        <p:spPr bwMode="auto">
          <a:xfrm>
            <a:off x="6911975" y="2714625"/>
            <a:ext cx="1836738" cy="971550"/>
          </a:xfrm>
          <a:prstGeom prst="callout1">
            <a:avLst>
              <a:gd name="adj1" fmla="val 11764"/>
              <a:gd name="adj2" fmla="val -4148"/>
              <a:gd name="adj3" fmla="val -19935"/>
              <a:gd name="adj4" fmla="val -75366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Local variable </a:t>
            </a:r>
            <a:r>
              <a:rPr lang="en-US" i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US" i="0">
                <a:solidFill>
                  <a:schemeClr val="bg2"/>
                </a:solidFill>
              </a:rPr>
              <a:t> is initialized to the argument value.</a:t>
            </a:r>
            <a:endParaRPr lang="en-AU" i="0">
              <a:solidFill>
                <a:schemeClr val="bg2"/>
              </a:solidFill>
            </a:endParaRPr>
          </a:p>
        </p:txBody>
      </p:sp>
      <p:sp>
        <p:nvSpPr>
          <p:cNvPr id="586757" name="AutoShape 5"/>
          <p:cNvSpPr>
            <a:spLocks/>
          </p:cNvSpPr>
          <p:nvPr/>
        </p:nvSpPr>
        <p:spPr bwMode="auto">
          <a:xfrm>
            <a:off x="6911975" y="4797425"/>
            <a:ext cx="1836738" cy="719138"/>
          </a:xfrm>
          <a:prstGeom prst="callout1">
            <a:avLst>
              <a:gd name="adj1" fmla="val 15894"/>
              <a:gd name="adj2" fmla="val -4148"/>
              <a:gd name="adj3" fmla="val 21412"/>
              <a:gd name="adj4" fmla="val -122819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>
                <a:solidFill>
                  <a:schemeClr val="bg2"/>
                </a:solidFill>
              </a:rPr>
              <a:t>The argument value is the triple (2008, 11, 5).</a:t>
            </a:r>
            <a:endParaRPr lang="en-AU" i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6" grpId="0" animBg="1" autoUpdateAnimBg="0"/>
      <p:bldP spid="58675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 parameter mechanisms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With a </a:t>
            </a:r>
            <a:r>
              <a:rPr lang="en-US" b="1" dirty="0" smtClean="0">
                <a:ea typeface="MS Mincho" pitchFamily="49" charset="-128"/>
              </a:rPr>
              <a:t>reference parameter mechanism</a:t>
            </a:r>
            <a:r>
              <a:rPr lang="en-US" dirty="0" smtClean="0">
                <a:ea typeface="MS Mincho" pitchFamily="49" charset="-128"/>
              </a:rPr>
              <a:t>, the formal parameter is a </a:t>
            </a:r>
            <a:r>
              <a:rPr lang="en-US" i="1" dirty="0" smtClean="0">
                <a:ea typeface="MS Mincho" pitchFamily="49" charset="-128"/>
              </a:rPr>
              <a:t>reference</a:t>
            </a:r>
            <a:r>
              <a:rPr lang="en-US" dirty="0" smtClean="0">
                <a:ea typeface="MS Mincho" pitchFamily="49" charset="-128"/>
              </a:rPr>
              <a:t> to the argument.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The </a:t>
            </a:r>
            <a:r>
              <a:rPr lang="en-US" dirty="0">
                <a:ea typeface="MS Mincho" pitchFamily="49" charset="-128"/>
              </a:rPr>
              <a:t>formal parameter </a:t>
            </a:r>
            <a:r>
              <a:rPr lang="en-US" i="1" dirty="0">
                <a:ea typeface="MS Mincho" pitchFamily="49" charset="-128"/>
              </a:rPr>
              <a:t>FP</a:t>
            </a:r>
            <a:r>
              <a:rPr lang="en-US" dirty="0">
                <a:ea typeface="MS Mincho" pitchFamily="49" charset="-128"/>
              </a:rPr>
              <a:t> is bound to a reference to the </a:t>
            </a:r>
            <a:r>
              <a:rPr lang="en-US" dirty="0" smtClean="0">
                <a:ea typeface="MS Mincho" pitchFamily="49" charset="-128"/>
              </a:rPr>
              <a:t>argument.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Every access to </a:t>
            </a:r>
            <a:r>
              <a:rPr lang="en-US" i="1" dirty="0" smtClean="0">
                <a:ea typeface="MS Mincho" pitchFamily="49" charset="-128"/>
              </a:rPr>
              <a:t>FP</a:t>
            </a:r>
            <a:r>
              <a:rPr lang="en-US" dirty="0" smtClean="0">
                <a:ea typeface="MS Mincho" pitchFamily="49" charset="-128"/>
              </a:rPr>
              <a:t> is an indirect access to the argument.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Principal reference parameter mechanisms: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constant parameters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variable parameters</a:t>
            </a:r>
          </a:p>
          <a:p>
            <a:pPr lvl="1" eaLnBrk="1" hangingPunct="1"/>
            <a:r>
              <a:rPr lang="en-US" dirty="0" smtClean="0">
                <a:cs typeface="Times New Roman" pitchFamily="18" charset="0"/>
              </a:rPr>
              <a:t>procedural parameters.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 parameter mechanisms </a:t>
            </a:r>
            <a:r>
              <a:rPr lang="en-GB" i="1" smtClean="0"/>
              <a:t>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7200651" cy="4621212"/>
          </a:xfrm>
          <a:noFill/>
        </p:spPr>
        <p:txBody>
          <a:bodyPr/>
          <a:lstStyle/>
          <a:p>
            <a:pPr eaLnBrk="1" hangingPunct="1"/>
            <a:r>
              <a:rPr lang="en-US" b="1" dirty="0" smtClean="0">
                <a:ea typeface="MS Mincho" pitchFamily="49" charset="-128"/>
              </a:rPr>
              <a:t>Constant parameter</a:t>
            </a:r>
            <a:r>
              <a:rPr lang="en-US" dirty="0">
                <a:ea typeface="MS Mincho" pitchFamily="49" charset="-128"/>
              </a:rPr>
              <a:t>: </a:t>
            </a:r>
            <a:r>
              <a:rPr lang="en-US" dirty="0" smtClean="0">
                <a:ea typeface="MS Mincho" pitchFamily="49" charset="-128"/>
              </a:rPr>
              <a:t/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the </a:t>
            </a:r>
            <a:r>
              <a:rPr lang="en-US" dirty="0">
                <a:ea typeface="MS Mincho" pitchFamily="49" charset="-128"/>
              </a:rPr>
              <a:t>argument is a </a:t>
            </a:r>
            <a:r>
              <a:rPr lang="en-US" i="1" dirty="0" smtClean="0">
                <a:ea typeface="MS Mincho" pitchFamily="49" charset="-128"/>
              </a:rPr>
              <a:t>value</a:t>
            </a:r>
            <a:r>
              <a:rPr lang="en-US" dirty="0" smtClean="0">
                <a:ea typeface="MS Mincho" pitchFamily="49" charset="-128"/>
              </a:rPr>
              <a:t>.</a:t>
            </a:r>
          </a:p>
          <a:p>
            <a:pPr eaLnBrk="1" hangingPunct="1"/>
            <a:r>
              <a:rPr lang="en-US" b="1" dirty="0" smtClean="0">
                <a:ea typeface="MS Mincho" pitchFamily="49" charset="-128"/>
              </a:rPr>
              <a:t>Variable parameter</a:t>
            </a:r>
            <a:r>
              <a:rPr lang="en-US" dirty="0" smtClean="0">
                <a:ea typeface="MS Mincho" pitchFamily="49" charset="-128"/>
              </a:rPr>
              <a:t>: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the argument is a </a:t>
            </a:r>
            <a:r>
              <a:rPr lang="en-US" i="1" dirty="0" smtClean="0">
                <a:ea typeface="MS Mincho" pitchFamily="49" charset="-128"/>
              </a:rPr>
              <a:t>variable</a:t>
            </a:r>
            <a:r>
              <a:rPr lang="en-US" dirty="0" smtClean="0">
                <a:ea typeface="MS Mincho" pitchFamily="49" charset="-128"/>
              </a:rPr>
              <a:t>.</a:t>
            </a:r>
          </a:p>
          <a:p>
            <a:pPr eaLnBrk="1" hangingPunct="1"/>
            <a:r>
              <a:rPr lang="en-US" b="1" dirty="0" smtClean="0">
                <a:ea typeface="MS Mincho" pitchFamily="49" charset="-128"/>
              </a:rPr>
              <a:t>Procedural parameter</a:t>
            </a:r>
            <a:r>
              <a:rPr lang="en-US" dirty="0" smtClean="0">
                <a:ea typeface="MS Mincho" pitchFamily="49" charset="-128"/>
              </a:rPr>
              <a:t>: </a:t>
            </a:r>
            <a:br>
              <a:rPr lang="en-US" dirty="0" smtClean="0">
                <a:ea typeface="MS Mincho" pitchFamily="49" charset="-128"/>
              </a:rPr>
            </a:br>
            <a:r>
              <a:rPr lang="en-US" dirty="0" smtClean="0">
                <a:ea typeface="MS Mincho" pitchFamily="49" charset="-128"/>
              </a:rPr>
              <a:t>the argument is a </a:t>
            </a:r>
            <a:r>
              <a:rPr lang="en-US" i="1" dirty="0" smtClean="0">
                <a:ea typeface="MS Mincho" pitchFamily="49" charset="-128"/>
              </a:rPr>
              <a:t>procedure</a:t>
            </a:r>
            <a:r>
              <a:rPr lang="en-US" dirty="0" smtClean="0">
                <a:ea typeface="MS Mincho" pitchFamily="49" charset="-128"/>
              </a:rPr>
              <a:t>.</a:t>
            </a:r>
          </a:p>
        </p:txBody>
      </p:sp>
      <p:sp>
        <p:nvSpPr>
          <p:cNvPr id="588804" name="AutoShape 4"/>
          <p:cNvSpPr>
            <a:spLocks/>
          </p:cNvSpPr>
          <p:nvPr/>
        </p:nvSpPr>
        <p:spPr bwMode="auto">
          <a:xfrm>
            <a:off x="6589810" y="1808820"/>
            <a:ext cx="2304000" cy="972108"/>
          </a:xfrm>
          <a:prstGeom prst="callout1">
            <a:avLst>
              <a:gd name="adj1" fmla="val 9625"/>
              <a:gd name="adj2" fmla="val -3847"/>
              <a:gd name="adj3" fmla="val 43393"/>
              <a:gd name="adj4" fmla="val -5981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Thus any inspection of </a:t>
            </a:r>
            <a:r>
              <a:rPr lang="en-US" dirty="0">
                <a:solidFill>
                  <a:schemeClr val="bg2"/>
                </a:solidFill>
                <a:ea typeface="MS Mincho" pitchFamily="49" charset="-128"/>
              </a:rPr>
              <a:t>FP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is actually an indirect inspection of the argument value.</a:t>
            </a:r>
            <a:endParaRPr lang="en-AU" i="0" dirty="0">
              <a:solidFill>
                <a:schemeClr val="bg2"/>
              </a:solidFill>
              <a:ea typeface="MS Mincho" pitchFamily="49" charset="-128"/>
            </a:endParaRPr>
          </a:p>
        </p:txBody>
      </p:sp>
      <p:sp>
        <p:nvSpPr>
          <p:cNvPr id="588805" name="AutoShape 5"/>
          <p:cNvSpPr>
            <a:spLocks/>
          </p:cNvSpPr>
          <p:nvPr/>
        </p:nvSpPr>
        <p:spPr bwMode="auto">
          <a:xfrm>
            <a:off x="6588224" y="2960948"/>
            <a:ext cx="2304000" cy="1187859"/>
          </a:xfrm>
          <a:prstGeom prst="callout1">
            <a:avLst>
              <a:gd name="adj1" fmla="val 8144"/>
              <a:gd name="adj2" fmla="val -3847"/>
              <a:gd name="adj3" fmla="val 18126"/>
              <a:gd name="adj4" fmla="val -4212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Thus any access </a:t>
            </a:r>
            <a:r>
              <a:rPr lang="en-US" i="0" dirty="0">
                <a:solidFill>
                  <a:schemeClr val="bg2"/>
                </a:solidFill>
              </a:rPr>
              <a:t>(inspection or update)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to </a:t>
            </a:r>
            <a:r>
              <a:rPr lang="en-US" dirty="0">
                <a:solidFill>
                  <a:schemeClr val="bg2"/>
                </a:solidFill>
                <a:ea typeface="MS Mincho" pitchFamily="49" charset="-128"/>
              </a:rPr>
              <a:t>FP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is actually an indirect access to the argument variable.</a:t>
            </a:r>
            <a:endParaRPr lang="en-AU" i="0" dirty="0">
              <a:solidFill>
                <a:schemeClr val="bg2"/>
              </a:solidFill>
              <a:ea typeface="MS Mincho" pitchFamily="49" charset="-128"/>
            </a:endParaRPr>
          </a:p>
        </p:txBody>
      </p:sp>
      <p:sp>
        <p:nvSpPr>
          <p:cNvPr id="588806" name="AutoShape 6"/>
          <p:cNvSpPr>
            <a:spLocks/>
          </p:cNvSpPr>
          <p:nvPr/>
        </p:nvSpPr>
        <p:spPr bwMode="auto">
          <a:xfrm>
            <a:off x="6588224" y="4329100"/>
            <a:ext cx="2304000" cy="936761"/>
          </a:xfrm>
          <a:prstGeom prst="callout1">
            <a:avLst>
              <a:gd name="adj1" fmla="val 9931"/>
              <a:gd name="adj2" fmla="val -3847"/>
              <a:gd name="adj3" fmla="val -17899"/>
              <a:gd name="adj4" fmla="val -28255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Thus any call to </a:t>
            </a:r>
            <a:r>
              <a:rPr lang="en-US" dirty="0">
                <a:solidFill>
                  <a:schemeClr val="bg2"/>
                </a:solidFill>
                <a:ea typeface="MS Mincho" pitchFamily="49" charset="-128"/>
              </a:rPr>
              <a:t>FP</a:t>
            </a:r>
            <a:r>
              <a:rPr lang="en-US" i="0" dirty="0">
                <a:solidFill>
                  <a:schemeClr val="bg2"/>
                </a:solidFill>
                <a:ea typeface="MS Mincho" pitchFamily="49" charset="-128"/>
              </a:rPr>
              <a:t> is actually an indirect call to the argument procedure.</a:t>
            </a:r>
            <a:endParaRPr lang="en-AU" i="0" dirty="0">
              <a:solidFill>
                <a:schemeClr val="bg2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 animBg="1" autoUpdateAnimBg="0"/>
      <p:bldP spid="588805" grpId="0" animBg="1" autoUpdateAnimBg="0"/>
      <p:bldP spid="58880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reference parameters in Java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dirty="0" smtClean="0"/>
              <a:t>Java method: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print (Date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) {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out.print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date.y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   &amp; 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&amp;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date.m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/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   &amp; 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&amp;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date.d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);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date.y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++;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dirty="0" smtClean="0"/>
              <a:t>Call: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Date today = 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new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Date (2008, 11, 5);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print (today);</a:t>
            </a:r>
          </a:p>
        </p:txBody>
      </p:sp>
      <p:sp>
        <p:nvSpPr>
          <p:cNvPr id="592900" name="AutoShape 4"/>
          <p:cNvSpPr>
            <a:spLocks/>
          </p:cNvSpPr>
          <p:nvPr/>
        </p:nvSpPr>
        <p:spPr bwMode="auto">
          <a:xfrm>
            <a:off x="6732588" y="2857500"/>
            <a:ext cx="2016125" cy="751520"/>
          </a:xfrm>
          <a:prstGeom prst="callout1">
            <a:avLst>
              <a:gd name="adj1" fmla="val 11764"/>
              <a:gd name="adj2" fmla="val -3778"/>
              <a:gd name="adj3" fmla="val -36640"/>
              <a:gd name="adj4" fmla="val -5788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 smtClean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US" i="0" dirty="0" smtClean="0">
                <a:solidFill>
                  <a:schemeClr val="bg2"/>
                </a:solidFill>
              </a:rPr>
              <a:t> </a:t>
            </a:r>
            <a:r>
              <a:rPr lang="en-US" i="0" dirty="0">
                <a:solidFill>
                  <a:schemeClr val="bg2"/>
                </a:solidFill>
              </a:rPr>
              <a:t>is </a:t>
            </a:r>
            <a:r>
              <a:rPr lang="en-US" i="0" dirty="0" smtClean="0">
                <a:solidFill>
                  <a:schemeClr val="bg2"/>
                </a:solidFill>
              </a:rPr>
              <a:t>a reference to </a:t>
            </a:r>
            <a:r>
              <a:rPr lang="en-US" i="0" dirty="0">
                <a:solidFill>
                  <a:schemeClr val="bg2"/>
                </a:solidFill>
              </a:rPr>
              <a:t>the argument object.</a:t>
            </a:r>
            <a:endParaRPr lang="en-AU" i="0" dirty="0">
              <a:solidFill>
                <a:schemeClr val="bg2"/>
              </a:solidFill>
            </a:endParaRPr>
          </a:p>
        </p:txBody>
      </p:sp>
      <p:sp>
        <p:nvSpPr>
          <p:cNvPr id="592901" name="AutoShape 5"/>
          <p:cNvSpPr>
            <a:spLocks/>
          </p:cNvSpPr>
          <p:nvPr/>
        </p:nvSpPr>
        <p:spPr bwMode="auto">
          <a:xfrm>
            <a:off x="6732240" y="5589104"/>
            <a:ext cx="2016125" cy="684212"/>
          </a:xfrm>
          <a:prstGeom prst="callout1">
            <a:avLst>
              <a:gd name="adj1" fmla="val 16704"/>
              <a:gd name="adj2" fmla="val -3778"/>
              <a:gd name="adj3" fmla="val -29559"/>
              <a:gd name="adj4" fmla="val -124738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>
                <a:solidFill>
                  <a:schemeClr val="bg2"/>
                </a:solidFill>
              </a:rPr>
              <a:t>The argument is the object to which </a:t>
            </a:r>
            <a:r>
              <a:rPr lang="en-US" i="0" dirty="0">
                <a:solidFill>
                  <a:srgbClr val="006600"/>
                </a:solidFill>
                <a:latin typeface="Courier New" pitchFamily="49" charset="0"/>
              </a:rPr>
              <a:t>today</a:t>
            </a:r>
            <a:r>
              <a:rPr lang="en-US" i="0" dirty="0">
                <a:solidFill>
                  <a:schemeClr val="bg2"/>
                </a:solidFill>
              </a:rPr>
              <a:t> refers.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0" grpId="0" animBg="1" autoUpdateAnimBg="0"/>
      <p:bldP spid="59290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 parameter mechanisms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C supports only the copy-in parameter mechanism.</a:t>
            </a:r>
          </a:p>
          <a:p>
            <a:pPr eaLnBrk="1" hangingPunct="1"/>
            <a:r>
              <a:rPr lang="en-US" dirty="0" smtClean="0">
                <a:ea typeface="MS Mincho" pitchFamily="49" charset="-128"/>
              </a:rPr>
              <a:t>However, we can achieve the </a:t>
            </a:r>
            <a:r>
              <a:rPr lang="en-US" i="1" dirty="0" smtClean="0">
                <a:ea typeface="MS Mincho" pitchFamily="49" charset="-128"/>
              </a:rPr>
              <a:t>effect</a:t>
            </a:r>
            <a:r>
              <a:rPr lang="en-US" dirty="0" smtClean="0">
                <a:ea typeface="MS Mincho" pitchFamily="49" charset="-128"/>
              </a:rPr>
              <a:t> of a variable parameter by passing a pointer:</a:t>
            </a:r>
          </a:p>
          <a:p>
            <a:pPr lvl="1" eaLnBrk="1" hangingPunct="1"/>
            <a:r>
              <a:rPr lang="en-US" dirty="0" smtClean="0">
                <a:ea typeface="MS Mincho" pitchFamily="49" charset="-128"/>
              </a:rPr>
              <a:t>If a C function has a parameter of type </a:t>
            </a:r>
            <a:r>
              <a:rPr lang="en-US" i="1" dirty="0" smtClean="0">
                <a:ea typeface="MS Mincho" pitchFamily="49" charset="-128"/>
              </a:rPr>
              <a:t>T</a:t>
            </a:r>
            <a:r>
              <a:rPr lang="en-US" dirty="0" smtClean="0">
                <a:latin typeface="Courier New" pitchFamily="49" charset="0"/>
                <a:ea typeface="MS Mincho" pitchFamily="49" charset="-128"/>
              </a:rPr>
              <a:t>*</a:t>
            </a:r>
            <a:r>
              <a:rPr lang="en-US" dirty="0" smtClean="0">
                <a:ea typeface="MS Mincho" pitchFamily="49" charset="-128"/>
              </a:rPr>
              <a:t>, the corresponding argument must be a pointer to a variable of type </a:t>
            </a:r>
            <a:r>
              <a:rPr lang="en-US" i="1" dirty="0" smtClean="0">
                <a:ea typeface="MS Mincho" pitchFamily="49" charset="-128"/>
              </a:rPr>
              <a:t>T</a:t>
            </a:r>
            <a:r>
              <a:rPr lang="en-US" dirty="0" smtClean="0">
                <a:ea typeface="MS Mincho" pitchFamily="49" charset="-128"/>
              </a:rPr>
              <a:t>. The function can then indirectly inspect or update that variable.</a:t>
            </a:r>
            <a:endParaRPr lang="en-GB" dirty="0" smtClean="0"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Java parameter mechanisms</a:t>
            </a:r>
            <a:endParaRPr lang="en-GB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>
                <a:ea typeface="MS Mincho" pitchFamily="49" charset="-128"/>
              </a:rPr>
              <a:t>Java supports the copy-in parameter mechanism for primitive types (such as </a:t>
            </a:r>
            <a:r>
              <a:rPr lang="en-US" b="1" dirty="0" err="1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dirty="0" smtClean="0">
                <a:ea typeface="MS Mincho" pitchFamily="49" charset="-128"/>
              </a:rPr>
              <a:t>,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float</a:t>
            </a:r>
            <a:r>
              <a:rPr lang="en-US" dirty="0" smtClean="0">
                <a:ea typeface="MS Mincho" pitchFamily="49" charset="-128"/>
              </a:rPr>
              <a:t>, </a:t>
            </a:r>
            <a:r>
              <a:rPr lang="en-US" dirty="0" smtClean="0"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ea typeface="MS Mincho" pitchFamily="49" charset="-128"/>
              </a:rPr>
              <a:t>). </a:t>
            </a:r>
          </a:p>
          <a:p>
            <a:pPr eaLnBrk="1" hangingPunct="1"/>
            <a:r>
              <a:rPr lang="en-US" i="1" dirty="0" smtClean="0">
                <a:ea typeface="MS Mincho" pitchFamily="49" charset="-128"/>
              </a:rPr>
              <a:t>In effect</a:t>
            </a:r>
            <a:r>
              <a:rPr lang="en-US" dirty="0" smtClean="0">
                <a:ea typeface="MS Mincho" pitchFamily="49" charset="-128"/>
              </a:rPr>
              <a:t>, Java supports the reference parameter mechanism for object types (such as </a:t>
            </a:r>
            <a:r>
              <a:rPr lang="en-US" i="1" dirty="0" smtClean="0">
                <a:solidFill>
                  <a:srgbClr val="006600"/>
                </a:solidFill>
                <a:ea typeface="MS Mincho" pitchFamily="49" charset="-128"/>
              </a:rPr>
              <a:t>T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[]</a:t>
            </a:r>
            <a:r>
              <a:rPr lang="en-US" dirty="0" smtClean="0">
                <a:ea typeface="MS Mincho" pitchFamily="49" charset="-128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String</a:t>
            </a:r>
            <a:r>
              <a:rPr lang="en-US" dirty="0" smtClean="0">
                <a:ea typeface="MS Mincho" pitchFamily="49" charset="-128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Courier New" pitchFamily="49" charset="0"/>
                <a:ea typeface="MS Mincho" pitchFamily="49" charset="-128"/>
              </a:rPr>
              <a:t>List</a:t>
            </a:r>
            <a:r>
              <a:rPr lang="en-US" dirty="0" smtClean="0">
                <a:ea typeface="MS Mincho" pitchFamily="49" charset="-128"/>
              </a:rPr>
              <a:t>, </a:t>
            </a:r>
            <a:r>
              <a:rPr lang="en-US" dirty="0" smtClean="0">
                <a:latin typeface="Times New Roman" pitchFamily="18" charset="0"/>
                <a:ea typeface="MS Mincho" pitchFamily="49" charset="-128"/>
              </a:rPr>
              <a:t>…</a:t>
            </a:r>
            <a:r>
              <a:rPr lang="en-US" dirty="0" smtClean="0">
                <a:ea typeface="MS Mincho" pitchFamily="49" charset="-12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287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Abstraction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In programming, </a:t>
            </a:r>
            <a:r>
              <a:rPr lang="en-US" b="1" dirty="0" smtClean="0"/>
              <a:t>abstraction</a:t>
            </a:r>
            <a:r>
              <a:rPr lang="en-US" dirty="0" smtClean="0"/>
              <a:t> means the distinction between </a:t>
            </a:r>
            <a:r>
              <a:rPr lang="en-US" i="1" dirty="0" smtClean="0"/>
              <a:t>what</a:t>
            </a:r>
            <a:r>
              <a:rPr lang="en-US" dirty="0" smtClean="0"/>
              <a:t> a program-unit does and </a:t>
            </a:r>
            <a:r>
              <a:rPr lang="en-US" i="1" dirty="0" smtClean="0"/>
              <a:t>how</a:t>
            </a:r>
            <a:r>
              <a:rPr lang="en-US" dirty="0" smtClean="0"/>
              <a:t> it does it.</a:t>
            </a:r>
          </a:p>
          <a:p>
            <a:pPr eaLnBrk="1" hangingPunct="1"/>
            <a:r>
              <a:rPr lang="en-US" dirty="0" smtClean="0"/>
              <a:t>This supports a separation of concerns between the </a:t>
            </a:r>
            <a:r>
              <a:rPr lang="en-US" dirty="0" err="1" smtClean="0"/>
              <a:t>implementor</a:t>
            </a:r>
            <a:r>
              <a:rPr lang="en-US" dirty="0" smtClean="0"/>
              <a:t> (who codes the program-unit) and the application programmer (who uses it).</a:t>
            </a:r>
          </a:p>
          <a:p>
            <a:pPr eaLnBrk="1" hangingPunct="1"/>
            <a:r>
              <a:rPr lang="en-US" b="1" dirty="0" smtClean="0"/>
              <a:t>Program-units</a:t>
            </a:r>
            <a:r>
              <a:rPr lang="en-US" dirty="0" smtClean="0"/>
              <a:t> include:</a:t>
            </a:r>
          </a:p>
          <a:p>
            <a:pPr lvl="1" eaLnBrk="1" hangingPunct="1"/>
            <a:r>
              <a:rPr lang="en-US" dirty="0" smtClean="0"/>
              <a:t>procedures (here)</a:t>
            </a:r>
          </a:p>
          <a:p>
            <a:pPr lvl="1" eaLnBrk="1" hangingPunct="1"/>
            <a:r>
              <a:rPr lang="en-US" dirty="0" smtClean="0"/>
              <a:t>packages, abstract data types, classes </a:t>
            </a:r>
            <a:r>
              <a:rPr lang="en-US" i="1" dirty="0" smtClean="0"/>
              <a:t>(see </a:t>
            </a:r>
            <a:r>
              <a:rPr lang="en-US" i="1" dirty="0" smtClean="0">
                <a:cs typeface="Arial" charset="0"/>
              </a:rPr>
              <a:t>§12</a:t>
            </a:r>
            <a:r>
              <a:rPr lang="en-US" i="1" dirty="0" smtClean="0"/>
              <a:t>)</a:t>
            </a:r>
          </a:p>
          <a:p>
            <a:pPr lvl="1" eaLnBrk="1" hangingPunct="1"/>
            <a:r>
              <a:rPr lang="en-US" dirty="0" smtClean="0"/>
              <a:t>generic packages and classes </a:t>
            </a:r>
            <a:r>
              <a:rPr lang="en-US" i="1" dirty="0" smtClean="0"/>
              <a:t>(see </a:t>
            </a:r>
            <a:r>
              <a:rPr lang="en-US" i="1" dirty="0" smtClean="0">
                <a:cs typeface="Arial" charset="0"/>
              </a:rPr>
              <a:t>§13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Proper procedures </a:t>
            </a:r>
            <a:r>
              <a:rPr lang="en-GB" i="1" dirty="0" err="1" smtClean="0"/>
              <a:t>vs</a:t>
            </a:r>
            <a:r>
              <a:rPr lang="en-GB" dirty="0" smtClean="0"/>
              <a:t> function procedures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proper procedure</a:t>
            </a:r>
            <a:r>
              <a:rPr lang="en-US" dirty="0" smtClean="0"/>
              <a:t> (or just </a:t>
            </a:r>
            <a:r>
              <a:rPr lang="en-US" b="1" dirty="0" smtClean="0"/>
              <a:t>procedure</a:t>
            </a:r>
            <a:r>
              <a:rPr lang="en-US" dirty="0" smtClean="0"/>
              <a:t>) embodies a </a:t>
            </a:r>
            <a:r>
              <a:rPr lang="en-US" i="1" dirty="0" smtClean="0"/>
              <a:t>command</a:t>
            </a:r>
            <a:r>
              <a:rPr lang="en-US" dirty="0" smtClean="0"/>
              <a:t> to be </a:t>
            </a:r>
            <a:r>
              <a:rPr lang="en-US" i="1" dirty="0" smtClean="0"/>
              <a:t>executed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A procedure call is a command.</a:t>
            </a:r>
          </a:p>
          <a:p>
            <a:pPr lvl="1" eaLnBrk="1" hangingPunct="1"/>
            <a:r>
              <a:rPr lang="en-US" dirty="0" smtClean="0"/>
              <a:t>It causes the procedure’s body to be executed.</a:t>
            </a:r>
          </a:p>
          <a:p>
            <a:pPr lvl="1" eaLnBrk="1" hangingPunct="1"/>
            <a:r>
              <a:rPr lang="en-US" dirty="0" smtClean="0"/>
              <a:t>Its net effect is to update some variables.</a:t>
            </a:r>
          </a:p>
          <a:p>
            <a:pPr eaLnBrk="1" hangingPunct="1"/>
            <a:r>
              <a:rPr lang="en-US" dirty="0" smtClean="0"/>
              <a:t>A </a:t>
            </a:r>
            <a:r>
              <a:rPr lang="en-US" b="1" dirty="0" smtClean="0"/>
              <a:t>function procedure</a:t>
            </a:r>
            <a:r>
              <a:rPr lang="en-US" dirty="0" smtClean="0"/>
              <a:t> (or just </a:t>
            </a:r>
            <a:r>
              <a:rPr lang="en-US" b="1" dirty="0" smtClean="0"/>
              <a:t>function</a:t>
            </a:r>
            <a:r>
              <a:rPr lang="en-US" dirty="0" smtClean="0"/>
              <a:t>) embodies an </a:t>
            </a:r>
            <a:r>
              <a:rPr lang="en-US" i="1" dirty="0" smtClean="0"/>
              <a:t>expression</a:t>
            </a:r>
            <a:r>
              <a:rPr lang="en-US" dirty="0" smtClean="0"/>
              <a:t> to be </a:t>
            </a:r>
            <a:r>
              <a:rPr lang="en-US" i="1" dirty="0" smtClean="0"/>
              <a:t>evaluated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A function call is an expression.</a:t>
            </a:r>
          </a:p>
          <a:p>
            <a:pPr lvl="1" eaLnBrk="1" hangingPunct="1"/>
            <a:r>
              <a:rPr lang="en-US" dirty="0"/>
              <a:t>It causes the </a:t>
            </a:r>
            <a:r>
              <a:rPr lang="en-US" dirty="0" smtClean="0"/>
              <a:t>function’s </a:t>
            </a:r>
            <a:r>
              <a:rPr lang="en-US" dirty="0"/>
              <a:t>body to be </a:t>
            </a:r>
            <a:r>
              <a:rPr lang="en-US" dirty="0" smtClean="0"/>
              <a:t>evaluated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smtClean="0"/>
              <a:t>Its net effect is to yield a value (the function’s</a:t>
            </a:r>
            <a:r>
              <a:rPr lang="en-US" i="1" dirty="0" smtClean="0"/>
              <a:t> result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Procedures in PLs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Imperative PLs usually support both proper procedures and function procedures.</a:t>
            </a:r>
          </a:p>
          <a:p>
            <a:pPr lvl="1" eaLnBrk="1" hangingPunct="1"/>
            <a:r>
              <a:rPr lang="en-GB" dirty="0" smtClean="0"/>
              <a:t>In Pascal and </a:t>
            </a:r>
            <a:r>
              <a:rPr lang="en-GB" dirty="0" smtClean="0"/>
              <a:t>Ada, </a:t>
            </a:r>
            <a:r>
              <a:rPr lang="en-GB" dirty="0" smtClean="0"/>
              <a:t>proper procedures and function procedures are syntactically distinct.</a:t>
            </a:r>
          </a:p>
          <a:p>
            <a:pPr lvl="1" eaLnBrk="1" hangingPunct="1"/>
            <a:r>
              <a:rPr lang="en-GB" dirty="0" smtClean="0"/>
              <a:t>In C and Java, the only distinction is that a proper procedure’s result type is VOID.</a:t>
            </a:r>
            <a:endParaRPr lang="en-US" dirty="0" smtClean="0"/>
          </a:p>
          <a:p>
            <a:pPr eaLnBrk="1" hangingPunct="1"/>
            <a:r>
              <a:rPr lang="en-US" dirty="0" smtClean="0"/>
              <a:t>Functional PLs support function procedures only.</a:t>
            </a:r>
          </a:p>
          <a:p>
            <a:pPr eaLnBrk="1" hangingPunct="1"/>
            <a:r>
              <a:rPr lang="en-US" dirty="0" smtClean="0"/>
              <a:t>OO PLs also support procedures, in the guise of </a:t>
            </a:r>
            <a:r>
              <a:rPr lang="en-US" i="1" dirty="0" smtClean="0"/>
              <a:t>methods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smtClean="0"/>
              <a:t>Static methods are procedures exported by classes.</a:t>
            </a:r>
          </a:p>
          <a:p>
            <a:pPr lvl="1" eaLnBrk="1" hangingPunct="1"/>
            <a:r>
              <a:rPr lang="en-US" dirty="0" smtClean="0"/>
              <a:t>Instance methods are procedures attached to objects.</a:t>
            </a:r>
          </a:p>
        </p:txBody>
      </p:sp>
      <p:sp>
        <p:nvSpPr>
          <p:cNvPr id="6" name="AutoShape 6"/>
          <p:cNvSpPr>
            <a:spLocks/>
          </p:cNvSpPr>
          <p:nvPr/>
        </p:nvSpPr>
        <p:spPr bwMode="auto">
          <a:xfrm>
            <a:off x="8035861" y="2276872"/>
            <a:ext cx="928627" cy="252028"/>
          </a:xfrm>
          <a:prstGeom prst="callout1">
            <a:avLst>
              <a:gd name="adj1" fmla="val 46871"/>
              <a:gd name="adj2" fmla="val -7064"/>
              <a:gd name="adj3" fmla="val 166530"/>
              <a:gd name="adj4" fmla="val -382557"/>
            </a:avLst>
          </a:prstGeom>
          <a:noFill/>
          <a:ln w="952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lIns="36000" tIns="0" rIns="0" bIns="0"/>
          <a:lstStyle/>
          <a:p>
            <a:pPr algn="l" eaLnBrk="0" hangingPunct="0">
              <a:lnSpc>
                <a:spcPts val="1800"/>
              </a:lnSpc>
            </a:pPr>
            <a:r>
              <a:rPr lang="en-US" i="0" dirty="0" smtClean="0">
                <a:solidFill>
                  <a:schemeClr val="bg2"/>
                </a:solidFill>
              </a:rPr>
              <a:t>and Fun</a:t>
            </a:r>
            <a:endParaRPr lang="en-AU" i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proper procedure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GB" dirty="0" smtClean="0"/>
              <a:t>Proper </a:t>
            </a:r>
            <a:r>
              <a:rPr lang="en-US" dirty="0" smtClean="0"/>
              <a:t>procedure in C</a:t>
            </a:r>
            <a:r>
              <a:rPr lang="en-GB" dirty="0" smtClean="0"/>
              <a:t>: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void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print (Date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)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{	</a:t>
            </a:r>
            <a:r>
              <a:rPr lang="en-GB" b="1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y =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date.y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,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    m =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date.m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,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    d =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date.d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printf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(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%d4-%d2-%d2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, y, m, d);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303463" y="2563813"/>
            <a:ext cx="6445250" cy="2520950"/>
            <a:chOff x="1451" y="1615"/>
            <a:chExt cx="4060" cy="1588"/>
          </a:xfrm>
        </p:grpSpPr>
        <p:sp>
          <p:nvSpPr>
            <p:cNvPr id="8197" name="AutoShape 5"/>
            <p:cNvSpPr>
              <a:spLocks noChangeArrowheads="1"/>
            </p:cNvSpPr>
            <p:nvPr/>
          </p:nvSpPr>
          <p:spPr bwMode="auto">
            <a:xfrm>
              <a:off x="1451" y="1615"/>
              <a:ext cx="3447" cy="999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AutoShape 6"/>
            <p:cNvSpPr>
              <a:spLocks/>
            </p:cNvSpPr>
            <p:nvPr/>
          </p:nvSpPr>
          <p:spPr bwMode="auto">
            <a:xfrm>
              <a:off x="4468" y="2727"/>
              <a:ext cx="1043" cy="476"/>
            </a:xfrm>
            <a:prstGeom prst="callout1">
              <a:avLst>
                <a:gd name="adj1" fmla="val 15125"/>
                <a:gd name="adj2" fmla="val -4602"/>
                <a:gd name="adj3" fmla="val -23949"/>
                <a:gd name="adj4" fmla="val -34227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The procedure body is a block-command.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Example: function procedures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1262063" algn="l"/>
                <a:tab pos="1790700" algn="l"/>
              </a:tabLst>
            </a:pPr>
            <a:r>
              <a:rPr lang="en-US" dirty="0" smtClean="0"/>
              <a:t>Function in Haskell</a:t>
            </a:r>
            <a:r>
              <a:rPr lang="en-GB" dirty="0" smtClean="0"/>
              <a:t>:</a:t>
            </a:r>
            <a:endParaRPr lang="en-US" dirty="0" smtClean="0"/>
          </a:p>
          <a:p>
            <a:pPr lvl="1" eaLnBrk="1" hangingPunct="1">
              <a:buFontTx/>
              <a:buNone/>
              <a:tabLst>
                <a:tab pos="1262063" algn="l"/>
                <a:tab pos="1790700" algn="l"/>
              </a:tabLst>
            </a:pP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power :: (Float, </a:t>
            </a:r>
            <a:r>
              <a:rPr lang="en-GB" dirty="0" err="1" smtClean="0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) -&gt; Float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power (b, n) =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n == 0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then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1.0</a:t>
            </a:r>
            <a:b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b="1" dirty="0" smtClean="0">
                <a:solidFill>
                  <a:srgbClr val="006600"/>
                </a:solidFill>
                <a:latin typeface="Courier New" pitchFamily="49" charset="0"/>
              </a:rPr>
              <a:t>else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b * power(b, n-1)</a:t>
            </a:r>
            <a:endParaRPr lang="en-US" dirty="0" smtClean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735263" y="2889250"/>
            <a:ext cx="6013450" cy="900113"/>
            <a:chOff x="1723" y="1820"/>
            <a:chExt cx="3788" cy="567"/>
          </a:xfrm>
        </p:grpSpPr>
        <p:sp>
          <p:nvSpPr>
            <p:cNvPr id="10249" name="AutoShape 5"/>
            <p:cNvSpPr>
              <a:spLocks noChangeArrowheads="1"/>
            </p:cNvSpPr>
            <p:nvPr/>
          </p:nvSpPr>
          <p:spPr bwMode="auto">
            <a:xfrm>
              <a:off x="1723" y="1820"/>
              <a:ext cx="2246" cy="567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AutoShape 7"/>
            <p:cNvSpPr>
              <a:spLocks/>
            </p:cNvSpPr>
            <p:nvPr/>
          </p:nvSpPr>
          <p:spPr bwMode="auto">
            <a:xfrm>
              <a:off x="4468" y="1865"/>
              <a:ext cx="1043" cy="476"/>
            </a:xfrm>
            <a:prstGeom prst="callout1">
              <a:avLst>
                <a:gd name="adj1" fmla="val 15125"/>
                <a:gd name="adj2" fmla="val -4602"/>
                <a:gd name="adj3" fmla="val 45796"/>
                <a:gd name="adj4" fmla="val -47653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The </a:t>
              </a:r>
              <a:r>
                <a:rPr lang="en-US" i="0" dirty="0" smtClean="0">
                  <a:solidFill>
                    <a:schemeClr val="bg2"/>
                  </a:solidFill>
                </a:rPr>
                <a:t>function’s </a:t>
              </a:r>
              <a:r>
                <a:rPr lang="en-US" i="0" dirty="0">
                  <a:solidFill>
                    <a:schemeClr val="bg2"/>
                  </a:solidFill>
                </a:rPr>
                <a:t>body is an expression.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</p:grpSp>
      <p:sp>
        <p:nvSpPr>
          <p:cNvPr id="432136" name="Rectangle 8"/>
          <p:cNvSpPr>
            <a:spLocks noChangeArrowheads="1"/>
          </p:cNvSpPr>
          <p:nvPr/>
        </p:nvSpPr>
        <p:spPr bwMode="auto">
          <a:xfrm>
            <a:off x="1547813" y="3897313"/>
            <a:ext cx="7164387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§"/>
              <a:tabLst>
                <a:tab pos="1262063" algn="l"/>
                <a:tab pos="1790700" algn="l"/>
              </a:tabLst>
            </a:pPr>
            <a:r>
              <a:rPr lang="en-US" sz="2400" i="0" dirty="0"/>
              <a:t>Function </a:t>
            </a:r>
            <a:r>
              <a:rPr lang="en-US" sz="2400" i="0" dirty="0" smtClean="0"/>
              <a:t>in </a:t>
            </a:r>
            <a:r>
              <a:rPr lang="en-US" sz="2400" i="0" dirty="0"/>
              <a:t>C</a:t>
            </a:r>
            <a:r>
              <a:rPr lang="en-GB" sz="2400" i="0" dirty="0"/>
              <a:t>:</a:t>
            </a:r>
            <a:endParaRPr lang="en-US" sz="2400" i="0" dirty="0"/>
          </a:p>
          <a:p>
            <a:pPr marL="742950" lvl="1" indent="-285750" algn="l">
              <a:lnSpc>
                <a:spcPct val="90000"/>
              </a:lnSpc>
              <a:spcBef>
                <a:spcPct val="50000"/>
              </a:spcBef>
              <a:buClr>
                <a:schemeClr val="bg2"/>
              </a:buClr>
              <a:tabLst>
                <a:tab pos="1262063" algn="l"/>
                <a:tab pos="1790700" algn="l"/>
              </a:tabLst>
            </a:pP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i="0" dirty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power (</a:t>
            </a:r>
            <a:r>
              <a:rPr lang="en-GB" sz="2000" b="1" i="0" dirty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b, </a:t>
            </a:r>
            <a:r>
              <a:rPr lang="en-GB" sz="2000" b="1" i="0" dirty="0" err="1">
                <a:solidFill>
                  <a:srgbClr val="006600"/>
                </a:solidFill>
                <a:latin typeface="Courier New" pitchFamily="49" charset="0"/>
              </a:rPr>
              <a:t>int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n)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{	</a:t>
            </a:r>
            <a:r>
              <a:rPr lang="en-GB" sz="2000" b="1" i="0" dirty="0">
                <a:solidFill>
                  <a:srgbClr val="006600"/>
                </a:solidFill>
                <a:latin typeface="Courier New" pitchFamily="49" charset="0"/>
              </a:rPr>
              <a:t>float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p = 1;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i="0" dirty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(n &gt; 0) {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		p *= b; n--;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	}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en-GB" sz="2000" b="1" i="0" dirty="0">
                <a:solidFill>
                  <a:srgbClr val="006600"/>
                </a:solidFill>
                <a:latin typeface="Courier New" pitchFamily="49" charset="0"/>
              </a:rPr>
              <a:t>return</a:t>
            </a: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 p;</a:t>
            </a:r>
            <a:b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</a:br>
            <a:r>
              <a:rPr lang="en-GB" sz="2000" i="0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en-US" sz="2000" i="0" dirty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03463" y="4689475"/>
            <a:ext cx="6445250" cy="1692275"/>
            <a:chOff x="1451" y="2954"/>
            <a:chExt cx="4060" cy="1066"/>
          </a:xfrm>
        </p:grpSpPr>
        <p:sp>
          <p:nvSpPr>
            <p:cNvPr id="10247" name="AutoShape 4"/>
            <p:cNvSpPr>
              <a:spLocks noChangeArrowheads="1"/>
            </p:cNvSpPr>
            <p:nvPr/>
          </p:nvSpPr>
          <p:spPr bwMode="auto">
            <a:xfrm>
              <a:off x="1451" y="2954"/>
              <a:ext cx="1951" cy="1066"/>
            </a:xfrm>
            <a:prstGeom prst="roundRect">
              <a:avLst>
                <a:gd name="adj" fmla="val 16667"/>
              </a:avLst>
            </a:prstGeom>
            <a:noFill/>
            <a:ln w="9525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AutoShape 6"/>
            <p:cNvSpPr>
              <a:spLocks/>
            </p:cNvSpPr>
            <p:nvPr/>
          </p:nvSpPr>
          <p:spPr bwMode="auto">
            <a:xfrm>
              <a:off x="4468" y="3271"/>
              <a:ext cx="1043" cy="476"/>
            </a:xfrm>
            <a:prstGeom prst="callout1">
              <a:avLst>
                <a:gd name="adj1" fmla="val 15125"/>
                <a:gd name="adj2" fmla="val -4602"/>
                <a:gd name="adj3" fmla="val 43907"/>
                <a:gd name="adj4" fmla="val -102782"/>
              </a:avLst>
            </a:prstGeom>
            <a:noFill/>
            <a:ln w="9525">
              <a:solidFill>
                <a:schemeClr val="bg2"/>
              </a:solidFill>
              <a:prstDash val="dash"/>
              <a:miter lim="800000"/>
              <a:headEnd/>
              <a:tailEnd/>
            </a:ln>
          </p:spPr>
          <p:txBody>
            <a:bodyPr lIns="36000" tIns="0" rIns="0" bIns="0"/>
            <a:lstStyle/>
            <a:p>
              <a:pPr algn="l" eaLnBrk="0" hangingPunct="0">
                <a:lnSpc>
                  <a:spcPts val="1800"/>
                </a:lnSpc>
              </a:pPr>
              <a:r>
                <a:rPr lang="en-US" i="0" dirty="0">
                  <a:solidFill>
                    <a:schemeClr val="bg2"/>
                  </a:solidFill>
                </a:rPr>
                <a:t>The </a:t>
              </a:r>
              <a:r>
                <a:rPr lang="en-US" i="0" dirty="0" smtClean="0">
                  <a:solidFill>
                    <a:schemeClr val="bg2"/>
                  </a:solidFill>
                </a:rPr>
                <a:t>function’s </a:t>
              </a:r>
              <a:r>
                <a:rPr lang="en-US" i="0" dirty="0">
                  <a:solidFill>
                    <a:schemeClr val="bg2"/>
                  </a:solidFill>
                </a:rPr>
                <a:t>body is a block-command.</a:t>
              </a:r>
              <a:endParaRPr lang="en-AU" i="0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Design of </a:t>
            </a:r>
            <a:r>
              <a:rPr lang="en-GB" smtClean="0"/>
              <a:t>function procedures </a:t>
            </a:r>
            <a:r>
              <a:rPr lang="en-GB" i="1" smtClean="0"/>
              <a:t>(1)</a:t>
            </a:r>
            <a:endParaRPr lang="en-GB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In most imperative and OO PLs, </a:t>
            </a:r>
            <a:r>
              <a:rPr lang="en-US" dirty="0" smtClean="0"/>
              <a:t>the function’s </a:t>
            </a:r>
            <a:r>
              <a:rPr lang="en-US" dirty="0"/>
              <a:t>body </a:t>
            </a:r>
            <a:r>
              <a:rPr lang="en-US" dirty="0" smtClean="0"/>
              <a:t>is syntactically a </a:t>
            </a:r>
            <a:r>
              <a:rPr lang="en-US" i="1" dirty="0" smtClean="0"/>
              <a:t>block-command</a:t>
            </a:r>
            <a:r>
              <a:rPr lang="en-US" dirty="0" smtClean="0"/>
              <a:t>. This is executed until a </a:t>
            </a:r>
            <a:r>
              <a:rPr lang="en-US" b="1" dirty="0" smtClean="0"/>
              <a:t>return</a:t>
            </a:r>
            <a:r>
              <a:rPr lang="en-US" dirty="0" smtClean="0"/>
              <a:t> determines the function’s result.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Pros and cons:</a:t>
            </a:r>
          </a:p>
          <a:p>
            <a:pPr lvl="1" eaLnBrk="1" hangingPunct="1">
              <a:lnSpc>
                <a:spcPct val="90000"/>
              </a:lnSpc>
              <a:buFontTx/>
              <a:buChar char="+"/>
            </a:pPr>
            <a:r>
              <a:rPr lang="en-US" dirty="0" smtClean="0"/>
              <a:t>The full expressive power of commands is available to define the function.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This is a roundabout way to compute a result.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return</a:t>
            </a:r>
            <a:r>
              <a:rPr lang="en-US" dirty="0"/>
              <a:t> might never be executed.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Side effects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24808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Design of function procedures </a:t>
            </a:r>
            <a:r>
              <a:rPr lang="en-GB" i="1" dirty="0" smtClean="0"/>
              <a:t>(2)</a:t>
            </a:r>
            <a:endParaRPr lang="en-GB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 functional PLs, the </a:t>
            </a:r>
            <a:r>
              <a:rPr lang="en-US" dirty="0"/>
              <a:t>function’s body </a:t>
            </a:r>
            <a:r>
              <a:rPr lang="en-US" dirty="0" smtClean="0"/>
              <a:t>is </a:t>
            </a:r>
            <a:r>
              <a:rPr lang="en-US" dirty="0"/>
              <a:t>syntactically an </a:t>
            </a:r>
            <a:r>
              <a:rPr lang="en-US" dirty="0" smtClean="0"/>
              <a:t>expression. This is evaluated to yield the function’s result.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Pros and cons of this design: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+"/>
            </a:pPr>
            <a:r>
              <a:rPr lang="en-US" dirty="0"/>
              <a:t>This design is </a:t>
            </a:r>
            <a:r>
              <a:rPr lang="en-US" dirty="0" smtClean="0"/>
              <a:t>simple and natural</a:t>
            </a:r>
            <a:r>
              <a:rPr lang="en-US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Expressive power is limited, unless the PL has conditional expressions, iterative expressions,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Parameters and arguments </a:t>
            </a:r>
            <a:r>
              <a:rPr lang="en-GB" i="1" smtClean="0"/>
              <a:t>(1)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ea typeface="MS Mincho" pitchFamily="49" charset="-128"/>
              </a:rPr>
              <a:t>An </a:t>
            </a:r>
            <a:r>
              <a:rPr lang="en-US" b="1" smtClean="0">
                <a:ea typeface="MS Mincho" pitchFamily="49" charset="-128"/>
              </a:rPr>
              <a:t>argument</a:t>
            </a:r>
            <a:r>
              <a:rPr lang="en-US" smtClean="0">
                <a:ea typeface="MS Mincho" pitchFamily="49" charset="-128"/>
              </a:rPr>
              <a:t> is a value (or other entity) that is passed to a procedure.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An </a:t>
            </a:r>
            <a:r>
              <a:rPr lang="en-US" b="1" smtClean="0">
                <a:ea typeface="MS Mincho" pitchFamily="49" charset="-128"/>
              </a:rPr>
              <a:t>actual parameter</a:t>
            </a:r>
            <a:r>
              <a:rPr lang="en-US" smtClean="0">
                <a:ea typeface="MS Mincho" pitchFamily="49" charset="-128"/>
              </a:rPr>
              <a:t> is an expression that yields an argument.</a:t>
            </a:r>
          </a:p>
          <a:p>
            <a:pPr eaLnBrk="1" hangingPunct="1"/>
            <a:r>
              <a:rPr lang="en-US" smtClean="0">
                <a:ea typeface="MS Mincho" pitchFamily="49" charset="-128"/>
              </a:rPr>
              <a:t>A </a:t>
            </a:r>
            <a:r>
              <a:rPr lang="en-US" b="1" smtClean="0">
                <a:ea typeface="MS Mincho" pitchFamily="49" charset="-128"/>
              </a:rPr>
              <a:t>formal parameter</a:t>
            </a:r>
            <a:r>
              <a:rPr lang="en-US" smtClean="0">
                <a:ea typeface="MS Mincho" pitchFamily="49" charset="-128"/>
              </a:rPr>
              <a:t> is an identifier through which a procedure can access an argument.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ea typeface="MS Mincho" pitchFamily="49" charset="-128"/>
              </a:rPr>
              <a:t>What may be passed as arguments?</a:t>
            </a:r>
          </a:p>
          <a:p>
            <a:pPr lvl="1" eaLnBrk="1" hangingPunct="1"/>
            <a:r>
              <a:rPr lang="en-US" smtClean="0">
                <a:ea typeface="MS Mincho" pitchFamily="49" charset="-128"/>
              </a:rPr>
              <a:t>values (in all PLs)</a:t>
            </a:r>
          </a:p>
          <a:p>
            <a:pPr lvl="1" eaLnBrk="1" hangingPunct="1"/>
            <a:r>
              <a:rPr lang="en-US" smtClean="0">
                <a:ea typeface="MS Mincho" pitchFamily="49" charset="-128"/>
              </a:rPr>
              <a:t>variables, or pointers to variables (in many PLs)</a:t>
            </a:r>
          </a:p>
          <a:p>
            <a:pPr lvl="1" eaLnBrk="1" hangingPunct="1"/>
            <a:r>
              <a:rPr lang="en-US" smtClean="0">
                <a:ea typeface="MS Mincho" pitchFamily="49" charset="-128"/>
              </a:rPr>
              <a:t>procedures, or pointers to procedures (in some PLs).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- Sept 2007">
  <a:themeElements>
    <a:clrScheme name="University of Glasgow template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Glasgow template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- Sept 2007</Template>
  <TotalTime>8189</TotalTime>
  <Words>1041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University of Glasgow template - Sept 2007</vt:lpstr>
      <vt:lpstr>11  Procedural abstraction</vt:lpstr>
      <vt:lpstr>Abstraction</vt:lpstr>
      <vt:lpstr>Proper procedures vs function procedures</vt:lpstr>
      <vt:lpstr>Procedures in PLs</vt:lpstr>
      <vt:lpstr>Example: proper procedure</vt:lpstr>
      <vt:lpstr>Example: function procedures</vt:lpstr>
      <vt:lpstr>Design of function procedures (1)</vt:lpstr>
      <vt:lpstr>Design of function procedures (2)</vt:lpstr>
      <vt:lpstr>Parameters and arguments (1)</vt:lpstr>
      <vt:lpstr>Parameters and arguments (2)</vt:lpstr>
      <vt:lpstr>Copy parameter mechanisms (1)</vt:lpstr>
      <vt:lpstr>Copy parameter mechanisms (2)</vt:lpstr>
      <vt:lpstr>Example: copy-in parameters in C</vt:lpstr>
      <vt:lpstr>Reference parameter mechanisms (1)</vt:lpstr>
      <vt:lpstr>Reference parameter mechanisms (2)</vt:lpstr>
      <vt:lpstr>Example: reference parameters in Java</vt:lpstr>
      <vt:lpstr>C parameter mechanisms</vt:lpstr>
      <vt:lpstr>Java parameter mechanisms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Authorised User</dc:creator>
  <cp:lastModifiedBy>David A. Watt</cp:lastModifiedBy>
  <cp:revision>374</cp:revision>
  <dcterms:created xsi:type="dcterms:W3CDTF">2007-09-18T17:05:57Z</dcterms:created>
  <dcterms:modified xsi:type="dcterms:W3CDTF">2013-11-26T10:09:02Z</dcterms:modified>
</cp:coreProperties>
</file>