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42" r:id="rId2"/>
    <p:sldId id="492" r:id="rId3"/>
    <p:sldId id="548" r:id="rId4"/>
    <p:sldId id="494" r:id="rId5"/>
    <p:sldId id="547" r:id="rId6"/>
    <p:sldId id="549" r:id="rId7"/>
    <p:sldId id="343" r:id="rId8"/>
    <p:sldId id="508" r:id="rId9"/>
    <p:sldId id="489" r:id="rId10"/>
    <p:sldId id="490" r:id="rId11"/>
    <p:sldId id="491" r:id="rId12"/>
    <p:sldId id="496" r:id="rId13"/>
    <p:sldId id="497" r:id="rId14"/>
    <p:sldId id="498" r:id="rId15"/>
    <p:sldId id="509" r:id="rId16"/>
    <p:sldId id="510" r:id="rId17"/>
    <p:sldId id="499" r:id="rId18"/>
    <p:sldId id="500" r:id="rId19"/>
    <p:sldId id="550" r:id="rId20"/>
    <p:sldId id="502" r:id="rId21"/>
    <p:sldId id="503" r:id="rId22"/>
    <p:sldId id="504" r:id="rId23"/>
    <p:sldId id="511" r:id="rId24"/>
    <p:sldId id="541" r:id="rId25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33"/>
    <a:srgbClr val="99FF99"/>
    <a:srgbClr val="FF0000"/>
    <a:srgbClr val="6699FF"/>
    <a:srgbClr val="33CC33"/>
    <a:srgbClr val="00FF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0" autoAdjust="0"/>
    <p:restoredTop sz="95814" autoAdjust="0"/>
  </p:normalViewPr>
  <p:slideViewPr>
    <p:cSldViewPr>
      <p:cViewPr varScale="1">
        <p:scale>
          <a:sx n="83" d="100"/>
          <a:sy n="83" d="100"/>
        </p:scale>
        <p:origin x="-78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86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41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860D6265-7BCB-4F03-8F1C-DF72FAE333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i="0" dirty="0" smtClean="0">
                <a:solidFill>
                  <a:schemeClr val="bg1"/>
                </a:solidFill>
              </a:rPr>
              <a:t>12-</a:t>
            </a:r>
            <a:fld id="{924650A6-5428-49E2-9DE1-E2C59D649980}" type="slidenum">
              <a:rPr lang="en-US" sz="1600" i="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i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FFFF00"/>
                </a:solidFill>
              </a:rPr>
              <a:t>12  Data abstraction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MS Mincho" pitchFamily="49" charset="-128"/>
              </a:rPr>
              <a:t>Packages and encapsulation</a:t>
            </a:r>
          </a:p>
          <a:p>
            <a:pPr eaLnBrk="1" hangingPunct="1"/>
            <a:r>
              <a:rPr lang="en-US" dirty="0" smtClean="0">
                <a:ea typeface="MS Mincho" pitchFamily="49" charset="-128"/>
              </a:rPr>
              <a:t>Classes, subclasses, and inheritance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 i="0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class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262063" algn="l"/>
                <a:tab pos="1790700" algn="l"/>
                <a:tab pos="2330450" algn="l"/>
              </a:tabLst>
            </a:pPr>
            <a:r>
              <a:rPr lang="en-US" smtClean="0"/>
              <a:t>Class declaration: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Dict {</a:t>
            </a:r>
            <a:endParaRPr lang="en-US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size;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String[] words;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Dict 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capacity)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</a:t>
            </a:r>
            <a:r>
              <a:rPr lang="en-US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add (String w)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(!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this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.contains(w))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this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.words[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this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.size++] = w; }</a:t>
            </a:r>
            <a:endParaRPr lang="en-US" smtClean="0">
              <a:solidFill>
                <a:srgbClr val="006600"/>
              </a:solidFill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boolean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contains (String w)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</a:t>
            </a:r>
            <a:r>
              <a:rPr lang="en-US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class </a:t>
            </a:r>
            <a:r>
              <a:rPr lang="en-GB" i="1" smtClean="0"/>
              <a:t>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smtClean="0"/>
              <a:t>Possible application code: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Dict mainDict =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new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Dict (10000);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Dict userDict =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new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Dict (1000);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(! mainDict.contains (currentWord)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 &amp;&amp; ! userDict.contains (currentWord))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userDict.add (currentWord);</a:t>
            </a: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smtClean="0"/>
              <a:t>Illegal application code: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userDict.size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= 0;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out.print (</a:t>
            </a:r>
            <a:r>
              <a:rPr lang="en-US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userDict.words[0]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);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775575" y="4437063"/>
            <a:ext cx="647700" cy="287337"/>
            <a:chOff x="4898" y="2795"/>
            <a:chExt cx="408" cy="181"/>
          </a:xfrm>
        </p:grpSpPr>
        <p:sp>
          <p:nvSpPr>
            <p:cNvPr id="13317" name="AutoShape 5"/>
            <p:cNvSpPr>
              <a:spLocks/>
            </p:cNvSpPr>
            <p:nvPr/>
          </p:nvSpPr>
          <p:spPr bwMode="auto">
            <a:xfrm>
              <a:off x="4898" y="2795"/>
              <a:ext cx="408" cy="181"/>
            </a:xfrm>
            <a:prstGeom prst="callout1">
              <a:avLst>
                <a:gd name="adj1" fmla="val 39778"/>
                <a:gd name="adj2" fmla="val -11764"/>
                <a:gd name="adj3" fmla="val 227625"/>
                <a:gd name="adj4" fmla="val -243139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endParaRPr lang="en-AU" i="0">
                <a:solidFill>
                  <a:schemeClr val="bg2"/>
                </a:solidFill>
              </a:endParaRPr>
            </a:p>
          </p:txBody>
        </p:sp>
        <p:sp>
          <p:nvSpPr>
            <p:cNvPr id="13318" name="AutoShape 4"/>
            <p:cNvSpPr>
              <a:spLocks/>
            </p:cNvSpPr>
            <p:nvPr/>
          </p:nvSpPr>
          <p:spPr bwMode="auto">
            <a:xfrm>
              <a:off x="4898" y="2795"/>
              <a:ext cx="408" cy="181"/>
            </a:xfrm>
            <a:prstGeom prst="callout1">
              <a:avLst>
                <a:gd name="adj1" fmla="val 39778"/>
                <a:gd name="adj2" fmla="val -11764"/>
                <a:gd name="adj3" fmla="val 142542"/>
                <a:gd name="adj4" fmla="val -525491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>
                  <a:solidFill>
                    <a:schemeClr val="bg2"/>
                  </a:solidFill>
                </a:rPr>
                <a:t>illegal</a:t>
              </a:r>
              <a:endParaRPr lang="en-AU" i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Subclasses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If </a:t>
            </a:r>
            <a:r>
              <a:rPr lang="en-US" i="1" dirty="0" smtClean="0"/>
              <a:t>C'</a:t>
            </a:r>
            <a:r>
              <a:rPr lang="en-US" dirty="0" smtClean="0"/>
              <a:t> is a </a:t>
            </a:r>
            <a:r>
              <a:rPr lang="en-US" b="1" dirty="0" smtClean="0"/>
              <a:t>subclass</a:t>
            </a:r>
            <a:r>
              <a:rPr lang="en-US" dirty="0" smtClean="0"/>
              <a:t> of </a:t>
            </a:r>
            <a:r>
              <a:rPr lang="en-US" i="1" dirty="0" smtClean="0"/>
              <a:t>C</a:t>
            </a:r>
            <a:r>
              <a:rPr lang="en-US" dirty="0" smtClean="0"/>
              <a:t> (or </a:t>
            </a:r>
            <a:r>
              <a:rPr lang="en-US" i="1" dirty="0" smtClean="0">
                <a:ea typeface="MS Mincho" pitchFamily="49" charset="-128"/>
              </a:rPr>
              <a:t>C</a:t>
            </a:r>
            <a:r>
              <a:rPr lang="en-US" dirty="0" smtClean="0">
                <a:ea typeface="MS Mincho" pitchFamily="49" charset="-128"/>
              </a:rPr>
              <a:t> is a </a:t>
            </a:r>
            <a:r>
              <a:rPr lang="en-US" b="1" dirty="0" smtClean="0">
                <a:ea typeface="MS Mincho" pitchFamily="49" charset="-128"/>
              </a:rPr>
              <a:t>superclass</a:t>
            </a:r>
            <a:r>
              <a:rPr lang="en-US" dirty="0" smtClean="0">
                <a:ea typeface="MS Mincho" pitchFamily="49" charset="-128"/>
              </a:rPr>
              <a:t> of </a:t>
            </a:r>
            <a:r>
              <a:rPr lang="en-US" i="1" dirty="0" smtClean="0">
                <a:ea typeface="MS Mincho" pitchFamily="49" charset="-128"/>
              </a:rPr>
              <a:t>C' </a:t>
            </a:r>
            <a:r>
              <a:rPr lang="en-US" dirty="0" smtClean="0"/>
              <a:t>), then </a:t>
            </a:r>
            <a:r>
              <a:rPr lang="en-US" i="1" dirty="0" smtClean="0"/>
              <a:t>C'</a:t>
            </a:r>
            <a:r>
              <a:rPr lang="en-US" dirty="0" smtClean="0"/>
              <a:t> is a set of objects that are similar to </a:t>
            </a:r>
            <a:r>
              <a:rPr lang="en-US" dirty="0" smtClean="0">
                <a:ea typeface="MS Mincho" pitchFamily="49" charset="-128"/>
              </a:rPr>
              <a:t>one another but richer than the objects of class </a:t>
            </a:r>
            <a:r>
              <a:rPr lang="en-US" i="1" dirty="0" smtClean="0">
                <a:ea typeface="MS Mincho" pitchFamily="49" charset="-128"/>
              </a:rPr>
              <a:t>C</a:t>
            </a:r>
            <a:r>
              <a:rPr lang="en-US" dirty="0" smtClean="0">
                <a:ea typeface="MS Mincho" pitchFamily="49" charset="-128"/>
              </a:rPr>
              <a:t>:</a:t>
            </a:r>
          </a:p>
          <a:p>
            <a:pPr lvl="1" eaLnBrk="1" hangingPunct="1"/>
            <a:r>
              <a:rPr lang="en-US" dirty="0" smtClean="0">
                <a:ea typeface="MS Mincho" pitchFamily="49" charset="-128"/>
              </a:rPr>
              <a:t>An object of class</a:t>
            </a:r>
            <a:r>
              <a:rPr lang="en-US" dirty="0" smtClean="0"/>
              <a:t> </a:t>
            </a:r>
            <a:r>
              <a:rPr lang="en-US" i="1" dirty="0" smtClean="0"/>
              <a:t>C'</a:t>
            </a:r>
            <a:r>
              <a:rPr lang="en-US" dirty="0" smtClean="0">
                <a:ea typeface="MS Mincho" pitchFamily="49" charset="-128"/>
              </a:rPr>
              <a:t> has all the instance variables of an object of class </a:t>
            </a:r>
            <a:r>
              <a:rPr lang="en-US" i="1" dirty="0" smtClean="0">
                <a:ea typeface="MS Mincho" pitchFamily="49" charset="-128"/>
              </a:rPr>
              <a:t>C</a:t>
            </a:r>
            <a:r>
              <a:rPr lang="en-US" dirty="0" smtClean="0">
                <a:ea typeface="MS Mincho" pitchFamily="49" charset="-128"/>
              </a:rPr>
              <a:t>, but may have extra instance variables.</a:t>
            </a:r>
          </a:p>
          <a:p>
            <a:pPr lvl="1" eaLnBrk="1" hangingPunct="1"/>
            <a:r>
              <a:rPr lang="en-US" dirty="0" smtClean="0">
                <a:ea typeface="MS Mincho" pitchFamily="49" charset="-128"/>
              </a:rPr>
              <a:t>An object of class</a:t>
            </a:r>
            <a:r>
              <a:rPr lang="en-US" dirty="0" smtClean="0"/>
              <a:t> </a:t>
            </a:r>
            <a:r>
              <a:rPr lang="en-US" i="1" dirty="0" smtClean="0"/>
              <a:t>C'</a:t>
            </a:r>
            <a:r>
              <a:rPr lang="en-US" dirty="0" smtClean="0">
                <a:ea typeface="MS Mincho" pitchFamily="49" charset="-128"/>
              </a:rPr>
              <a:t> is equipped with all the instance methods of class </a:t>
            </a:r>
            <a:r>
              <a:rPr lang="en-US" i="1" dirty="0" smtClean="0">
                <a:ea typeface="MS Mincho" pitchFamily="49" charset="-128"/>
              </a:rPr>
              <a:t>C</a:t>
            </a:r>
            <a:r>
              <a:rPr lang="en-US" dirty="0" smtClean="0">
                <a:ea typeface="MS Mincho" pitchFamily="49" charset="-128"/>
              </a:rPr>
              <a:t>, but may override some of them, and may be equipped with extra instance methods.</a:t>
            </a: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Inheritance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ea typeface="MS Mincho" pitchFamily="49" charset="-128"/>
              </a:rPr>
              <a:t>By default, a subclass </a:t>
            </a:r>
            <a:r>
              <a:rPr lang="en-US" b="1" smtClean="0">
                <a:ea typeface="MS Mincho" pitchFamily="49" charset="-128"/>
              </a:rPr>
              <a:t>inherits</a:t>
            </a:r>
            <a:r>
              <a:rPr lang="en-US" smtClean="0">
                <a:ea typeface="MS Mincho" pitchFamily="49" charset="-128"/>
              </a:rPr>
              <a:t> (shares) its superclass’s instance methods.</a:t>
            </a:r>
          </a:p>
          <a:p>
            <a:pPr eaLnBrk="1" hangingPunct="1"/>
            <a:r>
              <a:rPr lang="en-US" smtClean="0">
                <a:ea typeface="MS Mincho" pitchFamily="49" charset="-128"/>
              </a:rPr>
              <a:t>Alternatively, a subclass may </a:t>
            </a:r>
            <a:r>
              <a:rPr lang="en-US" b="1" smtClean="0">
                <a:ea typeface="MS Mincho" pitchFamily="49" charset="-128"/>
              </a:rPr>
              <a:t>override</a:t>
            </a:r>
            <a:r>
              <a:rPr lang="en-US" smtClean="0">
                <a:ea typeface="MS Mincho" pitchFamily="49" charset="-128"/>
              </a:rPr>
              <a:t> some of its superclass’s instance methods, by providing more specialized versions of these methods.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class and subclasses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/>
              <a:t>Class declaration: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Shape {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protected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x, y;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Shape ()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x = 0.0; y = 0.0; }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final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move (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dx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,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dy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x +=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dx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  y +=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dy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 }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draw ()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  // 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draws a point at 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x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y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)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588125" y="3141663"/>
            <a:ext cx="2160588" cy="468312"/>
            <a:chOff x="4150" y="1979"/>
            <a:chExt cx="1361" cy="295"/>
          </a:xfrm>
        </p:grpSpPr>
        <p:sp>
          <p:nvSpPr>
            <p:cNvPr id="16389" name="AutoShape 5"/>
            <p:cNvSpPr>
              <a:spLocks/>
            </p:cNvSpPr>
            <p:nvPr/>
          </p:nvSpPr>
          <p:spPr bwMode="auto">
            <a:xfrm>
              <a:off x="4150" y="1979"/>
              <a:ext cx="1361" cy="295"/>
            </a:xfrm>
            <a:prstGeom prst="callout1">
              <a:avLst>
                <a:gd name="adj1" fmla="val 24407"/>
                <a:gd name="adj2" fmla="val -3528"/>
                <a:gd name="adj3" fmla="val 89829"/>
                <a:gd name="adj4" fmla="val -85231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endParaRPr lang="en-AU" i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6390" name="AutoShape 4"/>
            <p:cNvSpPr>
              <a:spLocks/>
            </p:cNvSpPr>
            <p:nvPr/>
          </p:nvSpPr>
          <p:spPr bwMode="auto">
            <a:xfrm>
              <a:off x="4150" y="1979"/>
              <a:ext cx="1361" cy="295"/>
            </a:xfrm>
            <a:prstGeom prst="callout1">
              <a:avLst>
                <a:gd name="adj1" fmla="val 24407"/>
                <a:gd name="adj2" fmla="val -3528"/>
                <a:gd name="adj3" fmla="val 87120"/>
                <a:gd name="adj4" fmla="val -148421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i="0">
                  <a:solidFill>
                    <a:schemeClr val="bg2"/>
                  </a:solidFill>
                </a:rPr>
                <a:t>abbreviations for </a:t>
              </a:r>
              <a:r>
                <a:rPr lang="en-AU" b="1" i="0">
                  <a:solidFill>
                    <a:srgbClr val="006600"/>
                  </a:solidFill>
                  <a:latin typeface="Courier New" pitchFamily="49" charset="0"/>
                </a:rPr>
                <a:t>this</a:t>
              </a: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.x</a:t>
              </a:r>
              <a:r>
                <a:rPr lang="en-AU" i="0">
                  <a:solidFill>
                    <a:schemeClr val="bg2"/>
                  </a:solidFill>
                </a:rPr>
                <a:t> and </a:t>
              </a:r>
              <a:r>
                <a:rPr lang="en-AU" b="1" i="0">
                  <a:solidFill>
                    <a:srgbClr val="006600"/>
                  </a:solidFill>
                  <a:latin typeface="Courier New" pitchFamily="49" charset="0"/>
                </a:rPr>
                <a:t>this</a:t>
              </a: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.y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class and subclasses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/>
              <a:t>Subclass declaration: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Circle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extends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Shape {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r;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Circle 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radius)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x = 0.0;  y = 0.0;  r = radius; }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draw ()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  // 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draws a circle </a:t>
            </a:r>
            <a:r>
              <a:rPr lang="en-US" dirty="0" err="1" smtClean="0">
                <a:solidFill>
                  <a:srgbClr val="006600"/>
                </a:solidFill>
                <a:ea typeface="MS Mincho" pitchFamily="49" charset="-128"/>
              </a:rPr>
              <a:t>centred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 at 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x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y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)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diameter ()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return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2.0*r; }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class and subclasses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/>
              <a:t>Subclass declaration: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Box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extends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Shape {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w, h;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Box (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draw ()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  // 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draws a box </a:t>
            </a:r>
            <a:r>
              <a:rPr lang="en-US" dirty="0" err="1" smtClean="0">
                <a:solidFill>
                  <a:srgbClr val="006600"/>
                </a:solidFill>
                <a:ea typeface="MS Mincho" pitchFamily="49" charset="-128"/>
              </a:rPr>
              <a:t>centred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 at 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x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y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)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width ()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return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w; }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height ()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{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return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h; }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class and subclasses </a:t>
            </a:r>
            <a:r>
              <a:rPr lang="en-GB" i="1" smtClean="0"/>
              <a:t>(4)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Possible application code: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Shape s 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new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Shape();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Circle c 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new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Circle(10.0);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s.move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(12.0, 5.0);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c.move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(3.0, 4.0);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c.diameter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()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ea typeface="MS Mincho" pitchFamily="49" charset="-128"/>
            </a:endParaRP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s.draw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()</a:t>
            </a:r>
            <a:r>
              <a:rPr lang="en-US" dirty="0" smtClean="0">
                <a:solidFill>
                  <a:srgbClr val="006600"/>
                </a:solidFill>
                <a:cs typeface="Times New Roman" pitchFamily="18" charset="0"/>
              </a:rPr>
              <a:t>;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c.draw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()</a:t>
            </a:r>
            <a:r>
              <a:rPr lang="en-US" dirty="0" smtClean="0">
                <a:solidFill>
                  <a:srgbClr val="006600"/>
                </a:solidFill>
                <a:cs typeface="Times New Roman" pitchFamily="18" charset="0"/>
              </a:rPr>
              <a:t>;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	s = c;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s.draw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();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07236" name="AutoShape 4"/>
          <p:cNvSpPr>
            <a:spLocks/>
          </p:cNvSpPr>
          <p:nvPr/>
        </p:nvSpPr>
        <p:spPr bwMode="auto">
          <a:xfrm>
            <a:off x="5435600" y="3968750"/>
            <a:ext cx="3313113" cy="252413"/>
          </a:xfrm>
          <a:prstGeom prst="callout1">
            <a:avLst>
              <a:gd name="adj1" fmla="val 45282"/>
              <a:gd name="adj2" fmla="val -2301"/>
              <a:gd name="adj3" fmla="val 44653"/>
              <a:gd name="adj4" fmla="val -48875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>
                <a:solidFill>
                  <a:schemeClr val="bg2"/>
                </a:solidFill>
                <a:cs typeface="Times New Roman" pitchFamily="18" charset="0"/>
              </a:rPr>
              <a:t>draws a point at (12, 5)</a:t>
            </a:r>
            <a:endParaRPr lang="en-AU" i="0" dirty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607237" name="AutoShape 5"/>
          <p:cNvSpPr>
            <a:spLocks/>
          </p:cNvSpPr>
          <p:nvPr/>
        </p:nvSpPr>
        <p:spPr bwMode="auto">
          <a:xfrm>
            <a:off x="5435600" y="4318000"/>
            <a:ext cx="3313113" cy="252413"/>
          </a:xfrm>
          <a:prstGeom prst="callout1">
            <a:avLst>
              <a:gd name="adj1" fmla="val 45282"/>
              <a:gd name="adj2" fmla="val -2301"/>
              <a:gd name="adj3" fmla="val 27046"/>
              <a:gd name="adj4" fmla="val -49259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>
                <a:solidFill>
                  <a:schemeClr val="bg2"/>
                </a:solidFill>
                <a:cs typeface="Times New Roman" pitchFamily="18" charset="0"/>
              </a:rPr>
              <a:t>draws a circle </a:t>
            </a:r>
            <a:r>
              <a:rPr lang="en-US" i="0" dirty="0" err="1" smtClean="0">
                <a:solidFill>
                  <a:schemeClr val="bg2"/>
                </a:solidFill>
                <a:cs typeface="Times New Roman" pitchFamily="18" charset="0"/>
              </a:rPr>
              <a:t>centred</a:t>
            </a:r>
            <a:r>
              <a:rPr lang="en-US" i="0" dirty="0" smtClean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en-US" i="0" dirty="0">
                <a:solidFill>
                  <a:schemeClr val="bg2"/>
                </a:solidFill>
                <a:cs typeface="Times New Roman" pitchFamily="18" charset="0"/>
              </a:rPr>
              <a:t>at (3, 4)</a:t>
            </a:r>
            <a:endParaRPr lang="en-AU" i="0" dirty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607238" name="AutoShape 6"/>
          <p:cNvSpPr>
            <a:spLocks/>
          </p:cNvSpPr>
          <p:nvPr/>
        </p:nvSpPr>
        <p:spPr bwMode="auto">
          <a:xfrm>
            <a:off x="5435600" y="5013325"/>
            <a:ext cx="3313113" cy="252413"/>
          </a:xfrm>
          <a:prstGeom prst="callout1">
            <a:avLst>
              <a:gd name="adj1" fmla="val 45282"/>
              <a:gd name="adj2" fmla="val -2301"/>
              <a:gd name="adj3" fmla="val 50315"/>
              <a:gd name="adj4" fmla="val -4690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  <a:cs typeface="Times New Roman" pitchFamily="18" charset="0"/>
              </a:rPr>
              <a:t>ditto! (dynamic dispatch)</a:t>
            </a:r>
            <a:endParaRPr lang="en-AU" i="0">
              <a:solidFill>
                <a:schemeClr val="bg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6" grpId="0" animBg="1" autoUpdateAnimBg="0"/>
      <p:bldP spid="607237" grpId="0" animBg="1" autoUpdateAnimBg="0"/>
      <p:bldP spid="607238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Overriding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Each </a:t>
            </a:r>
            <a:r>
              <a:rPr lang="en-US" dirty="0" smtClean="0">
                <a:ea typeface="MS Mincho" pitchFamily="49" charset="-128"/>
              </a:rPr>
              <a:t>instance </a:t>
            </a:r>
            <a:r>
              <a:rPr lang="en-US" dirty="0" smtClean="0"/>
              <a:t>method of a class </a:t>
            </a:r>
            <a:r>
              <a:rPr lang="en-US" i="1" dirty="0" smtClean="0"/>
              <a:t>C</a:t>
            </a:r>
            <a:r>
              <a:rPr lang="en-US" dirty="0" smtClean="0"/>
              <a:t> is inherited by the subclass </a:t>
            </a:r>
            <a:r>
              <a:rPr lang="en-US" i="1" dirty="0" smtClean="0"/>
              <a:t>C'</a:t>
            </a:r>
            <a:r>
              <a:rPr lang="en-US" dirty="0" smtClean="0"/>
              <a:t>, unless it is overridden by </a:t>
            </a:r>
            <a:r>
              <a:rPr lang="en-US" i="1" dirty="0" smtClean="0"/>
              <a:t>C'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The overriding method in class </a:t>
            </a:r>
            <a:r>
              <a:rPr lang="en-US" i="1" dirty="0" smtClean="0"/>
              <a:t>C'</a:t>
            </a:r>
            <a:r>
              <a:rPr lang="en-US" dirty="0" smtClean="0"/>
              <a:t> has the same name and type as the original method in class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Most OO PLs allow the programmer to specify whether an </a:t>
            </a:r>
            <a:r>
              <a:rPr lang="en-US" dirty="0" smtClean="0">
                <a:ea typeface="MS Mincho" pitchFamily="49" charset="-128"/>
              </a:rPr>
              <a:t>instance </a:t>
            </a:r>
            <a:r>
              <a:rPr lang="en-US" dirty="0" smtClean="0"/>
              <a:t>method is </a:t>
            </a:r>
            <a:r>
              <a:rPr lang="en-US" b="1" dirty="0" smtClean="0"/>
              <a:t>virtual</a:t>
            </a:r>
            <a:r>
              <a:rPr lang="en-US" dirty="0" smtClean="0"/>
              <a:t> (may be overridden) or not:</a:t>
            </a:r>
          </a:p>
          <a:p>
            <a:pPr lvl="1" eaLnBrk="1" hangingPunct="1"/>
            <a:r>
              <a:rPr lang="en-US" dirty="0" smtClean="0"/>
              <a:t>In C++, an </a:t>
            </a:r>
            <a:r>
              <a:rPr lang="en-US" dirty="0" smtClean="0">
                <a:ea typeface="MS Mincho" pitchFamily="49" charset="-128"/>
              </a:rPr>
              <a:t>instance </a:t>
            </a:r>
            <a:r>
              <a:rPr lang="en-US" dirty="0" smtClean="0"/>
              <a:t>method specified as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virtual</a:t>
            </a:r>
            <a:r>
              <a:rPr lang="en-US" dirty="0" smtClean="0"/>
              <a:t> may be overridden.</a:t>
            </a:r>
          </a:p>
          <a:p>
            <a:pPr lvl="1" eaLnBrk="1" hangingPunct="1"/>
            <a:r>
              <a:rPr lang="en-US" dirty="0" smtClean="0"/>
              <a:t>In Java, an </a:t>
            </a:r>
            <a:r>
              <a:rPr lang="en-US" dirty="0" smtClean="0">
                <a:ea typeface="MS Mincho" pitchFamily="49" charset="-128"/>
              </a:rPr>
              <a:t>instance </a:t>
            </a:r>
            <a:r>
              <a:rPr lang="en-US" dirty="0" smtClean="0"/>
              <a:t>method specified as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final</a:t>
            </a:r>
            <a:r>
              <a:rPr lang="en-US" dirty="0" smtClean="0"/>
              <a:t> may </a:t>
            </a:r>
            <a:r>
              <a:rPr lang="en-US" i="1" dirty="0" smtClean="0"/>
              <a:t>not</a:t>
            </a:r>
            <a:r>
              <a:rPr lang="en-US" dirty="0" smtClean="0"/>
              <a:t> be overridden.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Dynamic dispatch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 every OO PL, a variable of type </a:t>
            </a:r>
            <a:r>
              <a:rPr lang="en-US" i="1" dirty="0" smtClean="0"/>
              <a:t>C</a:t>
            </a:r>
            <a:r>
              <a:rPr lang="en-US" dirty="0" smtClean="0"/>
              <a:t> may refer to an object of any subclass of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If method </a:t>
            </a:r>
            <a:r>
              <a:rPr lang="en-US" i="1" dirty="0" smtClean="0">
                <a:solidFill>
                  <a:srgbClr val="006600"/>
                </a:solidFill>
              </a:rPr>
              <a:t>M</a:t>
            </a:r>
            <a:r>
              <a:rPr lang="en-US" dirty="0" smtClean="0"/>
              <a:t> is virtual, then the method call “</a:t>
            </a:r>
            <a:r>
              <a:rPr lang="en-US" i="1" dirty="0" smtClean="0">
                <a:solidFill>
                  <a:srgbClr val="006600"/>
                </a:solidFill>
              </a:rPr>
              <a:t>O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.</a:t>
            </a:r>
            <a:r>
              <a:rPr lang="en-US" i="1" dirty="0" smtClean="0">
                <a:solidFill>
                  <a:srgbClr val="006600"/>
                </a:solidFill>
              </a:rPr>
              <a:t>M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</a:t>
            </a:r>
            <a:r>
              <a:rPr lang="en-US" dirty="0" smtClean="0"/>
              <a:t>” entails </a:t>
            </a:r>
            <a:r>
              <a:rPr lang="en-US" b="1" dirty="0" smtClean="0"/>
              <a:t>dynamic dispatch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compiler</a:t>
            </a:r>
            <a:r>
              <a:rPr lang="en-US" dirty="0" smtClean="0"/>
              <a:t> infers the type of </a:t>
            </a:r>
            <a:r>
              <a:rPr lang="en-US" i="1" dirty="0" smtClean="0">
                <a:solidFill>
                  <a:srgbClr val="006600"/>
                </a:solidFill>
              </a:rPr>
              <a:t>O</a:t>
            </a:r>
            <a:r>
              <a:rPr lang="en-US" dirty="0" smtClean="0"/>
              <a:t>, say class </a:t>
            </a:r>
            <a:r>
              <a:rPr lang="en-US" i="1" dirty="0" smtClean="0"/>
              <a:t>C</a:t>
            </a:r>
            <a:r>
              <a:rPr lang="en-US" dirty="0" smtClean="0"/>
              <a:t>. It then checks that class </a:t>
            </a:r>
            <a:r>
              <a:rPr lang="en-US" i="1" dirty="0" smtClean="0"/>
              <a:t>C</a:t>
            </a:r>
            <a:r>
              <a:rPr lang="en-US" dirty="0" smtClean="0"/>
              <a:t> is equipped with an </a:t>
            </a:r>
            <a:r>
              <a:rPr lang="en-US" dirty="0" smtClean="0">
                <a:ea typeface="MS Mincho" pitchFamily="49" charset="-128"/>
              </a:rPr>
              <a:t>instance </a:t>
            </a:r>
            <a:r>
              <a:rPr lang="en-US" dirty="0" smtClean="0"/>
              <a:t>method named </a:t>
            </a:r>
            <a:r>
              <a:rPr lang="en-US" i="1" dirty="0" smtClean="0">
                <a:solidFill>
                  <a:srgbClr val="006600"/>
                </a:solidFill>
              </a:rPr>
              <a:t>M</a:t>
            </a:r>
            <a:r>
              <a:rPr lang="en-US" dirty="0" smtClean="0"/>
              <a:t>, of the appropriate type.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At </a:t>
            </a:r>
            <a:r>
              <a:rPr lang="en-US" i="1" dirty="0" smtClean="0"/>
              <a:t>run-time</a:t>
            </a:r>
            <a:r>
              <a:rPr lang="en-US" dirty="0" smtClean="0"/>
              <a:t>, however, it might turn out that the receiver object is of class </a:t>
            </a:r>
            <a:r>
              <a:rPr lang="en-US" i="1" dirty="0" smtClean="0"/>
              <a:t>C'</a:t>
            </a:r>
            <a:r>
              <a:rPr lang="en-US" dirty="0" smtClean="0"/>
              <a:t>, a subclass of </a:t>
            </a:r>
            <a:r>
              <a:rPr lang="en-US" i="1" dirty="0" smtClean="0"/>
              <a:t>C</a:t>
            </a:r>
            <a:r>
              <a:rPr lang="en-US" dirty="0" smtClean="0"/>
              <a:t>. The receiver object’s tag is used to determine its actual class, and hence determine which of the methods named </a:t>
            </a:r>
            <a:r>
              <a:rPr lang="en-US" i="1" dirty="0" smtClean="0">
                <a:solidFill>
                  <a:srgbClr val="006600"/>
                </a:solidFill>
              </a:rPr>
              <a:t>M</a:t>
            </a:r>
            <a:r>
              <a:rPr lang="en-US" dirty="0" smtClean="0"/>
              <a:t> is to be called.</a:t>
            </a:r>
          </a:p>
        </p:txBody>
      </p:sp>
    </p:spTree>
    <p:extLst>
      <p:ext uri="{BB962C8B-B14F-4D97-AF65-F5344CB8AC3E}">
        <p14:creationId xmlns:p14="http://schemas.microsoft.com/office/powerpoint/2010/main" val="162888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Packages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package</a:t>
            </a:r>
            <a:r>
              <a:rPr lang="en-US" dirty="0" smtClean="0"/>
              <a:t> (or </a:t>
            </a:r>
            <a:r>
              <a:rPr lang="en-US" b="1" dirty="0" smtClean="0"/>
              <a:t>module</a:t>
            </a:r>
            <a:r>
              <a:rPr lang="en-US" dirty="0" smtClean="0"/>
              <a:t>) is a named group of components declared for a common purpose.</a:t>
            </a:r>
          </a:p>
          <a:p>
            <a:pPr eaLnBrk="1" hangingPunct="1"/>
            <a:r>
              <a:rPr lang="en-US" dirty="0" smtClean="0"/>
              <a:t>These components may be types, constants, variables, procedures, inner packages, etc. (depending on the PL).</a:t>
            </a:r>
          </a:p>
          <a:p>
            <a:pPr eaLnBrk="1" hangingPunct="1"/>
            <a:r>
              <a:rPr lang="en-GB" dirty="0" smtClean="0"/>
              <a:t>The meaning of a package is the set of bindings exported by the package</a:t>
            </a:r>
          </a:p>
          <a:p>
            <a:pPr lvl="1" eaLnBrk="1" hangingPunct="1"/>
            <a:r>
              <a:rPr lang="en-GB" dirty="0" smtClean="0"/>
              <a:t>often called the package’s </a:t>
            </a:r>
            <a:r>
              <a:rPr lang="en-US" b="1" dirty="0" smtClean="0"/>
              <a:t>application program interface</a:t>
            </a:r>
            <a:r>
              <a:rPr lang="en-US" dirty="0" smtClean="0"/>
              <a:t> </a:t>
            </a:r>
            <a:r>
              <a:rPr lang="en-GB" dirty="0" smtClean="0"/>
              <a:t>(</a:t>
            </a:r>
            <a:r>
              <a:rPr lang="en-GB" b="1" dirty="0" smtClean="0"/>
              <a:t>API</a:t>
            </a:r>
            <a:r>
              <a:rPr lang="en-GB" dirty="0" smtClean="0"/>
              <a:t>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Single inheritance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An OO PL supports </a:t>
            </a:r>
            <a:r>
              <a:rPr lang="en-US" b="1" smtClean="0"/>
              <a:t>single inheritance</a:t>
            </a:r>
            <a:r>
              <a:rPr lang="en-US" smtClean="0"/>
              <a:t> if each class has at most one superclass.</a:t>
            </a:r>
          </a:p>
          <a:p>
            <a:pPr eaLnBrk="1" hangingPunct="1"/>
            <a:r>
              <a:rPr lang="en-US" smtClean="0"/>
              <a:t>Single inheritance gives rise to a hierarchy of classes.</a:t>
            </a:r>
          </a:p>
          <a:p>
            <a:pPr eaLnBrk="1" hangingPunct="1"/>
            <a:r>
              <a:rPr lang="en-US" smtClean="0"/>
              <a:t>Single inheritance is supported by most OO PLs, including Java.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single inheritance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Declared classes:</a:t>
            </a:r>
          </a:p>
          <a:p>
            <a:pPr lvl="1" eaLnBrk="1" hangingPunct="1"/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Date</a:t>
            </a:r>
            <a:r>
              <a:rPr lang="en-US" dirty="0" smtClean="0"/>
              <a:t> (subclass of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Object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Shape</a:t>
            </a:r>
            <a:r>
              <a:rPr lang="en-US" dirty="0" smtClean="0"/>
              <a:t> (subclass of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Object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Circle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Box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(both subclasses of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Shape</a:t>
            </a:r>
            <a:r>
              <a:rPr lang="en-US" dirty="0" smtClean="0"/>
              <a:t>).</a:t>
            </a:r>
          </a:p>
          <a:p>
            <a:pPr eaLnBrk="1" hangingPunct="1"/>
            <a:r>
              <a:rPr lang="en-US" dirty="0" smtClean="0"/>
              <a:t>Hierarchy of classes:</a:t>
            </a: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5268913" y="1636713"/>
            <a:ext cx="3767137" cy="4564062"/>
            <a:chOff x="3319" y="981"/>
            <a:chExt cx="2373" cy="2875"/>
          </a:xfrm>
        </p:grpSpPr>
        <p:sp>
          <p:nvSpPr>
            <p:cNvPr id="611333" name="Rectangle 5"/>
            <p:cNvSpPr>
              <a:spLocks noChangeArrowheads="1"/>
            </p:cNvSpPr>
            <p:nvPr/>
          </p:nvSpPr>
          <p:spPr bwMode="auto">
            <a:xfrm>
              <a:off x="4381" y="981"/>
              <a:ext cx="680" cy="7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4426" y="1221"/>
              <a:ext cx="58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clone</a:t>
              </a:r>
            </a:p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equals</a:t>
              </a:r>
            </a:p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4426" y="981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Object</a:t>
              </a:r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>
              <a:off x="4380" y="1173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1338" name="Rectangle 10"/>
            <p:cNvSpPr>
              <a:spLocks noChangeArrowheads="1"/>
            </p:cNvSpPr>
            <p:nvPr/>
          </p:nvSpPr>
          <p:spPr bwMode="auto">
            <a:xfrm>
              <a:off x="5012" y="1989"/>
              <a:ext cx="68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562" name="Text Box 11"/>
            <p:cNvSpPr txBox="1">
              <a:spLocks noChangeArrowheads="1"/>
            </p:cNvSpPr>
            <p:nvPr/>
          </p:nvSpPr>
          <p:spPr bwMode="auto">
            <a:xfrm>
              <a:off x="5057" y="2373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3563" name="Text Box 12"/>
            <p:cNvSpPr txBox="1">
              <a:spLocks noChangeArrowheads="1"/>
            </p:cNvSpPr>
            <p:nvPr/>
          </p:nvSpPr>
          <p:spPr bwMode="auto">
            <a:xfrm>
              <a:off x="5057" y="1989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Date</a:t>
              </a:r>
            </a:p>
          </p:txBody>
        </p:sp>
        <p:sp>
          <p:nvSpPr>
            <p:cNvPr id="23564" name="Text Box 15"/>
            <p:cNvSpPr txBox="1">
              <a:spLocks noChangeArrowheads="1"/>
            </p:cNvSpPr>
            <p:nvPr/>
          </p:nvSpPr>
          <p:spPr bwMode="auto">
            <a:xfrm>
              <a:off x="5057" y="2181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y, m, d</a:t>
              </a:r>
            </a:p>
          </p:txBody>
        </p:sp>
        <p:sp>
          <p:nvSpPr>
            <p:cNvPr id="611344" name="Rectangle 16"/>
            <p:cNvSpPr>
              <a:spLocks noChangeArrowheads="1"/>
            </p:cNvSpPr>
            <p:nvPr/>
          </p:nvSpPr>
          <p:spPr bwMode="auto">
            <a:xfrm>
              <a:off x="4203" y="2992"/>
              <a:ext cx="68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566" name="Text Box 17"/>
            <p:cNvSpPr txBox="1">
              <a:spLocks noChangeArrowheads="1"/>
            </p:cNvSpPr>
            <p:nvPr/>
          </p:nvSpPr>
          <p:spPr bwMode="auto">
            <a:xfrm>
              <a:off x="4248" y="3376"/>
              <a:ext cx="58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draw</a:t>
              </a:r>
            </a:p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width</a:t>
              </a:r>
            </a:p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height</a:t>
              </a:r>
            </a:p>
          </p:txBody>
        </p:sp>
        <p:sp>
          <p:nvSpPr>
            <p:cNvPr id="23567" name="Text Box 18"/>
            <p:cNvSpPr txBox="1">
              <a:spLocks noChangeArrowheads="1"/>
            </p:cNvSpPr>
            <p:nvPr/>
          </p:nvSpPr>
          <p:spPr bwMode="auto">
            <a:xfrm>
              <a:off x="4248" y="2992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Box</a:t>
              </a:r>
            </a:p>
          </p:txBody>
        </p:sp>
        <p:sp>
          <p:nvSpPr>
            <p:cNvPr id="23568" name="Text Box 21"/>
            <p:cNvSpPr txBox="1">
              <a:spLocks noChangeArrowheads="1"/>
            </p:cNvSpPr>
            <p:nvPr/>
          </p:nvSpPr>
          <p:spPr bwMode="auto">
            <a:xfrm>
              <a:off x="4248" y="3184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w, h</a:t>
              </a:r>
            </a:p>
          </p:txBody>
        </p:sp>
        <p:sp>
          <p:nvSpPr>
            <p:cNvPr id="611350" name="Rectangle 22"/>
            <p:cNvSpPr>
              <a:spLocks noChangeArrowheads="1"/>
            </p:cNvSpPr>
            <p:nvPr/>
          </p:nvSpPr>
          <p:spPr bwMode="auto">
            <a:xfrm>
              <a:off x="3322" y="2992"/>
              <a:ext cx="680" cy="7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570" name="Text Box 23"/>
            <p:cNvSpPr txBox="1">
              <a:spLocks noChangeArrowheads="1"/>
            </p:cNvSpPr>
            <p:nvPr/>
          </p:nvSpPr>
          <p:spPr bwMode="auto">
            <a:xfrm>
              <a:off x="3367" y="3376"/>
              <a:ext cx="5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draw</a:t>
              </a:r>
            </a:p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diameter</a:t>
              </a:r>
            </a:p>
          </p:txBody>
        </p:sp>
        <p:sp>
          <p:nvSpPr>
            <p:cNvPr id="23571" name="Text Box 24"/>
            <p:cNvSpPr txBox="1">
              <a:spLocks noChangeArrowheads="1"/>
            </p:cNvSpPr>
            <p:nvPr/>
          </p:nvSpPr>
          <p:spPr bwMode="auto">
            <a:xfrm>
              <a:off x="3367" y="2992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Circle</a:t>
              </a:r>
            </a:p>
          </p:txBody>
        </p:sp>
        <p:sp>
          <p:nvSpPr>
            <p:cNvPr id="23572" name="Text Box 27"/>
            <p:cNvSpPr txBox="1">
              <a:spLocks noChangeArrowheads="1"/>
            </p:cNvSpPr>
            <p:nvPr/>
          </p:nvSpPr>
          <p:spPr bwMode="auto">
            <a:xfrm>
              <a:off x="3367" y="3184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r</a:t>
              </a:r>
            </a:p>
          </p:txBody>
        </p:sp>
        <p:sp>
          <p:nvSpPr>
            <p:cNvPr id="611356" name="Rectangle 28"/>
            <p:cNvSpPr>
              <a:spLocks noChangeArrowheads="1"/>
            </p:cNvSpPr>
            <p:nvPr/>
          </p:nvSpPr>
          <p:spPr bwMode="auto">
            <a:xfrm>
              <a:off x="3745" y="1989"/>
              <a:ext cx="677" cy="71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574" name="Text Box 29"/>
            <p:cNvSpPr txBox="1">
              <a:spLocks noChangeArrowheads="1"/>
            </p:cNvSpPr>
            <p:nvPr/>
          </p:nvSpPr>
          <p:spPr bwMode="auto">
            <a:xfrm>
              <a:off x="3790" y="2373"/>
              <a:ext cx="5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move</a:t>
              </a:r>
            </a:p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draw</a:t>
              </a:r>
            </a:p>
          </p:txBody>
        </p:sp>
        <p:sp>
          <p:nvSpPr>
            <p:cNvPr id="23575" name="Text Box 30"/>
            <p:cNvSpPr txBox="1">
              <a:spLocks noChangeArrowheads="1"/>
            </p:cNvSpPr>
            <p:nvPr/>
          </p:nvSpPr>
          <p:spPr bwMode="auto">
            <a:xfrm>
              <a:off x="3790" y="1989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GB" i="0" dirty="0" smtClean="0"/>
                <a:t>Shape</a:t>
              </a:r>
              <a:endParaRPr lang="en-GB" i="0" dirty="0"/>
            </a:p>
          </p:txBody>
        </p:sp>
        <p:sp>
          <p:nvSpPr>
            <p:cNvPr id="23576" name="Text Box 33"/>
            <p:cNvSpPr txBox="1">
              <a:spLocks noChangeArrowheads="1"/>
            </p:cNvSpPr>
            <p:nvPr/>
          </p:nvSpPr>
          <p:spPr bwMode="auto">
            <a:xfrm>
              <a:off x="3790" y="2181"/>
              <a:ext cx="5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x, y</a:t>
              </a:r>
            </a:p>
          </p:txBody>
        </p:sp>
        <p:sp>
          <p:nvSpPr>
            <p:cNvPr id="23577" name="Line 34"/>
            <p:cNvSpPr>
              <a:spLocks noChangeShapeType="1"/>
            </p:cNvSpPr>
            <p:nvPr/>
          </p:nvSpPr>
          <p:spPr bwMode="auto">
            <a:xfrm>
              <a:off x="4082" y="1893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8" name="Line 35"/>
            <p:cNvSpPr>
              <a:spLocks noChangeShapeType="1"/>
            </p:cNvSpPr>
            <p:nvPr/>
          </p:nvSpPr>
          <p:spPr bwMode="auto">
            <a:xfrm>
              <a:off x="4091" y="1893"/>
              <a:ext cx="536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9" name="Freeform 36"/>
            <p:cNvSpPr>
              <a:spLocks/>
            </p:cNvSpPr>
            <p:nvPr/>
          </p:nvSpPr>
          <p:spPr bwMode="auto">
            <a:xfrm>
              <a:off x="4581" y="1701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0" name="Line 37"/>
            <p:cNvSpPr>
              <a:spLocks noChangeShapeType="1"/>
            </p:cNvSpPr>
            <p:nvPr/>
          </p:nvSpPr>
          <p:spPr bwMode="auto">
            <a:xfrm flipH="1">
              <a:off x="4629" y="1797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1" name="Line 38"/>
            <p:cNvSpPr>
              <a:spLocks noChangeShapeType="1"/>
            </p:cNvSpPr>
            <p:nvPr/>
          </p:nvSpPr>
          <p:spPr bwMode="auto">
            <a:xfrm>
              <a:off x="3674" y="2896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2" name="Line 39"/>
            <p:cNvSpPr>
              <a:spLocks noChangeShapeType="1"/>
            </p:cNvSpPr>
            <p:nvPr/>
          </p:nvSpPr>
          <p:spPr bwMode="auto">
            <a:xfrm>
              <a:off x="3674" y="2896"/>
              <a:ext cx="32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3" name="Freeform 40"/>
            <p:cNvSpPr>
              <a:spLocks/>
            </p:cNvSpPr>
            <p:nvPr/>
          </p:nvSpPr>
          <p:spPr bwMode="auto">
            <a:xfrm>
              <a:off x="3948" y="2704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4" name="Line 41"/>
            <p:cNvSpPr>
              <a:spLocks noChangeShapeType="1"/>
            </p:cNvSpPr>
            <p:nvPr/>
          </p:nvSpPr>
          <p:spPr bwMode="auto">
            <a:xfrm flipH="1">
              <a:off x="3996" y="2800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5" name="Line 42"/>
            <p:cNvSpPr>
              <a:spLocks noChangeShapeType="1"/>
            </p:cNvSpPr>
            <p:nvPr/>
          </p:nvSpPr>
          <p:spPr bwMode="auto">
            <a:xfrm>
              <a:off x="4536" y="2896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6" name="Line 43"/>
            <p:cNvSpPr>
              <a:spLocks noChangeShapeType="1"/>
            </p:cNvSpPr>
            <p:nvPr/>
          </p:nvSpPr>
          <p:spPr bwMode="auto">
            <a:xfrm>
              <a:off x="4188" y="2896"/>
              <a:ext cx="348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7" name="Freeform 44"/>
            <p:cNvSpPr>
              <a:spLocks/>
            </p:cNvSpPr>
            <p:nvPr/>
          </p:nvSpPr>
          <p:spPr bwMode="auto">
            <a:xfrm>
              <a:off x="4140" y="2704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8" name="Line 45"/>
            <p:cNvSpPr>
              <a:spLocks noChangeShapeType="1"/>
            </p:cNvSpPr>
            <p:nvPr/>
          </p:nvSpPr>
          <p:spPr bwMode="auto">
            <a:xfrm flipH="1">
              <a:off x="4188" y="2800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9" name="Line 46"/>
            <p:cNvSpPr>
              <a:spLocks noChangeShapeType="1"/>
            </p:cNvSpPr>
            <p:nvPr/>
          </p:nvSpPr>
          <p:spPr bwMode="auto">
            <a:xfrm>
              <a:off x="5352" y="1893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0" name="Line 47"/>
            <p:cNvSpPr>
              <a:spLocks noChangeShapeType="1"/>
            </p:cNvSpPr>
            <p:nvPr/>
          </p:nvSpPr>
          <p:spPr bwMode="auto">
            <a:xfrm>
              <a:off x="4839" y="1893"/>
              <a:ext cx="51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1" name="Freeform 48"/>
            <p:cNvSpPr>
              <a:spLocks/>
            </p:cNvSpPr>
            <p:nvPr/>
          </p:nvSpPr>
          <p:spPr bwMode="auto">
            <a:xfrm>
              <a:off x="4785" y="1701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2" name="Line 49"/>
            <p:cNvSpPr>
              <a:spLocks noChangeShapeType="1"/>
            </p:cNvSpPr>
            <p:nvPr/>
          </p:nvSpPr>
          <p:spPr bwMode="auto">
            <a:xfrm flipH="1">
              <a:off x="4835" y="1797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3" name="Line 50"/>
            <p:cNvSpPr>
              <a:spLocks noChangeShapeType="1"/>
            </p:cNvSpPr>
            <p:nvPr/>
          </p:nvSpPr>
          <p:spPr bwMode="auto">
            <a:xfrm>
              <a:off x="4377" y="1226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4" name="Line 51"/>
            <p:cNvSpPr>
              <a:spLocks noChangeShapeType="1"/>
            </p:cNvSpPr>
            <p:nvPr/>
          </p:nvSpPr>
          <p:spPr bwMode="auto">
            <a:xfrm>
              <a:off x="5012" y="2178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5" name="Line 52"/>
            <p:cNvSpPr>
              <a:spLocks noChangeShapeType="1"/>
            </p:cNvSpPr>
            <p:nvPr/>
          </p:nvSpPr>
          <p:spPr bwMode="auto">
            <a:xfrm>
              <a:off x="5012" y="2360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6" name="Line 55"/>
            <p:cNvSpPr>
              <a:spLocks noChangeShapeType="1"/>
            </p:cNvSpPr>
            <p:nvPr/>
          </p:nvSpPr>
          <p:spPr bwMode="auto">
            <a:xfrm>
              <a:off x="3738" y="2178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7" name="Line 56"/>
            <p:cNvSpPr>
              <a:spLocks noChangeShapeType="1"/>
            </p:cNvSpPr>
            <p:nvPr/>
          </p:nvSpPr>
          <p:spPr bwMode="auto">
            <a:xfrm>
              <a:off x="3738" y="2360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8" name="Line 58"/>
            <p:cNvSpPr>
              <a:spLocks noChangeShapeType="1"/>
            </p:cNvSpPr>
            <p:nvPr/>
          </p:nvSpPr>
          <p:spPr bwMode="auto">
            <a:xfrm>
              <a:off x="3319" y="3186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99" name="Line 59"/>
            <p:cNvSpPr>
              <a:spLocks noChangeShapeType="1"/>
            </p:cNvSpPr>
            <p:nvPr/>
          </p:nvSpPr>
          <p:spPr bwMode="auto">
            <a:xfrm>
              <a:off x="3319" y="3368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0" name="Line 61"/>
            <p:cNvSpPr>
              <a:spLocks noChangeShapeType="1"/>
            </p:cNvSpPr>
            <p:nvPr/>
          </p:nvSpPr>
          <p:spPr bwMode="auto">
            <a:xfrm>
              <a:off x="4215" y="3163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601" name="Line 62"/>
            <p:cNvSpPr>
              <a:spLocks noChangeShapeType="1"/>
            </p:cNvSpPr>
            <p:nvPr/>
          </p:nvSpPr>
          <p:spPr bwMode="auto">
            <a:xfrm>
              <a:off x="4215" y="3367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Multiple inheritance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/>
              <a:t>Multiple inheritance</a:t>
            </a:r>
            <a:r>
              <a:rPr lang="en-US" smtClean="0"/>
              <a:t> allows each class to have any number of superclasses.</a:t>
            </a:r>
          </a:p>
          <a:p>
            <a:pPr eaLnBrk="1" hangingPunct="1"/>
            <a:r>
              <a:rPr lang="en-US" smtClean="0"/>
              <a:t>Multiple inheritance is supported by C++.</a:t>
            </a:r>
          </a:p>
          <a:p>
            <a:pPr eaLnBrk="1" hangingPunct="1"/>
            <a:r>
              <a:rPr lang="en-US" smtClean="0"/>
              <a:t>Nevertheless, multiple inheritance gives rise to both conceptual and implementation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C++ multiple inheritance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900" cy="4608512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Declared classes:</a:t>
            </a:r>
          </a:p>
          <a:p>
            <a:pPr lvl="1" eaLnBrk="1" hangingPunct="1">
              <a:spcBef>
                <a:spcPts val="300"/>
              </a:spcBef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Animal</a:t>
            </a:r>
            <a:endParaRPr lang="en-US" dirty="0" smtClean="0">
              <a:solidFill>
                <a:srgbClr val="006600"/>
              </a:solidFill>
            </a:endParaRPr>
          </a:p>
          <a:p>
            <a:pPr lvl="1" eaLnBrk="1" hangingPunct="1">
              <a:spcBef>
                <a:spcPts val="300"/>
              </a:spcBef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Mammal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Flier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Bird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(subclasses of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Animal</a:t>
            </a:r>
            <a:r>
              <a:rPr lang="en-US" dirty="0" smtClean="0"/>
              <a:t>)</a:t>
            </a:r>
          </a:p>
          <a:p>
            <a:pPr lvl="1" eaLnBrk="1" hangingPunct="1">
              <a:spcBef>
                <a:spcPts val="300"/>
              </a:spcBef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Cat</a:t>
            </a:r>
            <a:r>
              <a:rPr lang="en-US" dirty="0" smtClean="0"/>
              <a:t> (subclass of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Mammal</a:t>
            </a:r>
            <a:r>
              <a:rPr lang="en-US" dirty="0" smtClean="0"/>
              <a:t>)</a:t>
            </a:r>
          </a:p>
          <a:p>
            <a:pPr lvl="1" eaLnBrk="1" hangingPunct="1">
              <a:spcBef>
                <a:spcPts val="300"/>
              </a:spcBef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Bat</a:t>
            </a:r>
            <a:r>
              <a:rPr lang="en-US" dirty="0" smtClean="0"/>
              <a:t> (subclass of </a:t>
            </a:r>
            <a:br>
              <a:rPr lang="en-US" dirty="0" smtClean="0"/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Mammal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Flier</a:t>
            </a:r>
            <a:r>
              <a:rPr lang="en-US" dirty="0" smtClean="0"/>
              <a:t>)</a:t>
            </a:r>
          </a:p>
          <a:p>
            <a:pPr lvl="1" eaLnBrk="1" hangingPunct="1">
              <a:spcBef>
                <a:spcPts val="300"/>
              </a:spcBef>
            </a:pPr>
            <a:r>
              <a:rPr lang="en-US" dirty="0" smtClean="0"/>
              <a:t>etc.</a:t>
            </a:r>
          </a:p>
          <a:p>
            <a:pPr eaLnBrk="1" hangingPunct="1"/>
            <a:r>
              <a:rPr lang="en-US" dirty="0" smtClean="0"/>
              <a:t>Class </a:t>
            </a:r>
            <a:br>
              <a:rPr lang="en-US" dirty="0" smtClean="0"/>
            </a:br>
            <a:r>
              <a:rPr lang="en-US" dirty="0" smtClean="0"/>
              <a:t>relationships:</a:t>
            </a: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4098925" y="2449513"/>
            <a:ext cx="4973638" cy="3910012"/>
            <a:chOff x="2582" y="1543"/>
            <a:chExt cx="3133" cy="2463"/>
          </a:xfrm>
        </p:grpSpPr>
        <p:sp>
          <p:nvSpPr>
            <p:cNvPr id="620585" name="Rectangle 41"/>
            <p:cNvSpPr>
              <a:spLocks noChangeArrowheads="1"/>
            </p:cNvSpPr>
            <p:nvPr/>
          </p:nvSpPr>
          <p:spPr bwMode="auto">
            <a:xfrm>
              <a:off x="3808" y="1543"/>
              <a:ext cx="680" cy="7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20549" name="Rectangle 5"/>
            <p:cNvSpPr>
              <a:spLocks noChangeArrowheads="1"/>
            </p:cNvSpPr>
            <p:nvPr/>
          </p:nvSpPr>
          <p:spPr bwMode="auto">
            <a:xfrm>
              <a:off x="2984" y="2551"/>
              <a:ext cx="68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607" name="Line 8"/>
            <p:cNvSpPr>
              <a:spLocks noChangeShapeType="1"/>
            </p:cNvSpPr>
            <p:nvPr/>
          </p:nvSpPr>
          <p:spPr bwMode="auto">
            <a:xfrm>
              <a:off x="2984" y="2743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08" name="Line 9"/>
            <p:cNvSpPr>
              <a:spLocks noChangeShapeType="1"/>
            </p:cNvSpPr>
            <p:nvPr/>
          </p:nvSpPr>
          <p:spPr bwMode="auto">
            <a:xfrm>
              <a:off x="2971" y="2935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09" name="Line 11"/>
            <p:cNvSpPr>
              <a:spLocks noChangeShapeType="1"/>
            </p:cNvSpPr>
            <p:nvPr/>
          </p:nvSpPr>
          <p:spPr bwMode="auto">
            <a:xfrm>
              <a:off x="3334" y="2455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0" name="Line 12"/>
            <p:cNvSpPr>
              <a:spLocks noChangeShapeType="1"/>
            </p:cNvSpPr>
            <p:nvPr/>
          </p:nvSpPr>
          <p:spPr bwMode="auto">
            <a:xfrm>
              <a:off x="3334" y="2455"/>
              <a:ext cx="63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1" name="Line 13"/>
            <p:cNvSpPr>
              <a:spLocks noChangeShapeType="1"/>
            </p:cNvSpPr>
            <p:nvPr/>
          </p:nvSpPr>
          <p:spPr bwMode="auto">
            <a:xfrm flipH="1">
              <a:off x="3969" y="2359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2" name="Line 14"/>
            <p:cNvSpPr>
              <a:spLocks noChangeShapeType="1"/>
            </p:cNvSpPr>
            <p:nvPr/>
          </p:nvSpPr>
          <p:spPr bwMode="auto">
            <a:xfrm>
              <a:off x="4983" y="2455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3" name="Line 15"/>
            <p:cNvSpPr>
              <a:spLocks noChangeShapeType="1"/>
            </p:cNvSpPr>
            <p:nvPr/>
          </p:nvSpPr>
          <p:spPr bwMode="auto">
            <a:xfrm>
              <a:off x="4329" y="2455"/>
              <a:ext cx="65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4" name="Line 16"/>
            <p:cNvSpPr>
              <a:spLocks noChangeShapeType="1"/>
            </p:cNvSpPr>
            <p:nvPr/>
          </p:nvSpPr>
          <p:spPr bwMode="auto">
            <a:xfrm flipH="1">
              <a:off x="4329" y="2359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20561" name="Rectangle 17"/>
            <p:cNvSpPr>
              <a:spLocks noChangeArrowheads="1"/>
            </p:cNvSpPr>
            <p:nvPr/>
          </p:nvSpPr>
          <p:spPr bwMode="auto">
            <a:xfrm>
              <a:off x="3808" y="2551"/>
              <a:ext cx="68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616" name="Line 20"/>
            <p:cNvSpPr>
              <a:spLocks noChangeShapeType="1"/>
            </p:cNvSpPr>
            <p:nvPr/>
          </p:nvSpPr>
          <p:spPr bwMode="auto">
            <a:xfrm>
              <a:off x="3808" y="2743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17" name="Line 21"/>
            <p:cNvSpPr>
              <a:spLocks noChangeShapeType="1"/>
            </p:cNvSpPr>
            <p:nvPr/>
          </p:nvSpPr>
          <p:spPr bwMode="auto">
            <a:xfrm>
              <a:off x="3808" y="2935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20567" name="Rectangle 23"/>
            <p:cNvSpPr>
              <a:spLocks noChangeArrowheads="1"/>
            </p:cNvSpPr>
            <p:nvPr/>
          </p:nvSpPr>
          <p:spPr bwMode="auto">
            <a:xfrm>
              <a:off x="4624" y="2551"/>
              <a:ext cx="68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619" name="Line 26"/>
            <p:cNvSpPr>
              <a:spLocks noChangeShapeType="1"/>
            </p:cNvSpPr>
            <p:nvPr/>
          </p:nvSpPr>
          <p:spPr bwMode="auto">
            <a:xfrm>
              <a:off x="4624" y="2743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0" name="Line 27"/>
            <p:cNvSpPr>
              <a:spLocks noChangeShapeType="1"/>
            </p:cNvSpPr>
            <p:nvPr/>
          </p:nvSpPr>
          <p:spPr bwMode="auto">
            <a:xfrm>
              <a:off x="4624" y="2935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20573" name="Rectangle 29"/>
            <p:cNvSpPr>
              <a:spLocks noChangeArrowheads="1"/>
            </p:cNvSpPr>
            <p:nvPr/>
          </p:nvSpPr>
          <p:spPr bwMode="auto">
            <a:xfrm>
              <a:off x="2585" y="3430"/>
              <a:ext cx="68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622" name="Line 32"/>
            <p:cNvSpPr>
              <a:spLocks noChangeShapeType="1"/>
            </p:cNvSpPr>
            <p:nvPr/>
          </p:nvSpPr>
          <p:spPr bwMode="auto">
            <a:xfrm>
              <a:off x="2582" y="3597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3" name="Line 33"/>
            <p:cNvSpPr>
              <a:spLocks noChangeShapeType="1"/>
            </p:cNvSpPr>
            <p:nvPr/>
          </p:nvSpPr>
          <p:spPr bwMode="auto">
            <a:xfrm>
              <a:off x="2582" y="3789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20579" name="Rectangle 35"/>
            <p:cNvSpPr>
              <a:spLocks noChangeArrowheads="1"/>
            </p:cNvSpPr>
            <p:nvPr/>
          </p:nvSpPr>
          <p:spPr bwMode="auto">
            <a:xfrm>
              <a:off x="3406" y="3421"/>
              <a:ext cx="68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625" name="Line 38"/>
            <p:cNvSpPr>
              <a:spLocks noChangeShapeType="1"/>
            </p:cNvSpPr>
            <p:nvPr/>
          </p:nvSpPr>
          <p:spPr bwMode="auto">
            <a:xfrm>
              <a:off x="3406" y="3597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6" name="Line 39"/>
            <p:cNvSpPr>
              <a:spLocks noChangeShapeType="1"/>
            </p:cNvSpPr>
            <p:nvPr/>
          </p:nvSpPr>
          <p:spPr bwMode="auto">
            <a:xfrm>
              <a:off x="3406" y="3789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7" name="Line 44"/>
            <p:cNvSpPr>
              <a:spLocks noChangeShapeType="1"/>
            </p:cNvSpPr>
            <p:nvPr/>
          </p:nvSpPr>
          <p:spPr bwMode="auto">
            <a:xfrm>
              <a:off x="3808" y="1735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8" name="Line 45"/>
            <p:cNvSpPr>
              <a:spLocks noChangeShapeType="1"/>
            </p:cNvSpPr>
            <p:nvPr/>
          </p:nvSpPr>
          <p:spPr bwMode="auto">
            <a:xfrm>
              <a:off x="3808" y="2071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20591" name="Rectangle 47"/>
            <p:cNvSpPr>
              <a:spLocks noChangeArrowheads="1"/>
            </p:cNvSpPr>
            <p:nvPr/>
          </p:nvSpPr>
          <p:spPr bwMode="auto">
            <a:xfrm>
              <a:off x="4215" y="3421"/>
              <a:ext cx="68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630" name="Line 50"/>
            <p:cNvSpPr>
              <a:spLocks noChangeShapeType="1"/>
            </p:cNvSpPr>
            <p:nvPr/>
          </p:nvSpPr>
          <p:spPr bwMode="auto">
            <a:xfrm>
              <a:off x="4215" y="3597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1" name="Line 51"/>
            <p:cNvSpPr>
              <a:spLocks noChangeShapeType="1"/>
            </p:cNvSpPr>
            <p:nvPr/>
          </p:nvSpPr>
          <p:spPr bwMode="auto">
            <a:xfrm>
              <a:off x="4215" y="3789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20597" name="Rectangle 53"/>
            <p:cNvSpPr>
              <a:spLocks noChangeArrowheads="1"/>
            </p:cNvSpPr>
            <p:nvPr/>
          </p:nvSpPr>
          <p:spPr bwMode="auto">
            <a:xfrm>
              <a:off x="5035" y="3421"/>
              <a:ext cx="68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633" name="Line 56"/>
            <p:cNvSpPr>
              <a:spLocks noChangeShapeType="1"/>
            </p:cNvSpPr>
            <p:nvPr/>
          </p:nvSpPr>
          <p:spPr bwMode="auto">
            <a:xfrm>
              <a:off x="5035" y="3597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4" name="Line 57"/>
            <p:cNvSpPr>
              <a:spLocks noChangeShapeType="1"/>
            </p:cNvSpPr>
            <p:nvPr/>
          </p:nvSpPr>
          <p:spPr bwMode="auto">
            <a:xfrm>
              <a:off x="5035" y="3789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5" name="Line 59"/>
            <p:cNvSpPr>
              <a:spLocks noChangeShapeType="1"/>
            </p:cNvSpPr>
            <p:nvPr/>
          </p:nvSpPr>
          <p:spPr bwMode="auto">
            <a:xfrm>
              <a:off x="3765" y="3325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6" name="Line 60"/>
            <p:cNvSpPr>
              <a:spLocks noChangeShapeType="1"/>
            </p:cNvSpPr>
            <p:nvPr/>
          </p:nvSpPr>
          <p:spPr bwMode="auto">
            <a:xfrm>
              <a:off x="3406" y="3325"/>
              <a:ext cx="65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7" name="Line 62"/>
            <p:cNvSpPr>
              <a:spLocks noChangeShapeType="1"/>
            </p:cNvSpPr>
            <p:nvPr/>
          </p:nvSpPr>
          <p:spPr bwMode="auto">
            <a:xfrm flipH="1">
              <a:off x="4057" y="3229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8" name="Freeform 63"/>
            <p:cNvSpPr>
              <a:spLocks/>
            </p:cNvSpPr>
            <p:nvPr/>
          </p:nvSpPr>
          <p:spPr bwMode="auto">
            <a:xfrm>
              <a:off x="3358" y="3133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39" name="Line 64"/>
            <p:cNvSpPr>
              <a:spLocks noChangeShapeType="1"/>
            </p:cNvSpPr>
            <p:nvPr/>
          </p:nvSpPr>
          <p:spPr bwMode="auto">
            <a:xfrm flipH="1">
              <a:off x="3406" y="3229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0" name="Line 65"/>
            <p:cNvSpPr>
              <a:spLocks noChangeShapeType="1"/>
            </p:cNvSpPr>
            <p:nvPr/>
          </p:nvSpPr>
          <p:spPr bwMode="auto">
            <a:xfrm>
              <a:off x="4558" y="3325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1" name="Line 66"/>
            <p:cNvSpPr>
              <a:spLocks noChangeShapeType="1"/>
            </p:cNvSpPr>
            <p:nvPr/>
          </p:nvSpPr>
          <p:spPr bwMode="auto">
            <a:xfrm>
              <a:off x="4230" y="3325"/>
              <a:ext cx="668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2" name="Line 68"/>
            <p:cNvSpPr>
              <a:spLocks noChangeShapeType="1"/>
            </p:cNvSpPr>
            <p:nvPr/>
          </p:nvSpPr>
          <p:spPr bwMode="auto">
            <a:xfrm flipH="1">
              <a:off x="4896" y="3229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3" name="Line 70"/>
            <p:cNvSpPr>
              <a:spLocks noChangeShapeType="1"/>
            </p:cNvSpPr>
            <p:nvPr/>
          </p:nvSpPr>
          <p:spPr bwMode="auto">
            <a:xfrm flipH="1">
              <a:off x="4230" y="3229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4" name="Line 71"/>
            <p:cNvSpPr>
              <a:spLocks noChangeShapeType="1"/>
            </p:cNvSpPr>
            <p:nvPr/>
          </p:nvSpPr>
          <p:spPr bwMode="auto">
            <a:xfrm>
              <a:off x="2925" y="3325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5" name="Line 72"/>
            <p:cNvSpPr>
              <a:spLocks noChangeShapeType="1"/>
            </p:cNvSpPr>
            <p:nvPr/>
          </p:nvSpPr>
          <p:spPr bwMode="auto">
            <a:xfrm>
              <a:off x="2925" y="3325"/>
              <a:ext cx="31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6" name="Freeform 73"/>
            <p:cNvSpPr>
              <a:spLocks/>
            </p:cNvSpPr>
            <p:nvPr/>
          </p:nvSpPr>
          <p:spPr bwMode="auto">
            <a:xfrm>
              <a:off x="3191" y="3133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7" name="Line 74"/>
            <p:cNvSpPr>
              <a:spLocks noChangeShapeType="1"/>
            </p:cNvSpPr>
            <p:nvPr/>
          </p:nvSpPr>
          <p:spPr bwMode="auto">
            <a:xfrm flipH="1">
              <a:off x="3239" y="3229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8" name="Line 75"/>
            <p:cNvSpPr>
              <a:spLocks noChangeShapeType="1"/>
            </p:cNvSpPr>
            <p:nvPr/>
          </p:nvSpPr>
          <p:spPr bwMode="auto">
            <a:xfrm>
              <a:off x="5397" y="3325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49" name="Line 76"/>
            <p:cNvSpPr>
              <a:spLocks noChangeShapeType="1"/>
            </p:cNvSpPr>
            <p:nvPr/>
          </p:nvSpPr>
          <p:spPr bwMode="auto">
            <a:xfrm>
              <a:off x="5079" y="3325"/>
              <a:ext cx="318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50" name="Line 78"/>
            <p:cNvSpPr>
              <a:spLocks noChangeShapeType="1"/>
            </p:cNvSpPr>
            <p:nvPr/>
          </p:nvSpPr>
          <p:spPr bwMode="auto">
            <a:xfrm flipH="1">
              <a:off x="5079" y="3229"/>
              <a:ext cx="0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51" name="Freeform 79"/>
            <p:cNvSpPr>
              <a:spLocks/>
            </p:cNvSpPr>
            <p:nvPr/>
          </p:nvSpPr>
          <p:spPr bwMode="auto">
            <a:xfrm>
              <a:off x="4102" y="2263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52" name="Line 80"/>
            <p:cNvSpPr>
              <a:spLocks noChangeShapeType="1"/>
            </p:cNvSpPr>
            <p:nvPr/>
          </p:nvSpPr>
          <p:spPr bwMode="auto">
            <a:xfrm flipH="1">
              <a:off x="4150" y="2359"/>
              <a:ext cx="0" cy="19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53" name="Freeform 81"/>
            <p:cNvSpPr>
              <a:spLocks/>
            </p:cNvSpPr>
            <p:nvPr/>
          </p:nvSpPr>
          <p:spPr bwMode="auto">
            <a:xfrm>
              <a:off x="3921" y="2263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54" name="Text Box 6"/>
            <p:cNvSpPr txBox="1">
              <a:spLocks noChangeArrowheads="1"/>
            </p:cNvSpPr>
            <p:nvPr/>
          </p:nvSpPr>
          <p:spPr bwMode="auto">
            <a:xfrm>
              <a:off x="3019" y="2963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55" name="Text Box 7"/>
            <p:cNvSpPr txBox="1">
              <a:spLocks noChangeArrowheads="1"/>
            </p:cNvSpPr>
            <p:nvPr/>
          </p:nvSpPr>
          <p:spPr bwMode="auto">
            <a:xfrm>
              <a:off x="3032" y="2579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Mammal</a:t>
              </a:r>
            </a:p>
          </p:txBody>
        </p:sp>
        <p:sp>
          <p:nvSpPr>
            <p:cNvPr id="25656" name="Text Box 10"/>
            <p:cNvSpPr txBox="1">
              <a:spLocks noChangeArrowheads="1"/>
            </p:cNvSpPr>
            <p:nvPr/>
          </p:nvSpPr>
          <p:spPr bwMode="auto">
            <a:xfrm>
              <a:off x="3032" y="2771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gestation</a:t>
              </a:r>
            </a:p>
          </p:txBody>
        </p:sp>
        <p:sp>
          <p:nvSpPr>
            <p:cNvPr id="25657" name="Text Box 18"/>
            <p:cNvSpPr txBox="1">
              <a:spLocks noChangeArrowheads="1"/>
            </p:cNvSpPr>
            <p:nvPr/>
          </p:nvSpPr>
          <p:spPr bwMode="auto">
            <a:xfrm>
              <a:off x="3856" y="2963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58" name="Text Box 19"/>
            <p:cNvSpPr txBox="1">
              <a:spLocks noChangeArrowheads="1"/>
            </p:cNvSpPr>
            <p:nvPr/>
          </p:nvSpPr>
          <p:spPr bwMode="auto">
            <a:xfrm>
              <a:off x="3856" y="2579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Flier</a:t>
              </a:r>
            </a:p>
          </p:txBody>
        </p:sp>
        <p:sp>
          <p:nvSpPr>
            <p:cNvPr id="25659" name="Text Box 22"/>
            <p:cNvSpPr txBox="1">
              <a:spLocks noChangeArrowheads="1"/>
            </p:cNvSpPr>
            <p:nvPr/>
          </p:nvSpPr>
          <p:spPr bwMode="auto">
            <a:xfrm>
              <a:off x="3856" y="2771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span</a:t>
              </a:r>
            </a:p>
          </p:txBody>
        </p:sp>
        <p:sp>
          <p:nvSpPr>
            <p:cNvPr id="25660" name="Text Box 24"/>
            <p:cNvSpPr txBox="1">
              <a:spLocks noChangeArrowheads="1"/>
            </p:cNvSpPr>
            <p:nvPr/>
          </p:nvSpPr>
          <p:spPr bwMode="auto">
            <a:xfrm>
              <a:off x="4672" y="2963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61" name="Text Box 25"/>
            <p:cNvSpPr txBox="1">
              <a:spLocks noChangeArrowheads="1"/>
            </p:cNvSpPr>
            <p:nvPr/>
          </p:nvSpPr>
          <p:spPr bwMode="auto">
            <a:xfrm>
              <a:off x="4672" y="2579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Bird</a:t>
              </a:r>
            </a:p>
          </p:txBody>
        </p:sp>
        <p:sp>
          <p:nvSpPr>
            <p:cNvPr id="25662" name="Text Box 28"/>
            <p:cNvSpPr txBox="1">
              <a:spLocks noChangeArrowheads="1"/>
            </p:cNvSpPr>
            <p:nvPr/>
          </p:nvSpPr>
          <p:spPr bwMode="auto">
            <a:xfrm>
              <a:off x="4672" y="2771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egg-size</a:t>
              </a:r>
            </a:p>
          </p:txBody>
        </p:sp>
        <p:sp>
          <p:nvSpPr>
            <p:cNvPr id="25663" name="Text Box 30"/>
            <p:cNvSpPr txBox="1">
              <a:spLocks noChangeArrowheads="1"/>
            </p:cNvSpPr>
            <p:nvPr/>
          </p:nvSpPr>
          <p:spPr bwMode="auto">
            <a:xfrm>
              <a:off x="2630" y="3798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64" name="Text Box 31"/>
            <p:cNvSpPr txBox="1">
              <a:spLocks noChangeArrowheads="1"/>
            </p:cNvSpPr>
            <p:nvPr/>
          </p:nvSpPr>
          <p:spPr bwMode="auto">
            <a:xfrm>
              <a:off x="2630" y="3430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Cat</a:t>
              </a:r>
            </a:p>
          </p:txBody>
        </p:sp>
        <p:sp>
          <p:nvSpPr>
            <p:cNvPr id="25665" name="Text Box 34"/>
            <p:cNvSpPr txBox="1">
              <a:spLocks noChangeArrowheads="1"/>
            </p:cNvSpPr>
            <p:nvPr/>
          </p:nvSpPr>
          <p:spPr bwMode="auto">
            <a:xfrm>
              <a:off x="2630" y="3606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66" name="Text Box 36"/>
            <p:cNvSpPr txBox="1">
              <a:spLocks noChangeArrowheads="1"/>
            </p:cNvSpPr>
            <p:nvPr/>
          </p:nvSpPr>
          <p:spPr bwMode="auto">
            <a:xfrm>
              <a:off x="3454" y="3798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67" name="Text Box 37"/>
            <p:cNvSpPr txBox="1">
              <a:spLocks noChangeArrowheads="1"/>
            </p:cNvSpPr>
            <p:nvPr/>
          </p:nvSpPr>
          <p:spPr bwMode="auto">
            <a:xfrm>
              <a:off x="3454" y="3430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Bat</a:t>
              </a:r>
            </a:p>
          </p:txBody>
        </p:sp>
        <p:sp>
          <p:nvSpPr>
            <p:cNvPr id="25668" name="Text Box 40"/>
            <p:cNvSpPr txBox="1">
              <a:spLocks noChangeArrowheads="1"/>
            </p:cNvSpPr>
            <p:nvPr/>
          </p:nvSpPr>
          <p:spPr bwMode="auto">
            <a:xfrm>
              <a:off x="3454" y="3606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sonar</a:t>
              </a:r>
            </a:p>
          </p:txBody>
        </p:sp>
        <p:sp>
          <p:nvSpPr>
            <p:cNvPr id="25669" name="Text Box 42"/>
            <p:cNvSpPr txBox="1">
              <a:spLocks noChangeArrowheads="1"/>
            </p:cNvSpPr>
            <p:nvPr/>
          </p:nvSpPr>
          <p:spPr bwMode="auto">
            <a:xfrm>
              <a:off x="3856" y="2099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70" name="Text Box 43"/>
            <p:cNvSpPr txBox="1">
              <a:spLocks noChangeArrowheads="1"/>
            </p:cNvSpPr>
            <p:nvPr/>
          </p:nvSpPr>
          <p:spPr bwMode="auto">
            <a:xfrm>
              <a:off x="3856" y="1571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Animal</a:t>
              </a:r>
            </a:p>
          </p:txBody>
        </p:sp>
        <p:sp>
          <p:nvSpPr>
            <p:cNvPr id="25671" name="Text Box 46"/>
            <p:cNvSpPr txBox="1">
              <a:spLocks noChangeArrowheads="1"/>
            </p:cNvSpPr>
            <p:nvPr/>
          </p:nvSpPr>
          <p:spPr bwMode="auto">
            <a:xfrm>
              <a:off x="3856" y="1745"/>
              <a:ext cx="595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weight</a:t>
              </a:r>
            </a:p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speed</a:t>
              </a:r>
            </a:p>
          </p:txBody>
        </p:sp>
        <p:sp>
          <p:nvSpPr>
            <p:cNvPr id="25672" name="Text Box 48"/>
            <p:cNvSpPr txBox="1">
              <a:spLocks noChangeArrowheads="1"/>
            </p:cNvSpPr>
            <p:nvPr/>
          </p:nvSpPr>
          <p:spPr bwMode="auto">
            <a:xfrm>
              <a:off x="4263" y="3798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73" name="Text Box 49"/>
            <p:cNvSpPr txBox="1">
              <a:spLocks noChangeArrowheads="1"/>
            </p:cNvSpPr>
            <p:nvPr/>
          </p:nvSpPr>
          <p:spPr bwMode="auto">
            <a:xfrm>
              <a:off x="4263" y="3430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Eagle</a:t>
              </a:r>
            </a:p>
          </p:txBody>
        </p:sp>
        <p:sp>
          <p:nvSpPr>
            <p:cNvPr id="25674" name="Text Box 52"/>
            <p:cNvSpPr txBox="1">
              <a:spLocks noChangeArrowheads="1"/>
            </p:cNvSpPr>
            <p:nvPr/>
          </p:nvSpPr>
          <p:spPr bwMode="auto">
            <a:xfrm>
              <a:off x="4263" y="3606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75" name="Text Box 54"/>
            <p:cNvSpPr txBox="1">
              <a:spLocks noChangeArrowheads="1"/>
            </p:cNvSpPr>
            <p:nvPr/>
          </p:nvSpPr>
          <p:spPr bwMode="auto">
            <a:xfrm>
              <a:off x="5083" y="3798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76" name="Text Box 55"/>
            <p:cNvSpPr txBox="1">
              <a:spLocks noChangeArrowheads="1"/>
            </p:cNvSpPr>
            <p:nvPr/>
          </p:nvSpPr>
          <p:spPr bwMode="auto">
            <a:xfrm>
              <a:off x="5083" y="3430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>
                <a:lnSpc>
                  <a:spcPts val="1800"/>
                </a:lnSpc>
              </a:pPr>
              <a:r>
                <a:rPr lang="en-GB" i="0"/>
                <a:t>Penguin</a:t>
              </a:r>
            </a:p>
          </p:txBody>
        </p:sp>
        <p:sp>
          <p:nvSpPr>
            <p:cNvPr id="25677" name="Text Box 58"/>
            <p:cNvSpPr txBox="1">
              <a:spLocks noChangeArrowheads="1"/>
            </p:cNvSpPr>
            <p:nvPr/>
          </p:nvSpPr>
          <p:spPr bwMode="auto">
            <a:xfrm>
              <a:off x="5083" y="3606"/>
              <a:ext cx="5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GB" i="0"/>
                <a:t>…</a:t>
              </a:r>
            </a:p>
          </p:txBody>
        </p:sp>
        <p:sp>
          <p:nvSpPr>
            <p:cNvPr id="25678" name="Freeform 94"/>
            <p:cNvSpPr>
              <a:spLocks/>
            </p:cNvSpPr>
            <p:nvPr/>
          </p:nvSpPr>
          <p:spPr bwMode="auto">
            <a:xfrm>
              <a:off x="4283" y="2268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79" name="Freeform 96"/>
            <p:cNvSpPr>
              <a:spLocks/>
            </p:cNvSpPr>
            <p:nvPr/>
          </p:nvSpPr>
          <p:spPr bwMode="auto">
            <a:xfrm>
              <a:off x="4187" y="3136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80" name="Freeform 97"/>
            <p:cNvSpPr>
              <a:spLocks/>
            </p:cNvSpPr>
            <p:nvPr/>
          </p:nvSpPr>
          <p:spPr bwMode="auto">
            <a:xfrm>
              <a:off x="4011" y="3136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81" name="Freeform 98"/>
            <p:cNvSpPr>
              <a:spLocks/>
            </p:cNvSpPr>
            <p:nvPr/>
          </p:nvSpPr>
          <p:spPr bwMode="auto">
            <a:xfrm>
              <a:off x="5027" y="3139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82" name="Freeform 99"/>
            <p:cNvSpPr>
              <a:spLocks/>
            </p:cNvSpPr>
            <p:nvPr/>
          </p:nvSpPr>
          <p:spPr bwMode="auto">
            <a:xfrm>
              <a:off x="4849" y="3139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48 w 96"/>
                <a:gd name="T3" fmla="*/ 0 h 96"/>
                <a:gd name="T4" fmla="*/ 96 w 96"/>
                <a:gd name="T5" fmla="*/ 96 h 96"/>
                <a:gd name="T6" fmla="*/ 0 w 96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96"/>
                <a:gd name="T14" fmla="*/ 96 w 96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C++ multiple inheritance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900" cy="4608512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Suppose: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Animal</a:t>
            </a:r>
            <a:r>
              <a:rPr lang="en-US" dirty="0" smtClean="0"/>
              <a:t> class defines a method named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move</a:t>
            </a:r>
            <a:endParaRPr lang="en-US" dirty="0" smtClean="0">
              <a:solidFill>
                <a:srgbClr val="006600"/>
              </a:solidFill>
            </a:endParaRP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Mammal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Flier</a:t>
            </a:r>
            <a:r>
              <a:rPr lang="en-US" dirty="0" smtClean="0"/>
              <a:t> classes both override that method.</a:t>
            </a:r>
            <a:endParaRPr lang="en-US" dirty="0" smtClean="0">
              <a:latin typeface="Courier New" pitchFamily="49" charset="0"/>
            </a:endParaRPr>
          </a:p>
          <a:p>
            <a:pPr eaLnBrk="1" hangingPunct="1"/>
            <a:r>
              <a:rPr lang="en-US" dirty="0" smtClean="0"/>
              <a:t>Which method does the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Bat</a:t>
            </a:r>
            <a:r>
              <a:rPr lang="en-US" dirty="0" smtClean="0"/>
              <a:t> class inherit?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Bat b =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;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b.move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);</a:t>
            </a:r>
          </a:p>
          <a:p>
            <a:pPr eaLnBrk="1" hangingPunct="1"/>
            <a:r>
              <a:rPr lang="en-US" dirty="0" smtClean="0"/>
              <a:t>Possible answers:</a:t>
            </a:r>
          </a:p>
          <a:p>
            <a:pPr lvl="1" eaLnBrk="1" hangingPunct="1"/>
            <a:r>
              <a:rPr lang="en-US" dirty="0" smtClean="0"/>
              <a:t>Make it call the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Mammal</a:t>
            </a:r>
            <a:r>
              <a:rPr lang="en-US" dirty="0" smtClean="0"/>
              <a:t> method.</a:t>
            </a:r>
          </a:p>
          <a:p>
            <a:pPr lvl="1" eaLnBrk="1" hangingPunct="1"/>
            <a:r>
              <a:rPr lang="en-US" dirty="0" smtClean="0"/>
              <a:t>Force the programmer to choose.</a:t>
            </a:r>
          </a:p>
          <a:p>
            <a:pPr lvl="1" eaLnBrk="1" hangingPunct="1"/>
            <a:r>
              <a:rPr lang="en-US" dirty="0" smtClean="0"/>
              <a:t>Make this method call illegal.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simple Python module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Outline of a module (dictionary.py)</a:t>
            </a:r>
          </a:p>
          <a:p>
            <a:pPr eaLnBrk="1" hangingPunct="1">
              <a:buFont typeface="Wingdings" pitchFamily="2" charset="2"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words = […]</a:t>
            </a:r>
          </a:p>
          <a:p>
            <a:pPr eaLnBrk="1" hangingPunct="1">
              <a:buFont typeface="Wingdings" pitchFamily="2" charset="2"/>
              <a:buNone/>
              <a:tabLst>
                <a:tab pos="1262063" algn="l"/>
                <a:tab pos="17907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contains (word):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words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(word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words)</a:t>
            </a:r>
          </a:p>
          <a:p>
            <a:pPr eaLnBrk="1" hangingPunct="1">
              <a:buFont typeface="Wingdings" pitchFamily="2" charset="2"/>
              <a:buNone/>
              <a:tabLst>
                <a:tab pos="1262063" algn="l"/>
                <a:tab pos="17907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add (word):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words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word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not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words: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  words += [word]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This module’s API:</a:t>
            </a:r>
          </a:p>
        </p:txBody>
      </p:sp>
      <p:sp>
        <p:nvSpPr>
          <p:cNvPr id="601094" name="Text Box 6"/>
          <p:cNvSpPr txBox="1">
            <a:spLocks noChangeArrowheads="1"/>
          </p:cNvSpPr>
          <p:nvPr/>
        </p:nvSpPr>
        <p:spPr bwMode="auto">
          <a:xfrm>
            <a:off x="1727200" y="5661025"/>
            <a:ext cx="7237413" cy="780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ts val="2000"/>
              </a:lnSpc>
              <a:tabLst>
                <a:tab pos="180975" algn="l"/>
              </a:tabLst>
            </a:pPr>
            <a:r>
              <a:rPr lang="en-US" sz="2000" i="0" dirty="0">
                <a:solidFill>
                  <a:schemeClr val="bg2"/>
                </a:solidFill>
              </a:rPr>
              <a:t>{	</a:t>
            </a:r>
            <a:r>
              <a:rPr lang="en-US" sz="2000" i="0" dirty="0" smtClean="0">
                <a:solidFill>
                  <a:srgbClr val="006600"/>
                </a:solidFill>
                <a:latin typeface="Courier New" pitchFamily="49" charset="0"/>
              </a:rPr>
              <a:t>words   </a:t>
            </a:r>
            <a:r>
              <a:rPr lang="en-US" sz="2000" i="0" dirty="0" smtClean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sz="2000" i="0" dirty="0" smtClean="0">
                <a:solidFill>
                  <a:schemeClr val="bg2"/>
                </a:solidFill>
              </a:rPr>
              <a:t> </a:t>
            </a:r>
            <a:r>
              <a:rPr lang="en-US" sz="2000" i="0" dirty="0">
                <a:solidFill>
                  <a:schemeClr val="bg2"/>
                </a:solidFill>
              </a:rPr>
              <a:t>a list of </a:t>
            </a:r>
            <a:r>
              <a:rPr lang="en-US" sz="2000" i="0" dirty="0" smtClean="0">
                <a:solidFill>
                  <a:schemeClr val="bg2"/>
                </a:solidFill>
              </a:rPr>
              <a:t>words,</a:t>
            </a:r>
            <a:r>
              <a:rPr lang="en-US" sz="2000" i="0" dirty="0">
                <a:solidFill>
                  <a:schemeClr val="bg2"/>
                </a:solidFill>
              </a:rPr>
              <a:t/>
            </a:r>
            <a:br>
              <a:rPr lang="en-US" sz="2000" i="0" dirty="0">
                <a:solidFill>
                  <a:schemeClr val="bg2"/>
                </a:solidFill>
              </a:rPr>
            </a:br>
            <a:r>
              <a:rPr lang="en-US" sz="2000" i="0" dirty="0">
                <a:solidFill>
                  <a:schemeClr val="bg2"/>
                </a:solidFill>
              </a:rPr>
              <a:t>	</a:t>
            </a:r>
            <a:r>
              <a:rPr lang="en-US" sz="2000" i="0" dirty="0" smtClean="0">
                <a:solidFill>
                  <a:srgbClr val="006600"/>
                </a:solidFill>
                <a:latin typeface="Courier New" pitchFamily="49" charset="0"/>
              </a:rPr>
              <a:t>contains</a:t>
            </a:r>
            <a:r>
              <a:rPr lang="en-US" sz="2000" i="0" dirty="0" smtClean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sz="2000" i="0" dirty="0" smtClean="0">
                <a:solidFill>
                  <a:schemeClr val="bg2"/>
                </a:solidFill>
              </a:rPr>
              <a:t> </a:t>
            </a:r>
            <a:r>
              <a:rPr lang="en-US" sz="2000" i="0" dirty="0">
                <a:solidFill>
                  <a:schemeClr val="bg2"/>
                </a:solidFill>
              </a:rPr>
              <a:t>a function that tests </a:t>
            </a:r>
            <a:r>
              <a:rPr lang="en-US" sz="2000" i="0" dirty="0" smtClean="0">
                <a:solidFill>
                  <a:schemeClr val="bg2"/>
                </a:solidFill>
              </a:rPr>
              <a:t>whether a </a:t>
            </a:r>
            <a:r>
              <a:rPr lang="en-US" sz="2000" i="0" dirty="0">
                <a:solidFill>
                  <a:schemeClr val="bg2"/>
                </a:solidFill>
              </a:rPr>
              <a:t>word is in the list,</a:t>
            </a:r>
            <a:br>
              <a:rPr lang="en-US" sz="2000" i="0" dirty="0">
                <a:solidFill>
                  <a:schemeClr val="bg2"/>
                </a:solidFill>
              </a:rPr>
            </a:br>
            <a:r>
              <a:rPr lang="en-US" sz="2000" i="0" dirty="0">
                <a:solidFill>
                  <a:schemeClr val="bg2"/>
                </a:solidFill>
              </a:rPr>
              <a:t>	</a:t>
            </a:r>
            <a:r>
              <a:rPr lang="en-US" sz="2000" i="0" dirty="0" smtClean="0">
                <a:solidFill>
                  <a:srgbClr val="006600"/>
                </a:solidFill>
                <a:latin typeface="Courier New" pitchFamily="49" charset="0"/>
              </a:rPr>
              <a:t>add     </a:t>
            </a:r>
            <a:r>
              <a:rPr lang="en-US" sz="2000" i="0" dirty="0" smtClean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sz="2000" i="0" dirty="0" smtClean="0">
                <a:solidFill>
                  <a:schemeClr val="bg2"/>
                </a:solidFill>
              </a:rPr>
              <a:t> </a:t>
            </a:r>
            <a:r>
              <a:rPr lang="en-US" sz="2000" i="0" dirty="0">
                <a:solidFill>
                  <a:schemeClr val="bg2"/>
                </a:solidFill>
              </a:rPr>
              <a:t>a procedure that adds a word to the list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Encapsulation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Some of the components of a program-unit (package/class) may be private. This is called </a:t>
            </a:r>
            <a:r>
              <a:rPr lang="en-US" b="1" dirty="0" smtClean="0"/>
              <a:t>encapsulation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Levels of privacy:</a:t>
            </a:r>
          </a:p>
          <a:p>
            <a:pPr lvl="1" eaLnBrk="1" hangingPunct="1">
              <a:spcBef>
                <a:spcPts val="900"/>
              </a:spcBef>
            </a:pPr>
            <a:r>
              <a:rPr lang="en-US" dirty="0" smtClean="0"/>
              <a:t>A component is </a:t>
            </a:r>
            <a:r>
              <a:rPr lang="en-US" b="1" dirty="0" smtClean="0"/>
              <a:t>private</a:t>
            </a:r>
            <a:r>
              <a:rPr lang="en-US" dirty="0" smtClean="0"/>
              <a:t> if it is visible only inside the program-unit.</a:t>
            </a:r>
          </a:p>
          <a:p>
            <a:pPr lvl="1" eaLnBrk="1" hangingPunct="1">
              <a:spcBef>
                <a:spcPts val="900"/>
              </a:spcBef>
            </a:pPr>
            <a:r>
              <a:rPr lang="en-US" dirty="0" smtClean="0"/>
              <a:t>A component is </a:t>
            </a:r>
            <a:r>
              <a:rPr lang="en-US" b="1" dirty="0" smtClean="0"/>
              <a:t>protected</a:t>
            </a:r>
            <a:r>
              <a:rPr lang="en-US" dirty="0" smtClean="0"/>
              <a:t> if it is visible only inside the program-unit and certain “friendly” program-units.</a:t>
            </a:r>
          </a:p>
          <a:p>
            <a:pPr lvl="1" eaLnBrk="1" hangingPunct="1">
              <a:spcBef>
                <a:spcPts val="900"/>
              </a:spcBef>
            </a:pPr>
            <a:r>
              <a:rPr lang="en-US" dirty="0" smtClean="0"/>
              <a:t>A component is </a:t>
            </a:r>
            <a:r>
              <a:rPr lang="en-US" b="1" dirty="0" smtClean="0"/>
              <a:t>public</a:t>
            </a:r>
            <a:r>
              <a:rPr lang="en-US" dirty="0" smtClean="0"/>
              <a:t> if it is visible to application code outside the program-unit.</a:t>
            </a:r>
          </a:p>
          <a:p>
            <a:pPr eaLnBrk="1" hangingPunct="1"/>
            <a:r>
              <a:rPr lang="en-US" dirty="0" smtClean="0"/>
              <a:t>A program-unit’s API consists of its public bindings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Encapsulation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Most PLs (such as Ada, Java, Haskell) allow individual components of a program-unit to be specified as private/protected/public.</a:t>
            </a:r>
          </a:p>
          <a:p>
            <a:pPr eaLnBrk="1" hangingPunct="1"/>
            <a:r>
              <a:rPr lang="en-US" dirty="0" smtClean="0"/>
              <a:t>Python has a </a:t>
            </a:r>
            <a:r>
              <a:rPr lang="en-US" i="1" dirty="0" smtClean="0"/>
              <a:t>convention</a:t>
            </a:r>
            <a:r>
              <a:rPr lang="en-US" dirty="0" smtClean="0"/>
              <a:t> that components whose names start with “_” are private, whilst those whose names start with letters are public.</a:t>
            </a:r>
          </a:p>
          <a:p>
            <a:pPr lvl="1" eaLnBrk="1" hangingPunct="1"/>
            <a:r>
              <a:rPr lang="en-US" dirty="0" smtClean="0"/>
              <a:t>This convention is not enforced by the Python compiler.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Python module with encapsulation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Outline of a module (dictionary.py)</a:t>
            </a:r>
          </a:p>
          <a:p>
            <a:pPr eaLnBrk="1" hangingPunct="1">
              <a:buFont typeface="Wingdings" pitchFamily="2" charset="2"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_words = […]</a:t>
            </a:r>
          </a:p>
          <a:p>
            <a:pPr eaLnBrk="1" hangingPunct="1">
              <a:buFont typeface="Wingdings" pitchFamily="2" charset="2"/>
              <a:buNone/>
              <a:tabLst>
                <a:tab pos="1262063" algn="l"/>
                <a:tab pos="17907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contains (word):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_words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(word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_words)</a:t>
            </a:r>
          </a:p>
          <a:p>
            <a:pPr eaLnBrk="1" hangingPunct="1">
              <a:buFont typeface="Wingdings" pitchFamily="2" charset="2"/>
              <a:buNone/>
              <a:tabLst>
                <a:tab pos="1262063" algn="l"/>
                <a:tab pos="17907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add (word):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_words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word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not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_words: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  _words += [word]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This module’s API:</a:t>
            </a:r>
          </a:p>
        </p:txBody>
      </p:sp>
      <p:sp>
        <p:nvSpPr>
          <p:cNvPr id="601094" name="Text Box 6"/>
          <p:cNvSpPr txBox="1">
            <a:spLocks noChangeArrowheads="1"/>
          </p:cNvSpPr>
          <p:nvPr/>
        </p:nvSpPr>
        <p:spPr bwMode="auto">
          <a:xfrm>
            <a:off x="1727200" y="5713413"/>
            <a:ext cx="723741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ts val="2000"/>
              </a:lnSpc>
              <a:tabLst>
                <a:tab pos="180975" algn="l"/>
              </a:tabLst>
            </a:pPr>
            <a:r>
              <a:rPr lang="en-US" sz="2000" i="0" dirty="0">
                <a:solidFill>
                  <a:schemeClr val="bg2"/>
                </a:solidFill>
              </a:rPr>
              <a:t>{	</a:t>
            </a:r>
            <a:r>
              <a:rPr lang="en-US" sz="2000" i="0" dirty="0" smtClean="0">
                <a:solidFill>
                  <a:srgbClr val="006600"/>
                </a:solidFill>
                <a:latin typeface="Courier New" pitchFamily="49" charset="0"/>
              </a:rPr>
              <a:t>contains</a:t>
            </a:r>
            <a:r>
              <a:rPr lang="en-US" sz="2000" i="0" dirty="0" smtClean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sz="2000" i="0" dirty="0" smtClean="0">
                <a:solidFill>
                  <a:schemeClr val="bg2"/>
                </a:solidFill>
              </a:rPr>
              <a:t> </a:t>
            </a:r>
            <a:r>
              <a:rPr lang="en-US" sz="2000" i="0" dirty="0">
                <a:solidFill>
                  <a:schemeClr val="bg2"/>
                </a:solidFill>
              </a:rPr>
              <a:t>a function that tests whether a word is in the list,</a:t>
            </a:r>
            <a:br>
              <a:rPr lang="en-US" sz="2000" i="0" dirty="0">
                <a:solidFill>
                  <a:schemeClr val="bg2"/>
                </a:solidFill>
              </a:rPr>
            </a:br>
            <a:r>
              <a:rPr lang="en-US" sz="2000" i="0" dirty="0">
                <a:solidFill>
                  <a:schemeClr val="bg2"/>
                </a:solidFill>
              </a:rPr>
              <a:t>	</a:t>
            </a:r>
            <a:r>
              <a:rPr lang="en-US" sz="2000" i="0" dirty="0" smtClean="0">
                <a:solidFill>
                  <a:srgbClr val="006600"/>
                </a:solidFill>
                <a:latin typeface="Courier New" pitchFamily="49" charset="0"/>
              </a:rPr>
              <a:t>add     </a:t>
            </a:r>
            <a:r>
              <a:rPr lang="en-US" sz="2000" i="0" dirty="0" smtClean="0">
                <a:solidFill>
                  <a:schemeClr val="bg2"/>
                </a:solidFill>
                <a:sym typeface="Symbol" pitchFamily="18" charset="2"/>
              </a:rPr>
              <a:t></a:t>
            </a:r>
            <a:r>
              <a:rPr lang="en-US" sz="2000" i="0" dirty="0" smtClean="0">
                <a:solidFill>
                  <a:schemeClr val="bg2"/>
                </a:solidFill>
              </a:rPr>
              <a:t> </a:t>
            </a:r>
            <a:r>
              <a:rPr lang="en-US" sz="2000" i="0" dirty="0">
                <a:solidFill>
                  <a:schemeClr val="bg2"/>
                </a:solidFill>
              </a:rPr>
              <a:t>a </a:t>
            </a:r>
            <a:r>
              <a:rPr lang="en-US" sz="2000" i="0" dirty="0" smtClean="0">
                <a:solidFill>
                  <a:schemeClr val="bg2"/>
                </a:solidFill>
              </a:rPr>
              <a:t>procedure that </a:t>
            </a:r>
            <a:r>
              <a:rPr lang="en-US" sz="2000" i="0" dirty="0">
                <a:solidFill>
                  <a:schemeClr val="bg2"/>
                </a:solidFill>
              </a:rPr>
              <a:t>adds a word to the list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packages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GB" smtClean="0"/>
              <a:t>In Java, the components of a package are classes and inner packages.</a:t>
            </a: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GB" smtClean="0"/>
              <a:t>Package components are added incrementally.</a:t>
            </a: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GB" smtClean="0"/>
              <a:t>Outline of a class declaration within a package: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package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sprock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ets;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import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widg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ets.*;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 {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…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  <a:endParaRPr lang="en-US" smtClean="0">
              <a:solidFill>
                <a:srgbClr val="00660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34180" name="AutoShape 4"/>
          <p:cNvSpPr>
            <a:spLocks/>
          </p:cNvSpPr>
          <p:nvPr/>
        </p:nvSpPr>
        <p:spPr bwMode="auto">
          <a:xfrm>
            <a:off x="6011863" y="3681413"/>
            <a:ext cx="2771775" cy="720725"/>
          </a:xfrm>
          <a:prstGeom prst="callout1">
            <a:avLst>
              <a:gd name="adj1" fmla="val 15861"/>
              <a:gd name="adj2" fmla="val -2750"/>
              <a:gd name="adj3" fmla="val 25773"/>
              <a:gd name="adj4" fmla="val -28579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  <a:ea typeface="MS Mincho" pitchFamily="49" charset="-128"/>
              </a:rPr>
              <a:t>declares that class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</a:t>
            </a:r>
            <a:r>
              <a:rPr lang="en-US" i="0">
                <a:solidFill>
                  <a:schemeClr val="bg2"/>
                </a:solidFill>
                <a:ea typeface="MS Mincho" pitchFamily="49" charset="-128"/>
              </a:rPr>
              <a:t> is a component of package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sprockets</a:t>
            </a:r>
            <a:endParaRPr lang="en-AU" i="0">
              <a:solidFill>
                <a:srgbClr val="00660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34181" name="AutoShape 5"/>
          <p:cNvSpPr>
            <a:spLocks/>
          </p:cNvSpPr>
          <p:nvPr/>
        </p:nvSpPr>
        <p:spPr bwMode="auto">
          <a:xfrm>
            <a:off x="6011863" y="4437063"/>
            <a:ext cx="2771775" cy="720725"/>
          </a:xfrm>
          <a:prstGeom prst="callout1">
            <a:avLst>
              <a:gd name="adj1" fmla="val 15861"/>
              <a:gd name="adj2" fmla="val -2750"/>
              <a:gd name="adj3" fmla="val -9472"/>
              <a:gd name="adj4" fmla="val -33736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  <a:ea typeface="MS Mincho" pitchFamily="49" charset="-128"/>
              </a:rPr>
              <a:t>declares that class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</a:t>
            </a:r>
            <a:r>
              <a:rPr lang="en-US" i="0">
                <a:solidFill>
                  <a:schemeClr val="bg2"/>
                </a:solidFill>
                <a:ea typeface="MS Mincho" pitchFamily="49" charset="-128"/>
              </a:rPr>
              <a:t> uses public components of package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widgets</a:t>
            </a:r>
            <a:endParaRPr lang="en-AU" i="0">
              <a:solidFill>
                <a:srgbClr val="006600"/>
              </a:solidFill>
              <a:latin typeface="Courier New" pitchFamily="49" charset="0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0" grpId="0" animBg="1" autoUpdateAnimBg="0"/>
      <p:bldP spid="43418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Classes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An </a:t>
            </a:r>
            <a:r>
              <a:rPr lang="en-US" b="1" dirty="0" smtClean="0"/>
              <a:t>object</a:t>
            </a:r>
            <a:r>
              <a:rPr lang="en-US" dirty="0" smtClean="0"/>
              <a:t> is a tagged tuple of variable components (</a:t>
            </a:r>
            <a:r>
              <a:rPr lang="en-US" b="1" dirty="0" smtClean="0"/>
              <a:t>instance variables</a:t>
            </a:r>
            <a:r>
              <a:rPr lang="en-US" dirty="0" smtClean="0"/>
              <a:t>), equipped with operations that access these instance variables.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constructor</a:t>
            </a:r>
            <a:r>
              <a:rPr lang="en-US" dirty="0" smtClean="0"/>
              <a:t> is an operation that initializes a newly created object.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 </a:t>
            </a:r>
            <a:r>
              <a:rPr lang="en-US" b="1" dirty="0" smtClean="0"/>
              <a:t>instance method</a:t>
            </a:r>
            <a:r>
              <a:rPr lang="en-US" dirty="0" smtClean="0"/>
              <a:t> is an operation that inspects and/or updates an existing object of class </a:t>
            </a:r>
            <a:r>
              <a:rPr lang="en-US" i="1" dirty="0" smtClean="0"/>
              <a:t>C</a:t>
            </a:r>
            <a:r>
              <a:rPr lang="en-US" dirty="0" smtClean="0"/>
              <a:t>. That object (known as the </a:t>
            </a:r>
            <a:r>
              <a:rPr lang="en-US" b="1" dirty="0" smtClean="0"/>
              <a:t>receiver object</a:t>
            </a:r>
            <a:r>
              <a:rPr lang="en-US" dirty="0" smtClean="0"/>
              <a:t>) is determined by the method call.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class</a:t>
            </a:r>
            <a:r>
              <a:rPr lang="en-US" dirty="0" smtClean="0"/>
              <a:t> is a set of similar objects. All objects of a given class </a:t>
            </a:r>
            <a:r>
              <a:rPr lang="en-US" i="1" dirty="0" smtClean="0"/>
              <a:t>C</a:t>
            </a:r>
            <a:r>
              <a:rPr lang="en-US" dirty="0" smtClean="0"/>
              <a:t> have similar instance variables, and are equipped with the same operations.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Classes </a:t>
            </a:r>
            <a:r>
              <a:rPr lang="en-GB" i="1" smtClean="0"/>
              <a:t>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 Java class declaration: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declares its instance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defines its constructors and instance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specifies whether each of these is private, protected, or public.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Java instance method call has the form “</a:t>
            </a:r>
            <a:r>
              <a:rPr lang="en-US" i="1" smtClean="0">
                <a:solidFill>
                  <a:srgbClr val="006600"/>
                </a:solidFill>
              </a:rPr>
              <a:t>O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.</a:t>
            </a:r>
            <a:r>
              <a:rPr lang="en-US" i="1" smtClean="0">
                <a:solidFill>
                  <a:srgbClr val="006600"/>
                </a:solidFill>
              </a:rPr>
              <a:t>M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smtClean="0">
                <a:solidFill>
                  <a:srgbClr val="006600"/>
                </a:solidFill>
              </a:rPr>
              <a:t>…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)</a:t>
            </a:r>
            <a:r>
              <a:rPr lang="en-US" smtClean="0"/>
              <a:t>”: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expression </a:t>
            </a:r>
            <a:r>
              <a:rPr lang="en-US" i="1" smtClean="0">
                <a:solidFill>
                  <a:srgbClr val="006600"/>
                </a:solidFill>
              </a:rPr>
              <a:t>O</a:t>
            </a:r>
            <a:r>
              <a:rPr lang="en-US" smtClean="0"/>
              <a:t> yields the receiver object.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smtClean="0">
                <a:solidFill>
                  <a:srgbClr val="006600"/>
                </a:solidFill>
              </a:rPr>
              <a:t>M</a:t>
            </a:r>
            <a:r>
              <a:rPr lang="en-US" smtClean="0"/>
              <a:t> is the name of the instance method to be called.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call executes the method body, with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this</a:t>
            </a:r>
            <a:r>
              <a:rPr lang="en-US" smtClean="0"/>
              <a:t> bound to the receiver object.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8168</TotalTime>
  <Words>1148</Words>
  <Application>Microsoft Office PowerPoint</Application>
  <PresentationFormat>On-screen Show (4:3)</PresentationFormat>
  <Paragraphs>200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University of Glasgow template - Sept 2007</vt:lpstr>
      <vt:lpstr>12  Data abstraction</vt:lpstr>
      <vt:lpstr>Packages</vt:lpstr>
      <vt:lpstr>Example: simple Python module</vt:lpstr>
      <vt:lpstr>Encapsulation (1)</vt:lpstr>
      <vt:lpstr>Encapsulation (2)</vt:lpstr>
      <vt:lpstr>Example: Python module with encapsulation</vt:lpstr>
      <vt:lpstr>Example: Java packages</vt:lpstr>
      <vt:lpstr>Classes (1)</vt:lpstr>
      <vt:lpstr>Classes (2)</vt:lpstr>
      <vt:lpstr>Example: Java class (1)</vt:lpstr>
      <vt:lpstr>Example: Java class (2)</vt:lpstr>
      <vt:lpstr>Subclasses</vt:lpstr>
      <vt:lpstr>Inheritance</vt:lpstr>
      <vt:lpstr>Example: Java class and subclasses (1)</vt:lpstr>
      <vt:lpstr>Example: Java class and subclasses (2)</vt:lpstr>
      <vt:lpstr>Example: Java class and subclasses (3)</vt:lpstr>
      <vt:lpstr>Example: Java class and subclasses (4)</vt:lpstr>
      <vt:lpstr>Overriding</vt:lpstr>
      <vt:lpstr>Dynamic dispatch</vt:lpstr>
      <vt:lpstr>Single inheritance</vt:lpstr>
      <vt:lpstr>Example: Java single inheritance</vt:lpstr>
      <vt:lpstr>Multiple inheritance</vt:lpstr>
      <vt:lpstr>Example: C++ multiple inheritance (1)</vt:lpstr>
      <vt:lpstr>Example: C++ multiple inheritance (2)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371</cp:revision>
  <dcterms:created xsi:type="dcterms:W3CDTF">2007-09-18T17:05:57Z</dcterms:created>
  <dcterms:modified xsi:type="dcterms:W3CDTF">2013-11-26T10:15:54Z</dcterms:modified>
</cp:coreProperties>
</file>