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4" r:id="rId2"/>
    <p:sldId id="345" r:id="rId3"/>
    <p:sldId id="513" r:id="rId4"/>
    <p:sldId id="514" r:id="rId5"/>
    <p:sldId id="515" r:id="rId6"/>
    <p:sldId id="531" r:id="rId7"/>
    <p:sldId id="516" r:id="rId8"/>
    <p:sldId id="517" r:id="rId9"/>
    <p:sldId id="532" r:id="rId10"/>
    <p:sldId id="518" r:id="rId11"/>
    <p:sldId id="519" r:id="rId12"/>
    <p:sldId id="533" r:id="rId13"/>
    <p:sldId id="520" r:id="rId14"/>
    <p:sldId id="534" r:id="rId15"/>
    <p:sldId id="521" r:id="rId16"/>
    <p:sldId id="523" r:id="rId17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006600"/>
    <a:srgbClr val="996633"/>
    <a:srgbClr val="99FF99"/>
    <a:srgbClr val="FF0000"/>
    <a:srgbClr val="6699FF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0" autoAdjust="0"/>
    <p:restoredTop sz="95814" autoAdjust="0"/>
  </p:normalViewPr>
  <p:slideViewPr>
    <p:cSldViewPr>
      <p:cViewPr varScale="1">
        <p:scale>
          <a:sx n="83" d="100"/>
          <a:sy n="83" d="100"/>
        </p:scale>
        <p:origin x="-78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24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20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ACA67B13-AE37-4711-BD01-F9E100B272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i="0" dirty="0" smtClean="0">
                <a:solidFill>
                  <a:schemeClr val="bg1"/>
                </a:solidFill>
              </a:rPr>
              <a:t>13-</a:t>
            </a:r>
            <a:fld id="{C6FE766D-21B1-47FF-BCEA-F4D20699447B}" type="slidenum">
              <a:rPr lang="en-US" sz="1600" i="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i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FFF00"/>
                </a:solidFill>
              </a:rPr>
              <a:t>13  Generic 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err="1" smtClean="0">
                <a:ea typeface="MS Mincho" pitchFamily="49" charset="-128"/>
              </a:rPr>
              <a:t>Genericity</a:t>
            </a:r>
            <a:endParaRPr lang="en-US" dirty="0" smtClean="0">
              <a:ea typeface="MS Mincho" pitchFamily="49" charset="-128"/>
            </a:endParaRP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Generic classes</a:t>
            </a: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Generic procedures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i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Bounded type parameters </a:t>
            </a:r>
            <a:r>
              <a:rPr lang="en-US" i="1" dirty="0" smtClean="0"/>
              <a:t>(2)</a:t>
            </a:r>
            <a:endParaRPr lang="en-GB" i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Recall a generic class </a:t>
            </a:r>
            <a:r>
              <a:rPr lang="en-US" i="1" dirty="0" smtClean="0">
                <a:solidFill>
                  <a:srgbClr val="006600"/>
                </a:solidFill>
              </a:rPr>
              <a:t>GC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  <a:cs typeface="Arial" charset="0"/>
              </a:rPr>
              <a:t>‹T›</a:t>
            </a:r>
            <a:r>
              <a:rPr lang="en-US" dirty="0" smtClean="0"/>
              <a:t> that does </a:t>
            </a:r>
            <a:r>
              <a:rPr lang="en-US" i="1" dirty="0" smtClean="0"/>
              <a:t>not</a:t>
            </a:r>
            <a:r>
              <a:rPr lang="en-US" dirty="0" smtClean="0"/>
              <a:t> require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to be equipped with any specific methods. As we have seen, it is enough just to name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i="1" dirty="0">
                <a:solidFill>
                  <a:srgbClr val="006600"/>
                </a:solidFill>
                <a:ea typeface="MS Mincho" pitchFamily="49" charset="-128"/>
              </a:rPr>
              <a:t>GC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&lt;</a:t>
            </a:r>
            <a:r>
              <a:rPr lang="en-US" i="1" dirty="0">
                <a:solidFill>
                  <a:srgbClr val="006600"/>
                </a:solidFill>
              </a:rPr>
              <a:t>T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&gt; {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dirty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/>
            <a:r>
              <a:rPr lang="en-US" dirty="0" smtClean="0"/>
              <a:t>This is actually an abbreviation for: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</a:rPr>
              <a:t>GC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&lt;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Object&gt; 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i="1" dirty="0">
                <a:solidFill>
                  <a:srgbClr val="006600"/>
                </a:solidFill>
              </a:rPr>
              <a:t>T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/>
              <a:t>is known to be equipped with all </a:t>
            </a:r>
            <a:r>
              <a:rPr lang="en-US" dirty="0" smtClean="0"/>
              <a:t>the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Object</a:t>
            </a:r>
            <a:r>
              <a:rPr lang="en-US" dirty="0" smtClean="0"/>
              <a:t> methods, </a:t>
            </a:r>
            <a:r>
              <a:rPr lang="en-US" dirty="0"/>
              <a:t>such as </a:t>
            </a:r>
            <a:r>
              <a:rPr lang="en-US" sz="1800" dirty="0">
                <a:solidFill>
                  <a:srgbClr val="006600"/>
                </a:solidFill>
                <a:latin typeface="Courier New" pitchFamily="49" charset="0"/>
              </a:rPr>
              <a:t>equals</a:t>
            </a:r>
            <a:r>
              <a:rPr lang="en-US" dirty="0" smtClean="0"/>
              <a:t>.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type argument must be a subclass of </a:t>
            </a:r>
            <a:r>
              <a:rPr lang="en-US" dirty="0">
                <a:solidFill>
                  <a:srgbClr val="006600"/>
                </a:solidFill>
                <a:latin typeface="Courier New" pitchFamily="49" charset="0"/>
              </a:rPr>
              <a:t>Object</a:t>
            </a:r>
            <a:r>
              <a:rPr lang="en-US" dirty="0"/>
              <a:t>, </a:t>
            </a:r>
            <a:r>
              <a:rPr lang="en-US" dirty="0" smtClean="0"/>
              <a:t>i.e., any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Java generic class with bounded type parameter </a:t>
            </a:r>
            <a:r>
              <a:rPr lang="en-US" i="1" dirty="0" smtClean="0"/>
              <a:t>(1)</a:t>
            </a:r>
            <a:endParaRPr lang="en-GB" i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Consider a class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Pqueue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&lt;T&gt;</a:t>
            </a:r>
            <a:r>
              <a:rPr lang="en-US" sz="2000" dirty="0" smtClean="0"/>
              <a:t> </a:t>
            </a:r>
            <a:r>
              <a:rPr lang="en-US" dirty="0" smtClean="0"/>
              <a:t>that encapsulates priority queues with elements of type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T</a:t>
            </a:r>
            <a:r>
              <a:rPr lang="en-US" dirty="0" smtClean="0">
                <a:ea typeface="MS Mincho" pitchFamily="49" charset="-128"/>
              </a:rPr>
              <a:t>. It is required that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sz="2000" dirty="0" smtClean="0">
                <a:ea typeface="MS Mincho" pitchFamily="49" charset="-128"/>
              </a:rPr>
              <a:t> </a:t>
            </a:r>
            <a:r>
              <a:rPr lang="en-US" dirty="0" smtClean="0">
                <a:ea typeface="MS Mincho" pitchFamily="49" charset="-128"/>
              </a:rPr>
              <a:t>is equipped with a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compareTo</a:t>
            </a:r>
            <a:r>
              <a:rPr lang="en-US" sz="2000" dirty="0" smtClean="0">
                <a:ea typeface="MS Mincho" pitchFamily="49" charset="-128"/>
              </a:rPr>
              <a:t> </a:t>
            </a:r>
            <a:r>
              <a:rPr lang="en-US" dirty="0" smtClean="0">
                <a:ea typeface="MS Mincho" pitchFamily="49" charset="-128"/>
              </a:rPr>
              <a:t>method.</a:t>
            </a:r>
            <a:endParaRPr lang="en-US" dirty="0" smtClean="0"/>
          </a:p>
          <a:p>
            <a:pPr eaLnBrk="1" hangingPunct="1">
              <a:lnSpc>
                <a:spcPct val="90000"/>
              </a:lnSpc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/>
              <a:t>Generic class declaration: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PQueue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&lt;T </a:t>
            </a:r>
            <a:r>
              <a:rPr lang="en-US" b="1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extends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 Comparable&lt;T&gt;&gt;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{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static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final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cap = 20;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size;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[]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elems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262063" algn="l"/>
                <a:tab pos="1790700" algn="l"/>
                <a:tab pos="233045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PQueue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size = 0;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elems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= (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[])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new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Object[cap];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Java generic class with </a:t>
            </a:r>
            <a:r>
              <a:rPr lang="en-US" dirty="0"/>
              <a:t>bounded type </a:t>
            </a:r>
            <a:r>
              <a:rPr lang="en-US" dirty="0" smtClean="0"/>
              <a:t>parameter </a:t>
            </a:r>
            <a:r>
              <a:rPr lang="en-US" i="1" dirty="0" smtClean="0"/>
              <a:t>(2)</a:t>
            </a:r>
            <a:endParaRPr lang="en-GB" i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Generic class declaration </a:t>
            </a:r>
            <a:r>
              <a:rPr lang="en-US" i="1" smtClean="0"/>
              <a:t>(continued)</a:t>
            </a:r>
            <a:r>
              <a:rPr lang="en-US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add (</a:t>
            </a:r>
            <a:r>
              <a:rPr lang="en-US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elem)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// </a:t>
            </a:r>
            <a:r>
              <a:rPr lang="en-US" smtClean="0">
                <a:solidFill>
                  <a:srgbClr val="006600"/>
                </a:solidFill>
                <a:ea typeface="MS Mincho" pitchFamily="49" charset="-128"/>
              </a:rPr>
              <a:t>Add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elem</a:t>
            </a:r>
            <a:r>
              <a:rPr lang="en-US" smtClean="0">
                <a:solidFill>
                  <a:srgbClr val="006600"/>
                </a:solidFill>
                <a:ea typeface="MS Mincho" pitchFamily="49" charset="-128"/>
              </a:rPr>
              <a:t> to this priority queue.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if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(elem.</a:t>
            </a:r>
            <a:r>
              <a:rPr lang="en-US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compareTo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(elems[0])&lt;0) …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first ()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// </a:t>
            </a:r>
            <a:r>
              <a:rPr lang="en-US" smtClean="0">
                <a:solidFill>
                  <a:srgbClr val="006600"/>
                </a:solidFill>
                <a:ea typeface="MS Mincho" pitchFamily="49" charset="-128"/>
              </a:rPr>
              <a:t>Return the first element of this priority queue.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elems[0];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Java generic class with </a:t>
            </a:r>
            <a:r>
              <a:rPr lang="en-US" dirty="0"/>
              <a:t>bounded type </a:t>
            </a:r>
            <a:r>
              <a:rPr lang="en-US" dirty="0" smtClean="0"/>
              <a:t>parameter </a:t>
            </a:r>
            <a:r>
              <a:rPr lang="en-US" i="1" dirty="0" smtClean="0"/>
              <a:t>(3)</a:t>
            </a:r>
            <a:endParaRPr lang="en-GB" i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z="2000" dirty="0" smtClean="0"/>
              <a:t>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String</a:t>
            </a:r>
            <a:r>
              <a:rPr lang="en-US" sz="2000" dirty="0" smtClean="0"/>
              <a:t> </a:t>
            </a:r>
            <a:r>
              <a:rPr lang="en-US" dirty="0" smtClean="0"/>
              <a:t>implements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Comparable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&lt;String&gt;</a:t>
            </a:r>
            <a:r>
              <a:rPr lang="en-US" dirty="0" smtClean="0">
                <a:cs typeface="Times New Roman" pitchFamily="18" charset="0"/>
              </a:rPr>
              <a:t>. So t</a:t>
            </a:r>
            <a:r>
              <a:rPr lang="en-US" dirty="0" smtClean="0"/>
              <a:t>he following generates a class that encapsulates priority queues with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String</a:t>
            </a:r>
            <a:r>
              <a:rPr lang="en-US" sz="2000" dirty="0" smtClean="0"/>
              <a:t> </a:t>
            </a:r>
            <a:r>
              <a:rPr lang="en-US" dirty="0" smtClean="0"/>
              <a:t>elements: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PQueue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&lt;String&gt;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new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PQueue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&lt;String&gt;();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.add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"beta"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pq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.add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"alpha"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out.print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pq.first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Java generic class with </a:t>
            </a:r>
            <a:r>
              <a:rPr lang="en-US" dirty="0"/>
              <a:t>bounded type </a:t>
            </a:r>
            <a:r>
              <a:rPr lang="en-US" dirty="0" smtClean="0"/>
              <a:t>parameter </a:t>
            </a:r>
            <a:r>
              <a:rPr lang="en-US" i="1" dirty="0" smtClean="0"/>
              <a:t>(4)</a:t>
            </a:r>
            <a:endParaRPr lang="en-GB" i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Suppose that 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Date</a:t>
            </a:r>
            <a:r>
              <a:rPr lang="en-US" sz="2000" dirty="0" smtClean="0"/>
              <a:t> </a:t>
            </a:r>
            <a:r>
              <a:rPr lang="en-US" dirty="0" smtClean="0"/>
              <a:t>implements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Comparable&lt;Date&gt;</a:t>
            </a:r>
            <a:r>
              <a:rPr lang="en-US" dirty="0" smtClean="0"/>
              <a:t>. Then the following generates a class that encapsulates priority queues with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Date</a:t>
            </a:r>
            <a:r>
              <a:rPr lang="en-US" sz="2000" dirty="0" smtClean="0"/>
              <a:t> </a:t>
            </a:r>
            <a:r>
              <a:rPr lang="en-US" dirty="0" smtClean="0"/>
              <a:t>elements: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PQueue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Date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&gt; holidays;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But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PQueue</a:t>
            </a:r>
            <a:r>
              <a:rPr lang="en-US" sz="2000" dirty="0" smtClean="0"/>
              <a:t> </a:t>
            </a:r>
            <a:r>
              <a:rPr lang="en-US" i="1" dirty="0" smtClean="0"/>
              <a:t>cannot</a:t>
            </a:r>
            <a:r>
              <a:rPr lang="en-US" dirty="0" smtClean="0"/>
              <a:t> be instantiated with a 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</a:t>
            </a:r>
            <a:r>
              <a:rPr lang="en-US" sz="2000" dirty="0" smtClean="0"/>
              <a:t> </a:t>
            </a:r>
            <a:r>
              <a:rPr lang="en-US" dirty="0" smtClean="0"/>
              <a:t>that does not implement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Comparable&lt;C&gt;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PQueue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Button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&gt; buttons;</a:t>
            </a:r>
          </a:p>
        </p:txBody>
      </p:sp>
      <p:sp>
        <p:nvSpPr>
          <p:cNvPr id="644100" name="AutoShape 4"/>
          <p:cNvSpPr>
            <a:spLocks/>
          </p:cNvSpPr>
          <p:nvPr/>
        </p:nvSpPr>
        <p:spPr bwMode="auto">
          <a:xfrm>
            <a:off x="5292725" y="5229225"/>
            <a:ext cx="647700" cy="287338"/>
          </a:xfrm>
          <a:prstGeom prst="callout1">
            <a:avLst>
              <a:gd name="adj1" fmla="val 39778"/>
              <a:gd name="adj2" fmla="val -11764"/>
              <a:gd name="adj3" fmla="val -75139"/>
              <a:gd name="adj4" fmla="val -14411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illegal</a:t>
            </a:r>
            <a:endParaRPr lang="en-AU" i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0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Generic procedures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Java method may be parameterized with respect to a type </a:t>
            </a:r>
            <a:r>
              <a:rPr lang="en-US" i="1" smtClean="0">
                <a:solidFill>
                  <a:srgbClr val="006600"/>
                </a:solidFill>
              </a:rPr>
              <a:t>T</a:t>
            </a:r>
            <a:r>
              <a:rPr lang="en-US" smtClean="0"/>
              <a:t> on which the method depends.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Java generic method</a:t>
            </a:r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A method that chooses between two arguments of type </a:t>
            </a:r>
            <a:r>
              <a:rPr lang="en-US" sz="2000" dirty="0" smtClean="0">
                <a:solidFill>
                  <a:srgbClr val="990099"/>
                </a:solidFill>
                <a:latin typeface="Courier New" pitchFamily="49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rgbClr val="990099"/>
                </a:solidFill>
              </a:rPr>
              <a:t> </a:t>
            </a:r>
            <a:r>
              <a:rPr lang="en-US" dirty="0" smtClean="0"/>
              <a:t>can be made generic </a:t>
            </a:r>
            <a:r>
              <a:rPr lang="en-US" dirty="0" err="1" smtClean="0"/>
              <a:t>w.r.t</a:t>
            </a:r>
            <a:r>
              <a:rPr lang="en-US" dirty="0" smtClean="0"/>
              <a:t>. type </a:t>
            </a:r>
            <a:r>
              <a:rPr lang="en-US" sz="2000" dirty="0" smtClean="0">
                <a:solidFill>
                  <a:srgbClr val="990099"/>
                </a:solidFill>
                <a:latin typeface="Courier New" pitchFamily="49" charset="0"/>
                <a:cs typeface="Times New Roman" pitchFamily="18" charset="0"/>
              </a:rPr>
              <a:t>T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static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&lt;T&gt;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either (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boolean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b,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y,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z)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return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(b ? y : z);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Calls: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either (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isletter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(c), c,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  <a:cs typeface="Courier New" pitchFamily="49" charset="0"/>
              </a:rPr>
              <a:t>'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*')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either (m &gt; n, m, n)</a:t>
            </a:r>
          </a:p>
        </p:txBody>
      </p:sp>
      <p:sp>
        <p:nvSpPr>
          <p:cNvPr id="632836" name="AutoShape 4"/>
          <p:cNvSpPr>
            <a:spLocks/>
          </p:cNvSpPr>
          <p:nvPr/>
        </p:nvSpPr>
        <p:spPr bwMode="auto">
          <a:xfrm>
            <a:off x="7308850" y="4624388"/>
            <a:ext cx="1835150" cy="703078"/>
          </a:xfrm>
          <a:prstGeom prst="callout1">
            <a:avLst>
              <a:gd name="adj1" fmla="val 16440"/>
              <a:gd name="adj2" fmla="val -4810"/>
              <a:gd name="adj3" fmla="val 11417"/>
              <a:gd name="adj4" fmla="val -15731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>
              <a:lnSpc>
                <a:spcPts val="1800"/>
              </a:lnSpc>
            </a:pPr>
            <a:r>
              <a:rPr lang="en-GB" i="0" dirty="0">
                <a:solidFill>
                  <a:schemeClr val="bg2"/>
                </a:solidFill>
              </a:rPr>
              <a:t>implicitly </a:t>
            </a:r>
            <a:r>
              <a:rPr lang="en-GB" i="0" dirty="0" err="1">
                <a:solidFill>
                  <a:schemeClr val="bg2"/>
                </a:solidFill>
              </a:rPr>
              <a:t>subst-ituting</a:t>
            </a:r>
            <a:r>
              <a:rPr lang="en-GB" i="0" dirty="0">
                <a:solidFill>
                  <a:schemeClr val="bg2"/>
                </a:solidFill>
              </a:rPr>
              <a:t> type </a:t>
            </a:r>
            <a:r>
              <a:rPr lang="en-GB" i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GB" i="0" dirty="0">
                <a:solidFill>
                  <a:schemeClr val="bg2"/>
                </a:solidFill>
              </a:rPr>
              <a:t> for </a:t>
            </a:r>
            <a:r>
              <a:rPr lang="en-US" i="0" dirty="0">
                <a:solidFill>
                  <a:srgbClr val="990099"/>
                </a:solidFill>
                <a:latin typeface="Courier New" pitchFamily="49" charset="0"/>
              </a:rPr>
              <a:t>T</a:t>
            </a:r>
            <a:endParaRPr lang="en-GB" i="0" dirty="0">
              <a:solidFill>
                <a:srgbClr val="990099"/>
              </a:solidFill>
              <a:latin typeface="Courier New" pitchFamily="49" charset="0"/>
            </a:endParaRPr>
          </a:p>
        </p:txBody>
      </p:sp>
      <p:sp>
        <p:nvSpPr>
          <p:cNvPr id="632837" name="AutoShape 5"/>
          <p:cNvSpPr>
            <a:spLocks/>
          </p:cNvSpPr>
          <p:nvPr/>
        </p:nvSpPr>
        <p:spPr bwMode="auto">
          <a:xfrm>
            <a:off x="7308850" y="5508625"/>
            <a:ext cx="1584325" cy="703078"/>
          </a:xfrm>
          <a:prstGeom prst="callout1">
            <a:avLst>
              <a:gd name="adj1" fmla="val 12370"/>
              <a:gd name="adj2" fmla="val -4810"/>
              <a:gd name="adj3" fmla="val -48282"/>
              <a:gd name="adj4" fmla="val -8977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>
              <a:lnSpc>
                <a:spcPts val="1800"/>
              </a:lnSpc>
            </a:pPr>
            <a:r>
              <a:rPr lang="en-GB" i="0" dirty="0">
                <a:solidFill>
                  <a:schemeClr val="bg2"/>
                </a:solidFill>
              </a:rPr>
              <a:t>implicitly </a:t>
            </a:r>
            <a:r>
              <a:rPr lang="en-GB" i="0" dirty="0" err="1">
                <a:solidFill>
                  <a:schemeClr val="bg2"/>
                </a:solidFill>
              </a:rPr>
              <a:t>subst-ituting</a:t>
            </a:r>
            <a:r>
              <a:rPr lang="en-GB" i="0" dirty="0">
                <a:solidFill>
                  <a:schemeClr val="bg2"/>
                </a:solidFill>
              </a:rPr>
              <a:t> type </a:t>
            </a:r>
            <a:r>
              <a:rPr lang="en-GB" i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GB" i="0" dirty="0">
                <a:solidFill>
                  <a:schemeClr val="bg2"/>
                </a:solidFill>
              </a:rPr>
              <a:t> for </a:t>
            </a:r>
            <a:r>
              <a:rPr lang="en-US" i="0" dirty="0">
                <a:solidFill>
                  <a:srgbClr val="990099"/>
                </a:solidFill>
                <a:latin typeface="Courier New" pitchFamily="49" charset="0"/>
              </a:rPr>
              <a:t>T</a:t>
            </a:r>
            <a:endParaRPr lang="en-GB" i="0" dirty="0">
              <a:solidFill>
                <a:srgbClr val="990099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6" grpId="0" animBg="1"/>
      <p:bldP spid="6328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Genericity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 program-unit is </a:t>
            </a:r>
            <a:r>
              <a:rPr lang="en-US" b="1" smtClean="0"/>
              <a:t>generic</a:t>
            </a:r>
            <a:r>
              <a:rPr lang="en-US" smtClean="0"/>
              <a:t> if it is parameterized with respect to a type on which it depends.</a:t>
            </a:r>
          </a:p>
          <a:p>
            <a:pPr eaLnBrk="1" hangingPunct="1"/>
            <a:r>
              <a:rPr lang="en-US" smtClean="0"/>
              <a:t>Many reusable program-units (e.g., stack, queue, list, and set ADTs/classes) are naturally generic.</a:t>
            </a:r>
          </a:p>
          <a:p>
            <a:pPr eaLnBrk="1" hangingPunct="1"/>
            <a:r>
              <a:rPr lang="en-US" smtClean="0"/>
              <a:t>Generic program-units include:</a:t>
            </a:r>
          </a:p>
          <a:p>
            <a:pPr lvl="1" eaLnBrk="1" hangingPunct="1"/>
            <a:r>
              <a:rPr lang="en-US" smtClean="0"/>
              <a:t>generic packages (not covered here)</a:t>
            </a:r>
          </a:p>
          <a:p>
            <a:pPr lvl="1" eaLnBrk="1" hangingPunct="1"/>
            <a:r>
              <a:rPr lang="en-US" smtClean="0"/>
              <a:t>generic classes</a:t>
            </a:r>
          </a:p>
          <a:p>
            <a:pPr lvl="1" eaLnBrk="1" hangingPunct="1"/>
            <a:r>
              <a:rPr lang="en-US" smtClean="0"/>
              <a:t>generic procedures.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Generic 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</a:tabLst>
            </a:pPr>
            <a:r>
              <a:rPr lang="en-US" dirty="0" smtClean="0"/>
              <a:t>In Java, a </a:t>
            </a:r>
            <a:r>
              <a:rPr lang="en-US" b="1" dirty="0" smtClean="0"/>
              <a:t>generic class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6600"/>
                </a:solidFill>
              </a:rPr>
              <a:t>GC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is parameterized with respect to a type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on which it depends:</a:t>
            </a:r>
          </a:p>
          <a:p>
            <a:pPr lvl="1" eaLnBrk="1" hangingPunct="1">
              <a:buFontTx/>
              <a:buNone/>
              <a:tabLst>
                <a:tab pos="1262063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i="1" dirty="0" smtClean="0">
                <a:solidFill>
                  <a:srgbClr val="006600"/>
                </a:solidFill>
              </a:rPr>
              <a:t>GC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&lt;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&gt;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	…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…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…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tabLst>
                <a:tab pos="1262063" algn="l"/>
              </a:tabLst>
            </a:pPr>
            <a:r>
              <a:rPr lang="en-US" dirty="0" smtClean="0"/>
              <a:t>The generic class must be </a:t>
            </a:r>
            <a:r>
              <a:rPr lang="en-US" b="1" dirty="0" smtClean="0"/>
              <a:t>instantiated</a:t>
            </a:r>
            <a:r>
              <a:rPr lang="en-US" dirty="0" smtClean="0"/>
              <a:t>, by substituting a type argument </a:t>
            </a:r>
            <a:r>
              <a:rPr lang="en-US" i="1" dirty="0" smtClean="0">
                <a:solidFill>
                  <a:srgbClr val="006600"/>
                </a:solidFill>
              </a:rPr>
              <a:t>A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for the type parameter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</a:tabLst>
            </a:pP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i="1" dirty="0" smtClean="0">
                <a:solidFill>
                  <a:srgbClr val="006600"/>
                </a:solidFill>
              </a:rPr>
              <a:t>GC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&lt;</a:t>
            </a:r>
            <a:r>
              <a:rPr lang="en-US" i="1" dirty="0" smtClean="0">
                <a:solidFill>
                  <a:srgbClr val="006600"/>
                </a:solidFill>
              </a:rPr>
              <a:t>A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tabLst>
                <a:tab pos="1262063" algn="l"/>
              </a:tabLst>
            </a:pPr>
            <a:r>
              <a:rPr lang="en-US" dirty="0" smtClean="0"/>
              <a:t>This instantiation generates an ordinary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generic class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Consider a class that encapsulates lists with elements of type </a:t>
            </a:r>
            <a:r>
              <a:rPr lang="en-US" sz="2000" dirty="0" smtClean="0">
                <a:solidFill>
                  <a:srgbClr val="990099"/>
                </a:solidFill>
                <a:latin typeface="Courier New" pitchFamily="49" charset="0"/>
                <a:cs typeface="Times New Roman" pitchFamily="18" charset="0"/>
              </a:rPr>
              <a:t>T</a:t>
            </a:r>
            <a:r>
              <a:rPr lang="en-US" dirty="0" smtClean="0"/>
              <a:t>. This class can be made generic with respect to type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cs typeface="Times New Roman" pitchFamily="18" charset="0"/>
              </a:rPr>
              <a:t>T</a:t>
            </a:r>
            <a:r>
              <a:rPr lang="en-US" dirty="0" smtClean="0"/>
              <a:t>.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Generic class declaration: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List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&lt;T&gt;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{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// 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A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List&lt;T&gt;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 object is a list of elements of type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// T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, where the number of elements ≤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cap</a:t>
            </a:r>
            <a:r>
              <a:rPr lang="en-US" dirty="0" smtClean="0">
                <a:solidFill>
                  <a:srgbClr val="006600"/>
                </a:solidFill>
                <a:ea typeface="MS Mincho" pitchFamily="49" charset="-128"/>
              </a:rPr>
              <a:t>.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ea typeface="MS Mincho" pitchFamily="49" charset="-128"/>
            </a:endParaRP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static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final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cap = 100;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size;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private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[]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elems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211960" y="3284538"/>
            <a:ext cx="3743994" cy="522478"/>
            <a:chOff x="4211960" y="3284538"/>
            <a:chExt cx="3743994" cy="522478"/>
          </a:xfrm>
        </p:grpSpPr>
        <p:sp>
          <p:nvSpPr>
            <p:cNvPr id="623620" name="AutoShape 4"/>
            <p:cNvSpPr>
              <a:spLocks/>
            </p:cNvSpPr>
            <p:nvPr/>
          </p:nvSpPr>
          <p:spPr bwMode="auto">
            <a:xfrm>
              <a:off x="6300192" y="3284538"/>
              <a:ext cx="1655762" cy="287337"/>
            </a:xfrm>
            <a:prstGeom prst="callout1">
              <a:avLst>
                <a:gd name="adj1" fmla="val 39778"/>
                <a:gd name="adj2" fmla="val -4602"/>
                <a:gd name="adj3" fmla="val 106630"/>
                <a:gd name="adj4" fmla="val -11390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type parameter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4211960" y="3573016"/>
              <a:ext cx="180020" cy="2340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Java generic class </a:t>
            </a:r>
            <a:r>
              <a:rPr lang="en-GB" i="1" dirty="0" smtClean="0"/>
              <a:t>(2)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smtClean="0"/>
              <a:t>Generic class declaration </a:t>
            </a:r>
            <a:r>
              <a:rPr lang="en-US" i="1" smtClean="0"/>
              <a:t>(continued)</a:t>
            </a:r>
            <a:r>
              <a:rPr lang="en-US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List ()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// </a:t>
            </a:r>
            <a:r>
              <a:rPr lang="en-US" smtClean="0">
                <a:solidFill>
                  <a:srgbClr val="006600"/>
                </a:solidFill>
                <a:ea typeface="MS Mincho" pitchFamily="49" charset="-128"/>
              </a:rPr>
              <a:t>Construct an empty list.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size = 0;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elems = (</a:t>
            </a:r>
            <a:r>
              <a:rPr lang="en-US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[])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new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Object[cap];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void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add (</a:t>
            </a:r>
            <a:r>
              <a:rPr lang="en-US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elem) {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// </a:t>
            </a:r>
            <a:r>
              <a:rPr lang="en-US" smtClean="0">
                <a:solidFill>
                  <a:srgbClr val="006600"/>
                </a:solidFill>
                <a:ea typeface="MS Mincho" pitchFamily="49" charset="-128"/>
              </a:rPr>
              <a:t>Add 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elem</a:t>
            </a:r>
            <a:r>
              <a:rPr lang="en-US" smtClean="0">
                <a:solidFill>
                  <a:srgbClr val="006600"/>
                </a:solidFill>
                <a:ea typeface="MS Mincho" pitchFamily="49" charset="-128"/>
              </a:rPr>
              <a:t> to the end of this list.</a:t>
            </a: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elems[size++] = elem;</a:t>
            </a:r>
            <a:b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generic class </a:t>
            </a:r>
            <a:r>
              <a:rPr lang="en-GB" i="1" smtClean="0"/>
              <a:t>(3)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The following instantiation generates a class that encapsulates lists with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String</a:t>
            </a:r>
            <a:r>
              <a:rPr lang="en-US" sz="2000" dirty="0" smtClean="0"/>
              <a:t> </a:t>
            </a:r>
            <a:r>
              <a:rPr lang="en-US" dirty="0" smtClean="0"/>
              <a:t>elements:</a:t>
            </a:r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List&lt;String&gt;</a:t>
            </a:r>
          </a:p>
        </p:txBody>
      </p:sp>
      <p:sp>
        <p:nvSpPr>
          <p:cNvPr id="641028" name="Rectangle 4"/>
          <p:cNvSpPr>
            <a:spLocks noChangeArrowheads="1"/>
          </p:cNvSpPr>
          <p:nvPr/>
        </p:nvSpPr>
        <p:spPr bwMode="auto">
          <a:xfrm>
            <a:off x="1547813" y="3536950"/>
            <a:ext cx="72009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62063" algn="l"/>
                <a:tab pos="1790700" algn="l"/>
              </a:tabLst>
            </a:pPr>
            <a:r>
              <a:rPr lang="en-US" sz="2400" i="0" dirty="0"/>
              <a:t>The generated class can be used like an ordinary class:</a:t>
            </a:r>
          </a:p>
          <a:p>
            <a:pPr marL="742950" lvl="1" indent="-285750" algn="l">
              <a:spcBef>
                <a:spcPct val="50000"/>
              </a:spcBef>
              <a:buClr>
                <a:schemeClr val="bg2"/>
              </a:buClr>
              <a:tabLst>
                <a:tab pos="1262063" algn="l"/>
                <a:tab pos="1790700" algn="l"/>
              </a:tabLst>
            </a:pP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List&lt;String&gt; 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sentence;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/>
            </a:r>
            <a:b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sentence = </a:t>
            </a:r>
            <a:r>
              <a:rPr lang="en-US" sz="2000" b="1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new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List&lt;String&gt;();</a:t>
            </a:r>
            <a:b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sz="2000" i="0" dirty="0" err="1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sentence.add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"…"</a:t>
            </a:r>
            <a:r>
              <a:rPr lang="en-US" sz="2000" i="0" dirty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);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67845" y="2636912"/>
            <a:ext cx="4969059" cy="755898"/>
            <a:chOff x="3167845" y="2636912"/>
            <a:chExt cx="4969059" cy="755898"/>
          </a:xfrm>
        </p:grpSpPr>
        <p:sp>
          <p:nvSpPr>
            <p:cNvPr id="641029" name="AutoShape 5"/>
            <p:cNvSpPr>
              <a:spLocks/>
            </p:cNvSpPr>
            <p:nvPr/>
          </p:nvSpPr>
          <p:spPr bwMode="auto">
            <a:xfrm>
              <a:off x="5364088" y="2924944"/>
              <a:ext cx="2772816" cy="467866"/>
            </a:xfrm>
            <a:prstGeom prst="callout1">
              <a:avLst>
                <a:gd name="adj1" fmla="val 45569"/>
                <a:gd name="adj2" fmla="val -2250"/>
                <a:gd name="adj3" fmla="val -495"/>
                <a:gd name="adj4" fmla="val -46320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type </a:t>
              </a:r>
              <a:r>
                <a:rPr lang="en-US" i="0" dirty="0" smtClean="0">
                  <a:solidFill>
                    <a:schemeClr val="bg2"/>
                  </a:solidFill>
                </a:rPr>
                <a:t>argument (substituted for type parameter </a:t>
              </a:r>
              <a:r>
                <a:rPr lang="en-US" i="0" dirty="0">
                  <a:solidFill>
                    <a:srgbClr val="006600"/>
                  </a:solidFill>
                  <a:latin typeface="Courier New" pitchFamily="49" charset="0"/>
                </a:rPr>
                <a:t>T</a:t>
              </a:r>
              <a:r>
                <a:rPr lang="en-US" i="0" dirty="0">
                  <a:solidFill>
                    <a:schemeClr val="bg2"/>
                  </a:solidFill>
                </a:rPr>
                <a:t>)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3167845" y="2636912"/>
              <a:ext cx="936104" cy="324706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Java generic class </a:t>
            </a:r>
            <a:r>
              <a:rPr lang="en-GB" i="1" smtClean="0"/>
              <a:t>(4)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The following instantiation generates a class that encapsulates lists with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Date</a:t>
            </a:r>
            <a:r>
              <a:rPr lang="en-US" sz="2000" dirty="0" smtClean="0"/>
              <a:t> </a:t>
            </a:r>
            <a:r>
              <a:rPr lang="en-US" dirty="0" smtClean="0"/>
              <a:t>elements:</a:t>
            </a:r>
          </a:p>
          <a:p>
            <a:pPr lvl="1" eaLnBrk="1" hangingPunct="1">
              <a:buFontTx/>
              <a:buNone/>
            </a:pP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	List&lt;Date&gt; holidays;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holidays = 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new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List&lt;Date&gt;();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holidays.add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(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new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 Date(2009, 1, 1));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/>
            <a:r>
              <a:rPr lang="en-US" dirty="0" smtClean="0"/>
              <a:t>In an instantiation, the type argument must be a class, </a:t>
            </a:r>
            <a:r>
              <a:rPr lang="en-US" i="1" dirty="0" smtClean="0"/>
              <a:t>not a primitive type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List&lt;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Times New Roman" pitchFamily="18" charset="0"/>
              </a:rPr>
              <a:t>&gt; primes;</a:t>
            </a:r>
          </a:p>
        </p:txBody>
      </p:sp>
      <p:sp>
        <p:nvSpPr>
          <p:cNvPr id="625668" name="AutoShape 4"/>
          <p:cNvSpPr>
            <a:spLocks/>
          </p:cNvSpPr>
          <p:nvPr/>
        </p:nvSpPr>
        <p:spPr bwMode="auto">
          <a:xfrm>
            <a:off x="4572000" y="5157788"/>
            <a:ext cx="647700" cy="287337"/>
          </a:xfrm>
          <a:prstGeom prst="callout1">
            <a:avLst>
              <a:gd name="adj1" fmla="val 39778"/>
              <a:gd name="adj2" fmla="val -11764"/>
              <a:gd name="adj3" fmla="val -75139"/>
              <a:gd name="adj4" fmla="val -14411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illegal</a:t>
            </a:r>
            <a:endParaRPr lang="en-AU" i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 generic interface </a:t>
            </a:r>
            <a:r>
              <a:rPr lang="en-US" b="0" dirty="0" smtClean="0">
                <a:latin typeface="Courier New" pitchFamily="49" charset="0"/>
              </a:rPr>
              <a:t>Comparable&lt;T&gt;</a:t>
            </a:r>
            <a:endParaRPr lang="en-GB" b="0" dirty="0" smtClean="0">
              <a:latin typeface="Courier New" pitchFamily="49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</a:tabLst>
            </a:pPr>
            <a:r>
              <a:rPr lang="en-US" dirty="0" smtClean="0"/>
              <a:t>Java also supports generic interfaces.</a:t>
            </a:r>
          </a:p>
          <a:p>
            <a:pPr eaLnBrk="1" hangingPunct="1">
              <a:tabLst>
                <a:tab pos="1262063" algn="l"/>
              </a:tabLst>
            </a:pPr>
            <a:r>
              <a:rPr lang="en-US" dirty="0" smtClean="0"/>
              <a:t>From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java.lang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interface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Comparable 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&lt;T&gt;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{</a:t>
            </a:r>
            <a:endParaRPr lang="en-US" dirty="0" smtClean="0">
              <a:solidFill>
                <a:srgbClr val="006600"/>
              </a:solidFill>
              <a:cs typeface="Times New Roman" pitchFamily="18" charset="0"/>
            </a:endParaRPr>
          </a:p>
          <a:p>
            <a:pPr lvl="1" eaLnBrk="1" hangingPunct="1">
              <a:buFontTx/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public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compareTo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(</a:t>
            </a:r>
            <a:r>
              <a:rPr lang="en-US" dirty="0" smtClean="0">
                <a:solidFill>
                  <a:srgbClr val="990099"/>
                </a:solidFill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that);</a:t>
            </a:r>
          </a:p>
          <a:p>
            <a:pPr lvl="1" eaLnBrk="1" hangingPunct="1">
              <a:buFontTx/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}</a:t>
            </a:r>
          </a:p>
          <a:p>
            <a:pPr eaLnBrk="1" hangingPunct="1">
              <a:tabLst>
                <a:tab pos="1262063" algn="l"/>
              </a:tabLst>
            </a:pPr>
            <a:r>
              <a:rPr lang="en-US" dirty="0" smtClean="0"/>
              <a:t>If 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</a:t>
            </a:r>
            <a:r>
              <a:rPr lang="en-US" sz="2000" dirty="0" smtClean="0"/>
              <a:t> </a:t>
            </a:r>
            <a:r>
              <a:rPr lang="en-US" dirty="0" smtClean="0"/>
              <a:t>is declared as implementing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Comparable&lt;C&gt;</a:t>
            </a:r>
            <a:r>
              <a:rPr lang="en-US" dirty="0" smtClean="0"/>
              <a:t>,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</a:t>
            </a:r>
            <a:r>
              <a:rPr lang="en-US" dirty="0" smtClean="0"/>
              <a:t> </a:t>
            </a:r>
            <a:r>
              <a:rPr lang="en-US" i="1" dirty="0" smtClean="0"/>
              <a:t>must</a:t>
            </a:r>
            <a:r>
              <a:rPr lang="en-US" dirty="0" smtClean="0"/>
              <a:t> be equipped with a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compareTo</a:t>
            </a:r>
            <a:r>
              <a:rPr lang="en-US" sz="2000" dirty="0" smtClean="0"/>
              <a:t> </a:t>
            </a:r>
            <a:r>
              <a:rPr lang="en-US" dirty="0" smtClean="0"/>
              <a:t>method that compares objects of type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C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Bounded type parameters </a:t>
            </a:r>
            <a:r>
              <a:rPr lang="en-US" i="1" dirty="0" smtClean="0"/>
              <a:t>(1)</a:t>
            </a:r>
            <a:endParaRPr lang="en-GB" i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085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a generic class </a:t>
            </a:r>
            <a:r>
              <a:rPr lang="en-US" i="1" dirty="0" smtClean="0">
                <a:solidFill>
                  <a:srgbClr val="006600"/>
                </a:solidFill>
              </a:rPr>
              <a:t>GC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  <a:cs typeface="Arial" charset="0"/>
              </a:rPr>
              <a:t>‹T›</a:t>
            </a:r>
            <a:r>
              <a:rPr lang="en-US" dirty="0" smtClean="0"/>
              <a:t> that requires 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to be equipped with some specific methods.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may be specified as </a:t>
            </a:r>
            <a:r>
              <a:rPr lang="en-US" b="1" dirty="0" smtClean="0"/>
              <a:t>bounded</a:t>
            </a:r>
            <a:r>
              <a:rPr lang="en-US" dirty="0" smtClean="0"/>
              <a:t> by a class </a:t>
            </a:r>
            <a:r>
              <a:rPr lang="en-US" i="1" dirty="0" smtClean="0">
                <a:solidFill>
                  <a:srgbClr val="006600"/>
                </a:solidFill>
              </a:rPr>
              <a:t>C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ts val="2000"/>
              </a:lnSpc>
              <a:spcBef>
                <a:spcPts val="1000"/>
              </a:spcBef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</a:rPr>
              <a:t>GC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&lt;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</a:rPr>
              <a:t>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&gt; 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i="1" dirty="0"/>
              <a:t>T</a:t>
            </a:r>
            <a:r>
              <a:rPr lang="en-US" dirty="0"/>
              <a:t> is </a:t>
            </a:r>
            <a:r>
              <a:rPr lang="en-US" dirty="0" smtClean="0"/>
              <a:t>known </a:t>
            </a:r>
            <a:r>
              <a:rPr lang="en-US" dirty="0"/>
              <a:t>to be equipped with all the methods of </a:t>
            </a:r>
            <a:r>
              <a:rPr lang="en-US" i="1" dirty="0">
                <a:solidFill>
                  <a:srgbClr val="006600"/>
                </a:solidFill>
              </a:rPr>
              <a:t>C</a:t>
            </a:r>
            <a:r>
              <a:rPr lang="en-US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type argument must be a subclass of </a:t>
            </a:r>
            <a:r>
              <a:rPr lang="en-US" i="1" dirty="0">
                <a:solidFill>
                  <a:srgbClr val="006600"/>
                </a:solidFill>
              </a:rPr>
              <a:t>C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Alternatively, </a:t>
            </a:r>
            <a:r>
              <a:rPr lang="en-US" i="1" dirty="0" smtClean="0"/>
              <a:t>T</a:t>
            </a:r>
            <a:r>
              <a:rPr lang="en-US" dirty="0" smtClean="0"/>
              <a:t> may </a:t>
            </a:r>
            <a:r>
              <a:rPr lang="en-US" dirty="0"/>
              <a:t>be specified as </a:t>
            </a:r>
            <a:r>
              <a:rPr lang="en-US" b="1" dirty="0" smtClean="0"/>
              <a:t>bounded</a:t>
            </a:r>
            <a:r>
              <a:rPr lang="en-US" dirty="0" smtClean="0"/>
              <a:t> by an interface </a:t>
            </a:r>
            <a:r>
              <a:rPr lang="en-US" i="1" dirty="0" smtClean="0">
                <a:solidFill>
                  <a:srgbClr val="006600"/>
                </a:solidFill>
              </a:rPr>
              <a:t>I</a:t>
            </a:r>
            <a:r>
              <a:rPr lang="en-US" dirty="0" smtClean="0"/>
              <a:t>:</a:t>
            </a:r>
            <a:endParaRPr lang="en-US" b="1" dirty="0" smtClean="0"/>
          </a:p>
          <a:p>
            <a:pPr lvl="1" eaLnBrk="1" hangingPunct="1">
              <a:lnSpc>
                <a:spcPts val="2000"/>
              </a:lnSpc>
              <a:spcBef>
                <a:spcPts val="1000"/>
              </a:spcBef>
              <a:buFontTx/>
              <a:buNone/>
            </a:pP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		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class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</a:rPr>
              <a:t>GC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&lt;</a:t>
            </a:r>
            <a:r>
              <a:rPr lang="en-US" i="1" dirty="0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extends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</a:rPr>
              <a:t>I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&gt; {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dirty="0" smtClean="0">
              <a:solidFill>
                <a:srgbClr val="006600"/>
              </a:solidFill>
              <a:latin typeface="Courier New" pitchFamily="49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i="1" dirty="0">
                <a:solidFill>
                  <a:srgbClr val="006600"/>
                </a:solidFill>
              </a:rPr>
              <a:t>T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/>
              <a:t>is known to be equipped with all the methods of </a:t>
            </a:r>
            <a:r>
              <a:rPr lang="en-US" i="1" dirty="0" smtClean="0">
                <a:solidFill>
                  <a:srgbClr val="006600"/>
                </a:solidFill>
              </a:rPr>
              <a:t>I</a:t>
            </a:r>
            <a:r>
              <a:rPr lang="en-US" dirty="0" smtClean="0"/>
              <a:t>.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type argument must be </a:t>
            </a:r>
            <a:r>
              <a:rPr lang="en-US" dirty="0" smtClean="0"/>
              <a:t>a class that implements </a:t>
            </a:r>
            <a:r>
              <a:rPr lang="en-US" i="1" dirty="0" smtClean="0">
                <a:solidFill>
                  <a:srgbClr val="006600"/>
                </a:solidFill>
              </a:rPr>
              <a:t>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8161</TotalTime>
  <Words>480</Words>
  <Application>Microsoft Office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University of Glasgow template - Sept 2007</vt:lpstr>
      <vt:lpstr>13  Generic abstraction</vt:lpstr>
      <vt:lpstr>Genericity</vt:lpstr>
      <vt:lpstr>Generic classes</vt:lpstr>
      <vt:lpstr>Example: Java generic class (1)</vt:lpstr>
      <vt:lpstr>Example: Java generic class (2)</vt:lpstr>
      <vt:lpstr>Example: Java generic class (3)</vt:lpstr>
      <vt:lpstr>Example: Java generic class (4)</vt:lpstr>
      <vt:lpstr>Java generic interface Comparable&lt;T&gt;</vt:lpstr>
      <vt:lpstr>Bounded type parameters (1)</vt:lpstr>
      <vt:lpstr>Bounded type parameters (2)</vt:lpstr>
      <vt:lpstr>Example: Java generic class with bounded type parameter (1)</vt:lpstr>
      <vt:lpstr>Example: Java generic class with bounded type parameter (2)</vt:lpstr>
      <vt:lpstr>Example: Java generic class with bounded type parameter (3)</vt:lpstr>
      <vt:lpstr>Example: Java generic class with bounded type parameter (4)</vt:lpstr>
      <vt:lpstr>Generic procedures</vt:lpstr>
      <vt:lpstr>Example: Java generic method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372</cp:revision>
  <dcterms:created xsi:type="dcterms:W3CDTF">2007-09-18T17:05:57Z</dcterms:created>
  <dcterms:modified xsi:type="dcterms:W3CDTF">2013-11-26T10:22:59Z</dcterms:modified>
</cp:coreProperties>
</file>