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26" r:id="rId2"/>
    <p:sldId id="364" r:id="rId3"/>
    <p:sldId id="365" r:id="rId4"/>
    <p:sldId id="369" r:id="rId5"/>
    <p:sldId id="370" r:id="rId6"/>
    <p:sldId id="371" r:id="rId7"/>
    <p:sldId id="366" r:id="rId8"/>
    <p:sldId id="367" r:id="rId9"/>
    <p:sldId id="368" r:id="rId10"/>
    <p:sldId id="372" r:id="rId11"/>
    <p:sldId id="373" r:id="rId12"/>
    <p:sldId id="374" r:id="rId13"/>
    <p:sldId id="375" r:id="rId14"/>
    <p:sldId id="376" r:id="rId15"/>
    <p:sldId id="327" r:id="rId16"/>
    <p:sldId id="330" r:id="rId17"/>
    <p:sldId id="331" r:id="rId18"/>
    <p:sldId id="363" r:id="rId19"/>
    <p:sldId id="332" r:id="rId20"/>
    <p:sldId id="334" r:id="rId21"/>
    <p:sldId id="335" r:id="rId22"/>
    <p:sldId id="336" r:id="rId23"/>
    <p:sldId id="338" r:id="rId24"/>
    <p:sldId id="339" r:id="rId25"/>
    <p:sldId id="340" r:id="rId26"/>
    <p:sldId id="360" r:id="rId27"/>
    <p:sldId id="342" r:id="rId28"/>
    <p:sldId id="361" r:id="rId29"/>
    <p:sldId id="362" r:id="rId30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6600"/>
    <a:srgbClr val="FF0000"/>
    <a:srgbClr val="FFFF00"/>
    <a:srgbClr val="FFFF99"/>
    <a:srgbClr val="008000"/>
    <a:srgbClr val="33CC3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1" autoAdjust="0"/>
    <p:restoredTop sz="95784" autoAdjust="0"/>
  </p:normalViewPr>
  <p:slideViewPr>
    <p:cSldViewPr>
      <p:cViewPr varScale="1">
        <p:scale>
          <a:sx n="84" d="100"/>
          <a:sy n="84" d="100"/>
        </p:scale>
        <p:origin x="-78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22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18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7A2D3DD-234A-4077-A143-A01A2AF823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675" y="188913"/>
            <a:ext cx="6142038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14-</a:t>
            </a:r>
            <a:fld id="{E98EFB95-19D2-42CF-9D31-0C50FD779E00}" type="slidenum">
              <a:rPr lang="en-US" sz="16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14  Run-time organization</a:t>
            </a:r>
            <a:endParaRPr lang="en-GB" sz="3200" dirty="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Data </a:t>
            </a:r>
            <a:r>
              <a:rPr lang="en-US" dirty="0" smtClean="0"/>
              <a:t>representation</a:t>
            </a:r>
            <a:endParaRPr lang="en-US" dirty="0" smtClean="0"/>
          </a:p>
          <a:p>
            <a:r>
              <a:rPr lang="en-US" dirty="0" smtClean="0"/>
              <a:t>Storage organization:</a:t>
            </a:r>
          </a:p>
          <a:p>
            <a:pPr lvl="1"/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garbage collection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 dirty="0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Representation of objects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i="1" dirty="0" smtClean="0"/>
              <a:t>Recall:</a:t>
            </a:r>
            <a:r>
              <a:rPr lang="en-US" dirty="0" smtClean="0"/>
              <a:t> Objects are tagged </a:t>
            </a:r>
            <a:r>
              <a:rPr lang="en-US" dirty="0" err="1" smtClean="0"/>
              <a:t>tuples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Represent an object by juxtaposing its components (instance variables) with a </a:t>
            </a:r>
            <a:r>
              <a:rPr lang="en-US" b="1" dirty="0" smtClean="0"/>
              <a:t>class tag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Representation of objects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Consider class </a:t>
            </a:r>
            <a:r>
              <a:rPr lang="en-US" i="1" dirty="0" smtClean="0"/>
              <a:t>C</a:t>
            </a:r>
            <a:r>
              <a:rPr lang="en-US" dirty="0" smtClean="0"/>
              <a:t> with components (instance variables) of types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dirty="0" smtClean="0">
                <a:sym typeface="Symbol" pitchFamily="18" charset="2"/>
              </a:rPr>
              <a:t>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i="1" baseline="-25000" dirty="0" smtClean="0"/>
              <a:t>n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Representing objects of class </a:t>
            </a:r>
            <a:r>
              <a:rPr lang="en-US" i="1" dirty="0" smtClean="0"/>
              <a:t>C</a:t>
            </a:r>
            <a:r>
              <a:rPr lang="en-US" dirty="0" smtClean="0"/>
              <a:t>:</a:t>
            </a:r>
          </a:p>
        </p:txBody>
      </p:sp>
      <p:sp>
        <p:nvSpPr>
          <p:cNvPr id="38" name="Rectangle 3"/>
          <p:cNvSpPr txBox="1">
            <a:spLocks noChangeArrowheads="1"/>
          </p:cNvSpPr>
          <p:nvPr/>
        </p:nvSpPr>
        <p:spPr bwMode="auto">
          <a:xfrm>
            <a:off x="1547664" y="4977172"/>
            <a:ext cx="7197725" cy="1344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US" sz="2400" dirty="0" smtClean="0"/>
              <a:t>The compiler knows the </a:t>
            </a:r>
            <a:r>
              <a:rPr lang="en-US" sz="2400" dirty="0"/>
              <a:t>offset of each </a:t>
            </a:r>
            <a:r>
              <a:rPr lang="en-US" sz="2400" dirty="0" smtClean="0"/>
              <a:t>component </a:t>
            </a:r>
            <a:r>
              <a:rPr lang="en-US" sz="2400" dirty="0"/>
              <a:t>(relative to the </a:t>
            </a:r>
            <a:r>
              <a:rPr lang="en-US" sz="2400" dirty="0" smtClean="0"/>
              <a:t>object’s </a:t>
            </a:r>
            <a:r>
              <a:rPr lang="en-US" sz="2400" dirty="0"/>
              <a:t>base address</a:t>
            </a:r>
            <a:r>
              <a:rPr lang="en-US" sz="2400" dirty="0" smtClean="0"/>
              <a:t>).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63"/>
          <p:cNvGrpSpPr/>
          <p:nvPr/>
        </p:nvGrpSpPr>
        <p:grpSpPr>
          <a:xfrm>
            <a:off x="2015716" y="3032956"/>
            <a:ext cx="3780420" cy="1764196"/>
            <a:chOff x="2015716" y="3032956"/>
            <a:chExt cx="3780420" cy="1764196"/>
          </a:xfrm>
        </p:grpSpPr>
        <p:sp>
          <p:nvSpPr>
            <p:cNvPr id="4" name="Rectangle 3"/>
            <p:cNvSpPr/>
            <p:nvPr/>
          </p:nvSpPr>
          <p:spPr>
            <a:xfrm>
              <a:off x="2015716" y="3032956"/>
              <a:ext cx="576000" cy="1512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015716" y="3897052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015716" y="3464692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AutoShape 4"/>
            <p:cNvSpPr>
              <a:spLocks/>
            </p:cNvSpPr>
            <p:nvPr/>
          </p:nvSpPr>
          <p:spPr bwMode="auto">
            <a:xfrm>
              <a:off x="3311860" y="3104964"/>
              <a:ext cx="2484276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784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of type </a:t>
              </a:r>
              <a:r>
                <a:rPr lang="en-US" sz="2000" i="1" dirty="0" err="1" smtClean="0">
                  <a:solidFill>
                    <a:schemeClr val="bg2"/>
                  </a:solidFill>
                </a:rPr>
                <a:t>T</a:t>
              </a:r>
              <a:r>
                <a:rPr lang="en-US" sz="2000" i="1" baseline="-25000" dirty="0" err="1" smtClean="0">
                  <a:solidFill>
                    <a:schemeClr val="bg2"/>
                  </a:solidFill>
                </a:rPr>
                <a:t>n</a:t>
              </a:r>
              <a:endParaRPr lang="en-US" sz="2000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4" name="AutoShape 4"/>
            <p:cNvSpPr>
              <a:spLocks/>
            </p:cNvSpPr>
            <p:nvPr/>
          </p:nvSpPr>
          <p:spPr bwMode="auto">
            <a:xfrm>
              <a:off x="3311860" y="3861048"/>
              <a:ext cx="2484276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784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of type </a:t>
              </a:r>
              <a:r>
                <a:rPr lang="en-US" sz="2000" i="1" dirty="0" smtClean="0">
                  <a:solidFill>
                    <a:schemeClr val="bg2"/>
                  </a:solidFill>
                </a:rPr>
                <a:t>T</a:t>
              </a:r>
              <a:r>
                <a:rPr lang="en-US" sz="2000" baseline="-25000" dirty="0" smtClean="0">
                  <a:solidFill>
                    <a:schemeClr val="bg2"/>
                  </a:solidFill>
                </a:rPr>
                <a:t>1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347864" y="3429000"/>
              <a:ext cx="36004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2000" dirty="0" smtClean="0">
                  <a:solidFill>
                    <a:schemeClr val="bg2"/>
                  </a:solidFill>
                </a:rPr>
                <a:t>…</a:t>
              </a:r>
              <a:endParaRPr lang="en-GB" sz="2000" dirty="0">
                <a:solidFill>
                  <a:schemeClr val="bg2"/>
                </a:solidFill>
              </a:endParaRPr>
            </a:p>
          </p:txBody>
        </p:sp>
        <p:sp>
          <p:nvSpPr>
            <p:cNvPr id="37" name="AutoShape 4"/>
            <p:cNvSpPr>
              <a:spLocks/>
            </p:cNvSpPr>
            <p:nvPr/>
          </p:nvSpPr>
          <p:spPr bwMode="auto">
            <a:xfrm>
              <a:off x="3311860" y="4509120"/>
              <a:ext cx="612068" cy="288032"/>
            </a:xfrm>
            <a:prstGeom prst="callout1">
              <a:avLst>
                <a:gd name="adj1" fmla="val 45715"/>
                <a:gd name="adj2" fmla="val -3046"/>
                <a:gd name="adj3" fmla="val 14572"/>
                <a:gd name="adj4" fmla="val -109174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base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015716" y="4113076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AutoShape 4"/>
            <p:cNvSpPr>
              <a:spLocks/>
            </p:cNvSpPr>
            <p:nvPr/>
          </p:nvSpPr>
          <p:spPr bwMode="auto">
            <a:xfrm>
              <a:off x="3311860" y="4185084"/>
              <a:ext cx="2484276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784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class tag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123728" y="4149120"/>
              <a:ext cx="36000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i="1" dirty="0" smtClean="0">
                  <a:solidFill>
                    <a:schemeClr val="tx1"/>
                  </a:solidFill>
                </a:rPr>
                <a:t>C</a:t>
              </a:r>
              <a:endParaRPr lang="en-GB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929223" y="3212976"/>
            <a:ext cx="2963257" cy="863856"/>
            <a:chOff x="5929223" y="3212976"/>
            <a:chExt cx="2963257" cy="863856"/>
          </a:xfrm>
        </p:grpSpPr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6742112" y="3212976"/>
              <a:ext cx="2150368" cy="863856"/>
            </a:xfrm>
            <a:prstGeom prst="callout1">
              <a:avLst>
                <a:gd name="adj1" fmla="val 45715"/>
                <a:gd name="adj2" fmla="val -3046"/>
                <a:gd name="adj3" fmla="val 10016"/>
                <a:gd name="adj4" fmla="val -38997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components of different types</a:t>
              </a:r>
              <a:r>
                <a:rPr lang="en-US" sz="2000" dirty="0" smtClean="0">
                  <a:solidFill>
                    <a:schemeClr val="bg2"/>
                  </a:solidFill>
                </a:rPr>
                <a:t>, </a:t>
              </a:r>
              <a:r>
                <a:rPr lang="en-US" sz="2000" dirty="0" smtClean="0">
                  <a:solidFill>
                    <a:schemeClr val="bg2"/>
                  </a:solidFill>
                </a:rPr>
                <a:t>with different </a:t>
              </a:r>
              <a:r>
                <a:rPr lang="en-US" sz="2000" dirty="0" smtClean="0">
                  <a:solidFill>
                    <a:schemeClr val="bg2"/>
                  </a:solidFill>
                </a:rPr>
                <a:t>sizes</a:t>
              </a:r>
              <a:endParaRPr lang="en-US" sz="2000" i="1" baseline="-25000" dirty="0">
                <a:solidFill>
                  <a:schemeClr val="bg2"/>
                </a:solidFill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5929223" y="3616224"/>
              <a:ext cx="738082" cy="320314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Representation of objects </a:t>
            </a:r>
            <a:r>
              <a:rPr lang="en-US" i="1" dirty="0" smtClean="0"/>
              <a:t>(3)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Now consider class </a:t>
            </a:r>
            <a:r>
              <a:rPr lang="en-US" i="1" dirty="0" smtClean="0"/>
              <a:t>C'</a:t>
            </a:r>
            <a:r>
              <a:rPr lang="en-US" dirty="0" smtClean="0"/>
              <a:t> (a subclass of </a:t>
            </a:r>
            <a:r>
              <a:rPr lang="en-US" i="1" dirty="0" smtClean="0"/>
              <a:t>C</a:t>
            </a:r>
            <a:r>
              <a:rPr lang="en-US" dirty="0" smtClean="0"/>
              <a:t>) with </a:t>
            </a:r>
            <a:r>
              <a:rPr lang="en-US" i="1" dirty="0" smtClean="0"/>
              <a:t>additional</a:t>
            </a:r>
            <a:r>
              <a:rPr lang="en-US" dirty="0" smtClean="0"/>
              <a:t> instance variables of types </a:t>
            </a:r>
            <a:r>
              <a:rPr lang="en-US" i="1" dirty="0" smtClean="0"/>
              <a:t>T'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dirty="0" smtClean="0">
                <a:sym typeface="Symbol" pitchFamily="18" charset="2"/>
              </a:rPr>
              <a:t></a:t>
            </a:r>
            <a:r>
              <a:rPr lang="en-US" dirty="0" smtClean="0"/>
              <a:t>, </a:t>
            </a:r>
            <a:r>
              <a:rPr lang="en-US" i="1" dirty="0" err="1" smtClean="0"/>
              <a:t>T'</a:t>
            </a:r>
            <a:r>
              <a:rPr lang="en-US" i="1" baseline="-25000" dirty="0" err="1" smtClean="0"/>
              <a:t>m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Representation of </a:t>
            </a:r>
            <a:r>
              <a:rPr lang="en-US" dirty="0" smtClean="0"/>
              <a:t>objects of classes </a:t>
            </a:r>
            <a:r>
              <a:rPr lang="en-US" i="1" dirty="0" smtClean="0"/>
              <a:t>C</a:t>
            </a:r>
            <a:r>
              <a:rPr lang="en-US" dirty="0" smtClean="0"/>
              <a:t> and </a:t>
            </a:r>
            <a:r>
              <a:rPr lang="en-US" i="1" dirty="0" smtClean="0"/>
              <a:t>C'</a:t>
            </a:r>
            <a:r>
              <a:rPr lang="en-US" dirty="0" smtClean="0"/>
              <a:t>: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015676" y="3068960"/>
            <a:ext cx="4968592" cy="2412268"/>
            <a:chOff x="2015676" y="3068960"/>
            <a:chExt cx="4968592" cy="2412268"/>
          </a:xfrm>
        </p:grpSpPr>
        <p:sp>
          <p:nvSpPr>
            <p:cNvPr id="65" name="Rectangle 64"/>
            <p:cNvSpPr/>
            <p:nvPr/>
          </p:nvSpPr>
          <p:spPr>
            <a:xfrm>
              <a:off x="2015716" y="3969060"/>
              <a:ext cx="576000" cy="1512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2015716" y="4833156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2015716" y="4400796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AutoShape 4"/>
            <p:cNvSpPr>
              <a:spLocks/>
            </p:cNvSpPr>
            <p:nvPr/>
          </p:nvSpPr>
          <p:spPr bwMode="auto">
            <a:xfrm>
              <a:off x="3311860" y="4041068"/>
              <a:ext cx="2484276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784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of type </a:t>
              </a:r>
              <a:r>
                <a:rPr lang="en-US" sz="2000" i="1" dirty="0" err="1" smtClean="0">
                  <a:solidFill>
                    <a:schemeClr val="bg2"/>
                  </a:solidFill>
                </a:rPr>
                <a:t>T</a:t>
              </a:r>
              <a:r>
                <a:rPr lang="en-US" sz="2000" i="1" baseline="-25000" dirty="0" err="1" smtClean="0">
                  <a:solidFill>
                    <a:schemeClr val="bg2"/>
                  </a:solidFill>
                </a:rPr>
                <a:t>n</a:t>
              </a:r>
              <a:endParaRPr lang="en-US" sz="2000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69" name="AutoShape 4"/>
            <p:cNvSpPr>
              <a:spLocks/>
            </p:cNvSpPr>
            <p:nvPr/>
          </p:nvSpPr>
          <p:spPr bwMode="auto">
            <a:xfrm>
              <a:off x="3311860" y="4797152"/>
              <a:ext cx="2484276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784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of type </a:t>
              </a:r>
              <a:r>
                <a:rPr lang="en-US" sz="2000" i="1" dirty="0" smtClean="0">
                  <a:solidFill>
                    <a:schemeClr val="bg2"/>
                  </a:solidFill>
                </a:rPr>
                <a:t>T</a:t>
              </a:r>
              <a:r>
                <a:rPr lang="en-US" sz="2000" baseline="-25000" dirty="0" smtClean="0">
                  <a:solidFill>
                    <a:schemeClr val="bg2"/>
                  </a:solidFill>
                </a:rPr>
                <a:t>1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347864" y="4365104"/>
              <a:ext cx="36004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2000" dirty="0" smtClean="0">
                  <a:solidFill>
                    <a:schemeClr val="bg2"/>
                  </a:solidFill>
                </a:rPr>
                <a:t>…</a:t>
              </a:r>
              <a:endParaRPr lang="en-GB" sz="2000" dirty="0">
                <a:solidFill>
                  <a:schemeClr val="bg2"/>
                </a:solidFill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2015716" y="5049180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AutoShape 4"/>
            <p:cNvSpPr>
              <a:spLocks/>
            </p:cNvSpPr>
            <p:nvPr/>
          </p:nvSpPr>
          <p:spPr bwMode="auto">
            <a:xfrm>
              <a:off x="3311860" y="5121188"/>
              <a:ext cx="2484276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784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class tag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015676" y="5085224"/>
              <a:ext cx="576104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i="1" dirty="0" smtClean="0">
                  <a:solidFill>
                    <a:schemeClr val="tx1"/>
                  </a:solidFill>
                </a:rPr>
                <a:t>C</a:t>
              </a:r>
              <a:endParaRPr lang="en-GB" i="1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408204" y="3104964"/>
              <a:ext cx="576000" cy="237626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6408204" y="4833156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6408204" y="4400796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408204" y="5049180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ctangle 78"/>
            <p:cNvSpPr/>
            <p:nvPr/>
          </p:nvSpPr>
          <p:spPr>
            <a:xfrm>
              <a:off x="6408164" y="5085224"/>
              <a:ext cx="576104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i="1" dirty="0" smtClean="0">
                  <a:solidFill>
                    <a:schemeClr val="tx1"/>
                  </a:solidFill>
                </a:rPr>
                <a:t>C</a:t>
              </a:r>
              <a:r>
                <a:rPr lang="en-US" sz="2000" i="1" dirty="0" smtClean="0">
                  <a:solidFill>
                    <a:schemeClr val="tx1"/>
                  </a:solidFill>
                </a:rPr>
                <a:t>'</a:t>
              </a:r>
              <a:endParaRPr lang="en-GB" sz="2000" i="1" dirty="0">
                <a:solidFill>
                  <a:schemeClr val="tx1"/>
                </a:solidFill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5760132" y="4149080"/>
              <a:ext cx="576000" cy="0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5760132" y="4941168"/>
              <a:ext cx="576000" cy="0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4392044" y="5265204"/>
              <a:ext cx="1944000" cy="0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6408204" y="3753036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6408204" y="3321300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6408204" y="3969060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AutoShape 4"/>
            <p:cNvSpPr>
              <a:spLocks/>
            </p:cNvSpPr>
            <p:nvPr/>
          </p:nvSpPr>
          <p:spPr bwMode="auto">
            <a:xfrm>
              <a:off x="3311860" y="3068960"/>
              <a:ext cx="2556284" cy="288032"/>
            </a:xfrm>
            <a:prstGeom prst="callout1">
              <a:avLst>
                <a:gd name="adj1" fmla="val 50064"/>
                <a:gd name="adj2" fmla="val 102839"/>
                <a:gd name="adj3" fmla="val 53712"/>
                <a:gd name="adj4" fmla="val 118489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of type </a:t>
              </a:r>
              <a:r>
                <a:rPr lang="en-US" sz="2000" i="1" dirty="0" err="1" smtClean="0">
                  <a:solidFill>
                    <a:schemeClr val="bg2"/>
                  </a:solidFill>
                </a:rPr>
                <a:t>T'</a:t>
              </a:r>
              <a:r>
                <a:rPr lang="en-US" sz="2000" i="1" baseline="-25000" dirty="0" err="1" smtClean="0">
                  <a:solidFill>
                    <a:schemeClr val="bg2"/>
                  </a:solidFill>
                </a:rPr>
                <a:t>m</a:t>
              </a:r>
              <a:endParaRPr lang="en-US" sz="2000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90" name="AutoShape 4"/>
            <p:cNvSpPr>
              <a:spLocks/>
            </p:cNvSpPr>
            <p:nvPr/>
          </p:nvSpPr>
          <p:spPr bwMode="auto">
            <a:xfrm>
              <a:off x="3311860" y="3717032"/>
              <a:ext cx="2556284" cy="288032"/>
            </a:xfrm>
            <a:prstGeom prst="callout1">
              <a:avLst>
                <a:gd name="adj1" fmla="val 50064"/>
                <a:gd name="adj2" fmla="val 102839"/>
                <a:gd name="adj3" fmla="val 53712"/>
                <a:gd name="adj4" fmla="val 118489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of type </a:t>
              </a:r>
              <a:r>
                <a:rPr lang="en-US" sz="2000" i="1" dirty="0" smtClean="0">
                  <a:solidFill>
                    <a:schemeClr val="bg2"/>
                  </a:solidFill>
                </a:rPr>
                <a:t>T</a:t>
              </a:r>
              <a:r>
                <a:rPr lang="en-US" sz="2000" i="1" dirty="0" smtClean="0"/>
                <a:t>'</a:t>
              </a:r>
              <a:r>
                <a:rPr lang="en-US" sz="2000" baseline="-25000" dirty="0" smtClean="0">
                  <a:solidFill>
                    <a:schemeClr val="bg2"/>
                  </a:solidFill>
                </a:rPr>
                <a:t>1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</p:grpSp>
      <p:sp>
        <p:nvSpPr>
          <p:cNvPr id="91" name="Rectangle 3"/>
          <p:cNvSpPr txBox="1">
            <a:spLocks noChangeArrowheads="1"/>
          </p:cNvSpPr>
          <p:nvPr/>
        </p:nvSpPr>
        <p:spPr bwMode="auto">
          <a:xfrm>
            <a:off x="1547664" y="5733256"/>
            <a:ext cx="7197725" cy="58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component has a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known offset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objects of a given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 </a:t>
            </a:r>
            <a:r>
              <a:rPr kumimoji="0" lang="en-US" sz="24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all </a:t>
            </a:r>
            <a:r>
              <a:rPr kumimoji="0" lang="en-US" sz="24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subclasses of 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</a:t>
            </a:r>
            <a:r>
              <a:rPr lang="en-US" dirty="0" smtClean="0"/>
              <a:t>representation of </a:t>
            </a:r>
            <a:r>
              <a:rPr lang="en-GB" dirty="0" smtClean="0"/>
              <a:t>Java objects </a:t>
            </a:r>
            <a:r>
              <a:rPr lang="en-GB" i="1" dirty="0" smtClean="0"/>
              <a:t>(1)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Java class declarations: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Shape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x, y;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dirty="0">
                <a:solidFill>
                  <a:srgbClr val="006600"/>
                </a:solidFill>
                <a:latin typeface="Courier New" pitchFamily="49" charset="0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US" b="1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Circle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extends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Shape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r;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  <a:p>
            <a:pPr lvl="1" eaLnBrk="1" hangingPunct="1">
              <a:buNone/>
              <a:tabLst>
                <a:tab pos="1257300" algn="l"/>
                <a:tab pos="1790700" algn="l"/>
              </a:tabLst>
            </a:pPr>
            <a:r>
              <a:rPr lang="en-AU" b="1" dirty="0" smtClean="0">
                <a:solidFill>
                  <a:srgbClr val="006600"/>
                </a:solidFill>
                <a:latin typeface="Courier New" pitchFamily="49" charset="0"/>
              </a:rPr>
              <a:t>	class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Box </a:t>
            </a:r>
            <a:r>
              <a:rPr lang="en-AU" b="1" dirty="0" smtClean="0">
                <a:solidFill>
                  <a:srgbClr val="006600"/>
                </a:solidFill>
                <a:latin typeface="Courier New" pitchFamily="49" charset="0"/>
              </a:rPr>
              <a:t>extends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Shape 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{</a:t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w, h;</a:t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b="1" dirty="0" err="1" smtClean="0">
                <a:solidFill>
                  <a:srgbClr val="006600"/>
                </a:solidFill>
                <a:latin typeface="Courier New" pitchFamily="49" charset="0"/>
              </a:rPr>
              <a:t>boolean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AU" dirty="0" err="1" smtClean="0">
                <a:solidFill>
                  <a:srgbClr val="006600"/>
                </a:solidFill>
                <a:latin typeface="Courier New" pitchFamily="49" charset="0"/>
              </a:rPr>
              <a:t>rd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; // </a:t>
            </a:r>
            <a:r>
              <a:rPr lang="en-AU" dirty="0" smtClean="0">
                <a:solidFill>
                  <a:srgbClr val="006600"/>
                </a:solidFill>
              </a:rPr>
              <a:t>true if corners are rounded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…</a:t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</a:t>
            </a:r>
            <a:r>
              <a:rPr lang="en-US" dirty="0" smtClean="0"/>
              <a:t>representation of </a:t>
            </a:r>
            <a:r>
              <a:rPr lang="en-GB" dirty="0" smtClean="0"/>
              <a:t>Java objects </a:t>
            </a:r>
            <a:r>
              <a:rPr lang="en-GB" i="1" dirty="0" smtClean="0"/>
              <a:t>(2)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Representing objects of above classes (simplified):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1979672" y="3501152"/>
            <a:ext cx="1188172" cy="1296000"/>
            <a:chOff x="1979672" y="3501152"/>
            <a:chExt cx="1188172" cy="1296000"/>
          </a:xfrm>
        </p:grpSpPr>
        <p:sp>
          <p:nvSpPr>
            <p:cNvPr id="4" name="Rectangle 3"/>
            <p:cNvSpPr/>
            <p:nvPr/>
          </p:nvSpPr>
          <p:spPr>
            <a:xfrm>
              <a:off x="2015716" y="3501152"/>
              <a:ext cx="576000" cy="1296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015716" y="4365104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AutoShape 4"/>
            <p:cNvSpPr>
              <a:spLocks/>
            </p:cNvSpPr>
            <p:nvPr/>
          </p:nvSpPr>
          <p:spPr bwMode="auto">
            <a:xfrm>
              <a:off x="2879812" y="4041068"/>
              <a:ext cx="288000" cy="288000"/>
            </a:xfrm>
            <a:prstGeom prst="callout1">
              <a:avLst>
                <a:gd name="adj1" fmla="val 37017"/>
                <a:gd name="adj2" fmla="val -4411"/>
                <a:gd name="adj3" fmla="val 36316"/>
                <a:gd name="adj4" fmla="val -79783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015716" y="4689140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2015716" y="458112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2015716" y="447311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2015716" y="436510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2015716" y="4257092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015716" y="4149080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2015716" y="404106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2015716" y="393305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2015716" y="382504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2015716" y="3717032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2015716" y="3609020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2015716" y="3933056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AutoShape 4"/>
            <p:cNvSpPr>
              <a:spLocks/>
            </p:cNvSpPr>
            <p:nvPr/>
          </p:nvSpPr>
          <p:spPr bwMode="auto">
            <a:xfrm>
              <a:off x="2879844" y="3609020"/>
              <a:ext cx="288000" cy="288000"/>
            </a:xfrm>
            <a:prstGeom prst="callout1">
              <a:avLst>
                <a:gd name="adj1" fmla="val 37017"/>
                <a:gd name="adj2" fmla="val -4411"/>
                <a:gd name="adj3" fmla="val 36316"/>
                <a:gd name="adj4" fmla="val -79783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1979672" y="4401148"/>
              <a:ext cx="648112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Shape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3707864" y="3068960"/>
            <a:ext cx="1152200" cy="1728000"/>
            <a:chOff x="3707864" y="3068960"/>
            <a:chExt cx="1152200" cy="1728000"/>
          </a:xfrm>
        </p:grpSpPr>
        <p:sp>
          <p:nvSpPr>
            <p:cNvPr id="95" name="Rectangle 94"/>
            <p:cNvSpPr/>
            <p:nvPr/>
          </p:nvSpPr>
          <p:spPr>
            <a:xfrm>
              <a:off x="3707904" y="3068960"/>
              <a:ext cx="576000" cy="1728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3707904" y="4365104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3707904" y="3501008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AutoShape 4"/>
            <p:cNvSpPr>
              <a:spLocks/>
            </p:cNvSpPr>
            <p:nvPr/>
          </p:nvSpPr>
          <p:spPr bwMode="auto">
            <a:xfrm>
              <a:off x="4572000" y="4041068"/>
              <a:ext cx="288000" cy="288000"/>
            </a:xfrm>
            <a:prstGeom prst="callout1">
              <a:avLst>
                <a:gd name="adj1" fmla="val 37017"/>
                <a:gd name="adj2" fmla="val -4411"/>
                <a:gd name="adj3" fmla="val 36316"/>
                <a:gd name="adj4" fmla="val -79783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99" name="Straight Connector 98"/>
            <p:cNvCxnSpPr/>
            <p:nvPr/>
          </p:nvCxnSpPr>
          <p:spPr>
            <a:xfrm>
              <a:off x="3707904" y="4689140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3707904" y="458112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707904" y="447311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3707904" y="436510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707904" y="4257092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3707904" y="4149080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3707904" y="404106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3707904" y="393305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3707904" y="382504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3707904" y="3717032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3707904" y="3609020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3707904" y="350100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707904" y="339299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3707904" y="328498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3707904" y="3176972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3707904" y="3933056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AutoShape 4"/>
            <p:cNvSpPr>
              <a:spLocks/>
            </p:cNvSpPr>
            <p:nvPr/>
          </p:nvSpPr>
          <p:spPr bwMode="auto">
            <a:xfrm>
              <a:off x="4572032" y="3609020"/>
              <a:ext cx="288000" cy="288000"/>
            </a:xfrm>
            <a:prstGeom prst="callout1">
              <a:avLst>
                <a:gd name="adj1" fmla="val 37017"/>
                <a:gd name="adj2" fmla="val -4411"/>
                <a:gd name="adj3" fmla="val 36316"/>
                <a:gd name="adj4" fmla="val -79783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6" name="AutoShape 4"/>
            <p:cNvSpPr>
              <a:spLocks/>
            </p:cNvSpPr>
            <p:nvPr/>
          </p:nvSpPr>
          <p:spPr bwMode="auto">
            <a:xfrm>
              <a:off x="4572064" y="3176972"/>
              <a:ext cx="288000" cy="288000"/>
            </a:xfrm>
            <a:prstGeom prst="callout1">
              <a:avLst>
                <a:gd name="adj1" fmla="val 37017"/>
                <a:gd name="adj2" fmla="val -4411"/>
                <a:gd name="adj3" fmla="val 36316"/>
                <a:gd name="adj4" fmla="val -79783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707864" y="4401108"/>
              <a:ext cx="576104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Circle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400052" y="2456892"/>
            <a:ext cx="1944256" cy="2340004"/>
            <a:chOff x="5400052" y="2456892"/>
            <a:chExt cx="1944256" cy="2340004"/>
          </a:xfrm>
        </p:grpSpPr>
        <p:sp>
          <p:nvSpPr>
            <p:cNvPr id="116" name="Rectangle 115"/>
            <p:cNvSpPr/>
            <p:nvPr/>
          </p:nvSpPr>
          <p:spPr>
            <a:xfrm>
              <a:off x="5400092" y="2492896"/>
              <a:ext cx="576000" cy="230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7" name="Straight Connector 116"/>
            <p:cNvCxnSpPr/>
            <p:nvPr/>
          </p:nvCxnSpPr>
          <p:spPr>
            <a:xfrm>
              <a:off x="5400092" y="4365104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5400092" y="3501008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AutoShape 4"/>
            <p:cNvSpPr>
              <a:spLocks/>
            </p:cNvSpPr>
            <p:nvPr/>
          </p:nvSpPr>
          <p:spPr bwMode="auto">
            <a:xfrm>
              <a:off x="6264188" y="4041068"/>
              <a:ext cx="288000" cy="288000"/>
            </a:xfrm>
            <a:prstGeom prst="callout1">
              <a:avLst>
                <a:gd name="adj1" fmla="val 37017"/>
                <a:gd name="adj2" fmla="val -4411"/>
                <a:gd name="adj3" fmla="val 36316"/>
                <a:gd name="adj4" fmla="val -79783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5400092" y="4689140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5400092" y="458112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5400092" y="447311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5400092" y="436510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5400092" y="4257092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5400092" y="4149080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5400092" y="404106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400092" y="393305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5400092" y="382504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5400092" y="3717032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5400092" y="3609020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5400092" y="350100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5400092" y="339299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5400092" y="328498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5400092" y="3176972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5400092" y="3933056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5400092" y="3068960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AutoShape 4"/>
            <p:cNvSpPr>
              <a:spLocks/>
            </p:cNvSpPr>
            <p:nvPr/>
          </p:nvSpPr>
          <p:spPr bwMode="auto">
            <a:xfrm>
              <a:off x="6264220" y="3609020"/>
              <a:ext cx="288000" cy="288000"/>
            </a:xfrm>
            <a:prstGeom prst="callout1">
              <a:avLst>
                <a:gd name="adj1" fmla="val 37017"/>
                <a:gd name="adj2" fmla="val -4411"/>
                <a:gd name="adj3" fmla="val 36316"/>
                <a:gd name="adj4" fmla="val -79783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7" name="AutoShape 4"/>
            <p:cNvSpPr>
              <a:spLocks/>
            </p:cNvSpPr>
            <p:nvPr/>
          </p:nvSpPr>
          <p:spPr bwMode="auto">
            <a:xfrm>
              <a:off x="6264252" y="3176972"/>
              <a:ext cx="288000" cy="288000"/>
            </a:xfrm>
            <a:prstGeom prst="callout1">
              <a:avLst>
                <a:gd name="adj1" fmla="val 37017"/>
                <a:gd name="adj2" fmla="val -4411"/>
                <a:gd name="adj3" fmla="val 36316"/>
                <a:gd name="adj4" fmla="val -79783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w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50" name="AutoShape 4"/>
            <p:cNvSpPr>
              <a:spLocks/>
            </p:cNvSpPr>
            <p:nvPr/>
          </p:nvSpPr>
          <p:spPr bwMode="auto">
            <a:xfrm>
              <a:off x="6264284" y="2744924"/>
              <a:ext cx="288000" cy="288000"/>
            </a:xfrm>
            <a:prstGeom prst="callout1">
              <a:avLst>
                <a:gd name="adj1" fmla="val 37017"/>
                <a:gd name="adj2" fmla="val -4411"/>
                <a:gd name="adj3" fmla="val 36316"/>
                <a:gd name="adj4" fmla="val -79783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h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53" name="AutoShape 4"/>
            <p:cNvSpPr>
              <a:spLocks/>
            </p:cNvSpPr>
            <p:nvPr/>
          </p:nvSpPr>
          <p:spPr bwMode="auto">
            <a:xfrm>
              <a:off x="6264316" y="2456892"/>
              <a:ext cx="395916" cy="288032"/>
            </a:xfrm>
            <a:prstGeom prst="callout1">
              <a:avLst>
                <a:gd name="adj1" fmla="val 37017"/>
                <a:gd name="adj2" fmla="val -4411"/>
                <a:gd name="adj3" fmla="val 40665"/>
                <a:gd name="adj4" fmla="val -60801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rd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54" name="Straight Connector 153"/>
            <p:cNvCxnSpPr/>
            <p:nvPr/>
          </p:nvCxnSpPr>
          <p:spPr>
            <a:xfrm>
              <a:off x="5400092" y="296094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5400092" y="285293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5400092" y="274492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5400092" y="2636912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Rectangle 140"/>
            <p:cNvSpPr/>
            <p:nvPr/>
          </p:nvSpPr>
          <p:spPr>
            <a:xfrm>
              <a:off x="5400052" y="4401068"/>
              <a:ext cx="576104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Box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45" name="AutoShape 4"/>
            <p:cNvSpPr>
              <a:spLocks/>
            </p:cNvSpPr>
            <p:nvPr/>
          </p:nvSpPr>
          <p:spPr bwMode="auto">
            <a:xfrm>
              <a:off x="6264188" y="4437112"/>
              <a:ext cx="1080120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4368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class tag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976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Storage organization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Each variable occupies storage space throughout its lifetime. That storage space must be:</a:t>
            </a:r>
          </a:p>
          <a:p>
            <a:pPr lvl="1"/>
            <a:r>
              <a:rPr lang="en-US" dirty="0" smtClean="0"/>
              <a:t>allocated at the start of the variable’s lifetime</a:t>
            </a:r>
          </a:p>
          <a:p>
            <a:pPr lvl="1"/>
            <a:r>
              <a:rPr lang="en-US" dirty="0" err="1" smtClean="0"/>
              <a:t>deallocated</a:t>
            </a:r>
            <a:r>
              <a:rPr lang="en-US" dirty="0" smtClean="0"/>
              <a:t> at the end of the variable’s lifetime.</a:t>
            </a:r>
          </a:p>
          <a:p>
            <a:r>
              <a:rPr lang="en-US" dirty="0" smtClean="0"/>
              <a:t>Assumptions:</a:t>
            </a:r>
          </a:p>
          <a:p>
            <a:pPr lvl="1"/>
            <a:r>
              <a:rPr lang="en-US" dirty="0"/>
              <a:t>The PL is statically </a:t>
            </a:r>
            <a:r>
              <a:rPr lang="en-US" dirty="0" smtClean="0"/>
              <a:t>typed, so every </a:t>
            </a:r>
            <a:r>
              <a:rPr lang="en-US" dirty="0" smtClean="0"/>
              <a:t>variable’s type is known to the </a:t>
            </a:r>
            <a:r>
              <a:rPr lang="en-US" dirty="0" smtClean="0"/>
              <a:t>compiler.</a:t>
            </a:r>
            <a:endParaRPr lang="en-US" dirty="0" smtClean="0"/>
          </a:p>
          <a:p>
            <a:pPr lvl="1"/>
            <a:r>
              <a:rPr lang="en-US" dirty="0" smtClean="0"/>
              <a:t>All variables </a:t>
            </a:r>
            <a:r>
              <a:rPr lang="en-US" dirty="0" smtClean="0"/>
              <a:t>of the same type </a:t>
            </a:r>
            <a:r>
              <a:rPr lang="en-US" dirty="0" smtClean="0"/>
              <a:t>occupy </a:t>
            </a:r>
            <a:r>
              <a:rPr lang="en-US" dirty="0" smtClean="0"/>
              <a:t>the same amount of storage space.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Storage for global and local variables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Recall: A </a:t>
            </a:r>
            <a:r>
              <a:rPr lang="en-US" i="1" dirty="0" smtClean="0"/>
              <a:t>global variable</a:t>
            </a:r>
            <a:r>
              <a:rPr lang="en-US" dirty="0" smtClean="0"/>
              <a:t>’s lifetime is the program’s entire </a:t>
            </a:r>
            <a:r>
              <a:rPr lang="en-US" dirty="0" smtClean="0"/>
              <a:t>run-time.</a:t>
            </a:r>
          </a:p>
          <a:p>
            <a:r>
              <a:rPr lang="en-US" dirty="0"/>
              <a:t>For global variables, the compiler allocates </a:t>
            </a:r>
            <a:r>
              <a:rPr lang="en-US" b="1" dirty="0"/>
              <a:t>fixed</a:t>
            </a:r>
            <a:r>
              <a:rPr lang="en-US" dirty="0"/>
              <a:t> storage space.</a:t>
            </a:r>
          </a:p>
          <a:p>
            <a:r>
              <a:rPr lang="en-US" dirty="0" smtClean="0"/>
              <a:t>Recall: </a:t>
            </a:r>
            <a:r>
              <a:rPr lang="en-US" dirty="0" smtClean="0"/>
              <a:t>A </a:t>
            </a:r>
            <a:r>
              <a:rPr lang="en-US" i="1" dirty="0" smtClean="0"/>
              <a:t>local variable</a:t>
            </a:r>
            <a:r>
              <a:rPr lang="en-US" dirty="0" smtClean="0"/>
              <a:t>’s lifetime is an activation of the block in which the variable is declared. The lifetimes of local variables are nested.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local variables, the compiler allocates storage space on a </a:t>
            </a:r>
            <a:r>
              <a:rPr lang="en-US" b="1" dirty="0" smtClean="0"/>
              <a:t>stack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Storage for global and local variables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6084527" cy="4621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At any given time, the stack contains one or more </a:t>
            </a:r>
            <a:r>
              <a:rPr lang="en-US" b="1" dirty="0" smtClean="0"/>
              <a:t>activation frames</a:t>
            </a:r>
            <a:r>
              <a:rPr lang="en-US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frame at the base of the stack contains the global variables.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For each </a:t>
            </a:r>
            <a:r>
              <a:rPr lang="en-US" i="1" dirty="0" smtClean="0"/>
              <a:t>active</a:t>
            </a:r>
            <a:r>
              <a:rPr lang="en-US" dirty="0" smtClean="0"/>
              <a:t> procedure </a:t>
            </a:r>
            <a:r>
              <a:rPr lang="en-US" i="1" dirty="0" smtClean="0"/>
              <a:t>P</a:t>
            </a:r>
            <a:r>
              <a:rPr lang="en-US" dirty="0" smtClean="0"/>
              <a:t>, there is a frame containing </a:t>
            </a:r>
            <a:r>
              <a:rPr lang="en-US" i="1" dirty="0" smtClean="0"/>
              <a:t>P</a:t>
            </a:r>
            <a:r>
              <a:rPr lang="en-US" dirty="0" smtClean="0"/>
              <a:t>’s local variables.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frame for procedure </a:t>
            </a:r>
            <a:r>
              <a:rPr lang="en-US" i="1" dirty="0" smtClean="0"/>
              <a:t>P</a:t>
            </a:r>
            <a:r>
              <a:rPr lang="en-US" dirty="0" smtClean="0"/>
              <a:t> is: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pushed on to the stack when </a:t>
            </a:r>
            <a:r>
              <a:rPr lang="en-US" i="1" dirty="0" smtClean="0"/>
              <a:t>P</a:t>
            </a:r>
            <a:r>
              <a:rPr lang="en-US" dirty="0" smtClean="0"/>
              <a:t> is called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popped off the stack when </a:t>
            </a:r>
            <a:r>
              <a:rPr lang="en-US" i="1" dirty="0" smtClean="0"/>
              <a:t>P</a:t>
            </a:r>
            <a:r>
              <a:rPr lang="en-US" dirty="0" smtClean="0"/>
              <a:t> returns.</a:t>
            </a: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7632340" y="3644268"/>
            <a:ext cx="1404156" cy="1548928"/>
          </a:xfrm>
          <a:prstGeom prst="callout1">
            <a:avLst>
              <a:gd name="adj1" fmla="val 6907"/>
              <a:gd name="adj2" fmla="val -6531"/>
              <a:gd name="adj3" fmla="val -7404"/>
              <a:gd name="adj4" fmla="val -133425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An active procedure is one that has been called but not yet returned.</a:t>
            </a:r>
            <a:endParaRPr lang="en-US" sz="2000" i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Storage for global and local variables </a:t>
            </a:r>
            <a:r>
              <a:rPr lang="en-US" i="1" dirty="0" smtClean="0"/>
              <a:t>(3)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6084527" cy="4621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 compiler fixes the size and layout of each frame.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offset of each global/local variable (relative to the base of the frame) is known to the compiler.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storage for global and local variables in SVM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3240211" cy="4621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SVM data store</a:t>
            </a:r>
            <a:br>
              <a:rPr lang="en-US" dirty="0" smtClean="0"/>
            </a:br>
            <a:r>
              <a:rPr lang="en-US" dirty="0" smtClean="0"/>
              <a:t>when the main program has called </a:t>
            </a:r>
            <a:r>
              <a:rPr lang="en-US" i="1" dirty="0" smtClean="0"/>
              <a:t>P</a:t>
            </a:r>
            <a:r>
              <a:rPr lang="en-US" dirty="0" smtClean="0"/>
              <a:t>, and </a:t>
            </a:r>
            <a:r>
              <a:rPr lang="en-US" i="1" dirty="0" smtClean="0"/>
              <a:t>P</a:t>
            </a:r>
            <a:r>
              <a:rPr lang="en-US" dirty="0" smtClean="0"/>
              <a:t> has called </a:t>
            </a:r>
            <a:r>
              <a:rPr lang="en-US" i="1" dirty="0" smtClean="0"/>
              <a:t>Q</a:t>
            </a:r>
            <a:r>
              <a:rPr lang="en-US" dirty="0" smtClean="0"/>
              <a:t>: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8028464" y="1988840"/>
            <a:ext cx="1008032" cy="1404000"/>
            <a:chOff x="8028464" y="1988840"/>
            <a:chExt cx="1008032" cy="1404000"/>
          </a:xfrm>
        </p:grpSpPr>
        <p:sp>
          <p:nvSpPr>
            <p:cNvPr id="49" name="Right Brace 48"/>
            <p:cNvSpPr/>
            <p:nvPr/>
          </p:nvSpPr>
          <p:spPr>
            <a:xfrm>
              <a:off x="8028464" y="1988840"/>
              <a:ext cx="216024" cy="14040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316496" y="2420888"/>
              <a:ext cx="720000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2000" dirty="0" smtClean="0"/>
                <a:t>frame for </a:t>
              </a:r>
              <a:r>
                <a:rPr lang="en-GB" sz="2000" i="1" dirty="0" smtClean="0"/>
                <a:t>Q</a:t>
              </a:r>
              <a:endParaRPr lang="en-GB" sz="20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8028464" y="3429000"/>
            <a:ext cx="1008032" cy="1764000"/>
            <a:chOff x="8028464" y="3429000"/>
            <a:chExt cx="1008032" cy="1764000"/>
          </a:xfrm>
        </p:grpSpPr>
        <p:sp>
          <p:nvSpPr>
            <p:cNvPr id="51" name="Right Brace 50"/>
            <p:cNvSpPr/>
            <p:nvPr/>
          </p:nvSpPr>
          <p:spPr>
            <a:xfrm>
              <a:off x="8028464" y="3429000"/>
              <a:ext cx="216024" cy="17640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316496" y="4041068"/>
              <a:ext cx="720000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2000" dirty="0" smtClean="0"/>
                <a:t>frame for </a:t>
              </a:r>
              <a:r>
                <a:rPr lang="en-GB" sz="2000" i="1" dirty="0" smtClean="0"/>
                <a:t>P</a:t>
              </a:r>
              <a:endParaRPr lang="en-GB" sz="20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8028464" y="5229320"/>
            <a:ext cx="1008032" cy="1080000"/>
            <a:chOff x="8028464" y="5229320"/>
            <a:chExt cx="1008032" cy="1080000"/>
          </a:xfrm>
        </p:grpSpPr>
        <p:sp>
          <p:nvSpPr>
            <p:cNvPr id="53" name="Right Brace 52"/>
            <p:cNvSpPr/>
            <p:nvPr/>
          </p:nvSpPr>
          <p:spPr>
            <a:xfrm>
              <a:off x="8028464" y="5229320"/>
              <a:ext cx="216000" cy="10800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316496" y="5481228"/>
              <a:ext cx="720000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2000" dirty="0" smtClean="0"/>
                <a:t>global frame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860144" y="1268760"/>
            <a:ext cx="2916292" cy="5040040"/>
            <a:chOff x="4860144" y="1268760"/>
            <a:chExt cx="2916292" cy="5040040"/>
          </a:xfrm>
        </p:grpSpPr>
        <p:sp>
          <p:nvSpPr>
            <p:cNvPr id="5" name="Rectangle 4"/>
            <p:cNvSpPr/>
            <p:nvPr/>
          </p:nvSpPr>
          <p:spPr>
            <a:xfrm>
              <a:off x="5616196" y="1268800"/>
              <a:ext cx="1800000" cy="504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616196" y="3841343"/>
              <a:ext cx="180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P</a:t>
              </a:r>
              <a:r>
                <a:rPr lang="en-GB" sz="2000" dirty="0" smtClean="0"/>
                <a:t>’s locals</a:t>
              </a:r>
              <a:endParaRPr lang="en-GB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616196" y="4525419"/>
              <a:ext cx="180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return address</a:t>
              </a:r>
              <a:endParaRPr lang="en-GB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16196" y="4865134"/>
              <a:ext cx="180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dynamic link</a:t>
              </a:r>
              <a:endParaRPr lang="en-GB" sz="20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5616196" y="5229240"/>
              <a:ext cx="180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16196" y="3429040"/>
              <a:ext cx="180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616196" y="4869200"/>
              <a:ext cx="1800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616196" y="4509160"/>
              <a:ext cx="1800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616196" y="3069000"/>
              <a:ext cx="1800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5616196" y="2708960"/>
              <a:ext cx="1800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616196" y="2185159"/>
              <a:ext cx="180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Q</a:t>
              </a:r>
              <a:r>
                <a:rPr lang="en-GB" sz="2000" dirty="0" smtClean="0"/>
                <a:t>’s locals</a:t>
              </a:r>
              <a:endParaRPr lang="en-GB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616196" y="2708960"/>
              <a:ext cx="180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return address</a:t>
              </a:r>
              <a:endParaRPr lang="en-GB" sz="2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616196" y="3085259"/>
              <a:ext cx="180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dynamic link</a:t>
              </a:r>
              <a:endParaRPr lang="en-GB" sz="2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60144" y="3085219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2000" dirty="0" err="1" smtClean="0"/>
                <a:t>fp</a:t>
              </a:r>
              <a:endParaRPr lang="en-GB" sz="20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5256148" y="3248980"/>
              <a:ext cx="360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860192" y="166480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2000" dirty="0" smtClean="0"/>
                <a:t>sp</a:t>
              </a:r>
              <a:endParaRPr lang="en-GB" sz="2000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5256196" y="1828565"/>
              <a:ext cx="360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7416396" y="4869180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7272380" y="3248980"/>
              <a:ext cx="504000" cy="25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776436" y="3501008"/>
              <a:ext cx="0" cy="136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7416396" y="5949300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272380" y="5049208"/>
              <a:ext cx="504000" cy="25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776436" y="5301208"/>
              <a:ext cx="0" cy="64792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616196" y="5533491"/>
              <a:ext cx="180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err="1" smtClean="0"/>
                <a:t>globals</a:t>
              </a:r>
              <a:endParaRPr lang="en-GB" sz="20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616116" y="1268760"/>
              <a:ext cx="1800000" cy="720080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616196" y="1448780"/>
              <a:ext cx="180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</p:grp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1547664" y="3537012"/>
            <a:ext cx="3240211" cy="278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(stack pointer) points to the first free cell above the top of the stack.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(frame pointer) points to the first cell of the topmost frame.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Data representation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Assumptions: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PL is statically-typed.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compiler decides the size and layout of each </a:t>
            </a:r>
            <a:r>
              <a:rPr lang="en-US" dirty="0" smtClean="0"/>
              <a:t>type.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All </a:t>
            </a:r>
            <a:r>
              <a:rPr lang="en-US" dirty="0" smtClean="0"/>
              <a:t>variables of the same type have the same size.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Here consider representation 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primitive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cartesian</a:t>
            </a:r>
            <a:r>
              <a:rPr lang="en-US" dirty="0" smtClean="0"/>
              <a:t> products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arrays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objects.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storage for global and local variables in SVM</a:t>
            </a:r>
            <a:r>
              <a:rPr lang="en-US" i="1" dirty="0" smtClean="0"/>
              <a:t> 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36655" cy="4621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Effect of calls and returns: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2231740" y="2214737"/>
            <a:ext cx="6480672" cy="307777"/>
            <a:chOff x="2231740" y="2214737"/>
            <a:chExt cx="6480672" cy="307777"/>
          </a:xfrm>
        </p:grpSpPr>
        <p:cxnSp>
          <p:nvCxnSpPr>
            <p:cNvPr id="165" name="Straight Connector 164"/>
            <p:cNvCxnSpPr/>
            <p:nvPr/>
          </p:nvCxnSpPr>
          <p:spPr>
            <a:xfrm>
              <a:off x="7632412" y="2368625"/>
              <a:ext cx="1080000" cy="0"/>
            </a:xfrm>
            <a:prstGeom prst="line">
              <a:avLst/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4031940" y="2368625"/>
              <a:ext cx="1080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TextBox 195"/>
            <p:cNvSpPr txBox="1"/>
            <p:nvPr/>
          </p:nvSpPr>
          <p:spPr>
            <a:xfrm>
              <a:off x="3311940" y="2214737"/>
              <a:ext cx="72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call </a:t>
              </a:r>
              <a:r>
                <a:rPr lang="en-GB" sz="2000" i="1" dirty="0" smtClean="0"/>
                <a:t>P</a:t>
              </a:r>
              <a:endParaRPr lang="en-GB" sz="2000" dirty="0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5112140" y="2214737"/>
              <a:ext cx="72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call </a:t>
              </a:r>
              <a:r>
                <a:rPr lang="en-GB" sz="2000" i="1" dirty="0" smtClean="0"/>
                <a:t>Q</a:t>
              </a:r>
              <a:endParaRPr lang="en-GB" sz="2000" dirty="0"/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6912340" y="2214737"/>
              <a:ext cx="72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return</a:t>
              </a:r>
              <a:endParaRPr lang="en-GB" sz="2000" dirty="0"/>
            </a:p>
          </p:txBody>
        </p:sp>
        <p:cxnSp>
          <p:nvCxnSpPr>
            <p:cNvPr id="199" name="Straight Connector 198"/>
            <p:cNvCxnSpPr/>
            <p:nvPr/>
          </p:nvCxnSpPr>
          <p:spPr>
            <a:xfrm>
              <a:off x="5832140" y="2368625"/>
              <a:ext cx="1080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>
              <a:off x="2231740" y="2368625"/>
              <a:ext cx="1080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1619672" y="2672916"/>
            <a:ext cx="1692068" cy="3692153"/>
            <a:chOff x="1619672" y="2672916"/>
            <a:chExt cx="1692068" cy="3692153"/>
          </a:xfrm>
        </p:grpSpPr>
        <p:sp>
          <p:nvSpPr>
            <p:cNvPr id="5" name="Rectangle 4"/>
            <p:cNvSpPr/>
            <p:nvPr/>
          </p:nvSpPr>
          <p:spPr>
            <a:xfrm>
              <a:off x="2231740" y="2673324"/>
              <a:ext cx="1080000" cy="367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1619736" y="5409220"/>
              <a:ext cx="612004" cy="307777"/>
              <a:chOff x="1619736" y="3465412"/>
              <a:chExt cx="612004" cy="307777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1619736" y="3465412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GB" sz="2000" dirty="0" smtClean="0"/>
                  <a:t>sp</a:t>
                </a:r>
                <a:endParaRPr lang="en-GB" sz="2000" dirty="0"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015740" y="3645024"/>
                <a:ext cx="216000" cy="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  <a:lumOff val="2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TextBox 54"/>
            <p:cNvSpPr txBox="1"/>
            <p:nvPr/>
          </p:nvSpPr>
          <p:spPr>
            <a:xfrm>
              <a:off x="2231740" y="5857935"/>
              <a:ext cx="108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err="1" smtClean="0"/>
                <a:t>globals</a:t>
              </a:r>
              <a:endParaRPr lang="en-GB" sz="2000" dirty="0"/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1619672" y="6057292"/>
              <a:ext cx="612004" cy="307777"/>
              <a:chOff x="3491896" y="4345359"/>
              <a:chExt cx="612004" cy="307777"/>
            </a:xfrm>
          </p:grpSpPr>
          <p:sp>
            <p:nvSpPr>
              <p:cNvPr id="65" name="TextBox 64"/>
              <p:cNvSpPr txBox="1"/>
              <p:nvPr/>
            </p:nvSpPr>
            <p:spPr>
              <a:xfrm>
                <a:off x="3491896" y="434535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GB" sz="2000" dirty="0" err="1" smtClean="0"/>
                  <a:t>fp</a:t>
                </a:r>
                <a:endParaRPr lang="en-GB" sz="2000" dirty="0"/>
              </a:p>
            </p:txBody>
          </p:sp>
          <p:cxnSp>
            <p:nvCxnSpPr>
              <p:cNvPr id="66" name="Straight Connector 65"/>
              <p:cNvCxnSpPr/>
              <p:nvPr/>
            </p:nvCxnSpPr>
            <p:spPr>
              <a:xfrm>
                <a:off x="3887900" y="4509120"/>
                <a:ext cx="216000" cy="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  <a:lumOff val="2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Rectangle 66"/>
            <p:cNvSpPr/>
            <p:nvPr/>
          </p:nvSpPr>
          <p:spPr>
            <a:xfrm>
              <a:off x="2231740" y="2672916"/>
              <a:ext cx="1080000" cy="3024336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231740" y="3049623"/>
              <a:ext cx="108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419872" y="2672916"/>
            <a:ext cx="1692188" cy="3672000"/>
            <a:chOff x="3419872" y="2672916"/>
            <a:chExt cx="1692188" cy="3672000"/>
          </a:xfrm>
        </p:grpSpPr>
        <p:grpSp>
          <p:nvGrpSpPr>
            <p:cNvPr id="142" name="Group 141"/>
            <p:cNvGrpSpPr/>
            <p:nvPr/>
          </p:nvGrpSpPr>
          <p:grpSpPr>
            <a:xfrm>
              <a:off x="3419872" y="5425479"/>
              <a:ext cx="612004" cy="307777"/>
              <a:chOff x="3491896" y="4345359"/>
              <a:chExt cx="612004" cy="307777"/>
            </a:xfrm>
          </p:grpSpPr>
          <p:sp>
            <p:nvSpPr>
              <p:cNvPr id="101" name="TextBox 100"/>
              <p:cNvSpPr txBox="1"/>
              <p:nvPr/>
            </p:nvSpPr>
            <p:spPr>
              <a:xfrm>
                <a:off x="3491896" y="434535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GB" sz="2000" dirty="0" err="1" smtClean="0"/>
                  <a:t>fp</a:t>
                </a:r>
                <a:endParaRPr lang="en-GB" sz="2000" dirty="0"/>
              </a:p>
            </p:txBody>
          </p:sp>
          <p:cxnSp>
            <p:nvCxnSpPr>
              <p:cNvPr id="102" name="Straight Connector 101"/>
              <p:cNvCxnSpPr/>
              <p:nvPr/>
            </p:nvCxnSpPr>
            <p:spPr>
              <a:xfrm>
                <a:off x="3887900" y="4509120"/>
                <a:ext cx="216000" cy="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  <a:lumOff val="2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1" name="Group 140"/>
            <p:cNvGrpSpPr/>
            <p:nvPr/>
          </p:nvGrpSpPr>
          <p:grpSpPr>
            <a:xfrm>
              <a:off x="3419920" y="4345359"/>
              <a:ext cx="612004" cy="307777"/>
              <a:chOff x="3491944" y="3465004"/>
              <a:chExt cx="612004" cy="307777"/>
            </a:xfrm>
          </p:grpSpPr>
          <p:sp>
            <p:nvSpPr>
              <p:cNvPr id="103" name="TextBox 102"/>
              <p:cNvSpPr txBox="1"/>
              <p:nvPr/>
            </p:nvSpPr>
            <p:spPr>
              <a:xfrm>
                <a:off x="3491944" y="3465004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GB" sz="2000" dirty="0" smtClean="0"/>
                  <a:t>sp</a:t>
                </a:r>
                <a:endParaRPr lang="en-GB" sz="2000" dirty="0"/>
              </a:p>
            </p:txBody>
          </p:sp>
          <p:cxnSp>
            <p:nvCxnSpPr>
              <p:cNvPr id="104" name="Straight Connector 103"/>
              <p:cNvCxnSpPr/>
              <p:nvPr/>
            </p:nvCxnSpPr>
            <p:spPr>
              <a:xfrm>
                <a:off x="3887948" y="3628765"/>
                <a:ext cx="216000" cy="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  <a:lumOff val="2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Rectangle 90"/>
            <p:cNvSpPr/>
            <p:nvPr/>
          </p:nvSpPr>
          <p:spPr>
            <a:xfrm>
              <a:off x="4031924" y="2672916"/>
              <a:ext cx="1080000" cy="367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031924" y="4797152"/>
              <a:ext cx="108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P</a:t>
              </a:r>
              <a:r>
                <a:rPr lang="en-GB" sz="2000" dirty="0" smtClean="0"/>
                <a:t>’s locals</a:t>
              </a:r>
              <a:endParaRPr lang="en-GB" sz="2000" dirty="0"/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4031924" y="5697252"/>
              <a:ext cx="108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4031924" y="5481228"/>
              <a:ext cx="1080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4031924" y="5265204"/>
              <a:ext cx="1080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4031924" y="5857527"/>
              <a:ext cx="108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err="1" smtClean="0"/>
                <a:t>globals</a:t>
              </a:r>
              <a:endParaRPr lang="en-GB" sz="20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032060" y="2672916"/>
              <a:ext cx="1080000" cy="1944216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031924" y="3049215"/>
              <a:ext cx="108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220056" y="2672508"/>
            <a:ext cx="1764180" cy="3672000"/>
            <a:chOff x="5220056" y="2672508"/>
            <a:chExt cx="1764180" cy="3672000"/>
          </a:xfrm>
        </p:grpSpPr>
        <p:sp>
          <p:nvSpPr>
            <p:cNvPr id="107" name="Rectangle 106"/>
            <p:cNvSpPr/>
            <p:nvPr/>
          </p:nvSpPr>
          <p:spPr>
            <a:xfrm>
              <a:off x="5832108" y="2672508"/>
              <a:ext cx="1080000" cy="367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832108" y="4796744"/>
              <a:ext cx="108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P</a:t>
              </a:r>
              <a:r>
                <a:rPr lang="en-GB" sz="2000" dirty="0" smtClean="0"/>
                <a:t>’s locals</a:t>
              </a:r>
              <a:endParaRPr lang="en-GB" sz="2000" dirty="0"/>
            </a:p>
          </p:txBody>
        </p:sp>
        <p:cxnSp>
          <p:nvCxnSpPr>
            <p:cNvPr id="109" name="Straight Connector 108"/>
            <p:cNvCxnSpPr/>
            <p:nvPr/>
          </p:nvCxnSpPr>
          <p:spPr>
            <a:xfrm>
              <a:off x="5832108" y="5696844"/>
              <a:ext cx="108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5832108" y="4616724"/>
              <a:ext cx="108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5832108" y="5480820"/>
              <a:ext cx="1080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5832108" y="5264796"/>
              <a:ext cx="1080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5832108" y="4400700"/>
              <a:ext cx="1080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5832108" y="4184676"/>
              <a:ext cx="1080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/>
            <p:cNvSpPr txBox="1"/>
            <p:nvPr/>
          </p:nvSpPr>
          <p:spPr>
            <a:xfrm>
              <a:off x="5796104" y="3824636"/>
              <a:ext cx="1188132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Q</a:t>
              </a:r>
              <a:r>
                <a:rPr lang="en-GB" sz="2000" dirty="0" smtClean="0"/>
                <a:t>’s locals</a:t>
              </a:r>
              <a:endParaRPr lang="en-GB" sz="2000" dirty="0"/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5220056" y="4344951"/>
              <a:ext cx="612004" cy="307777"/>
              <a:chOff x="5364104" y="4344951"/>
              <a:chExt cx="612004" cy="307777"/>
            </a:xfrm>
          </p:grpSpPr>
          <p:sp>
            <p:nvSpPr>
              <p:cNvPr id="117" name="TextBox 116"/>
              <p:cNvSpPr txBox="1"/>
              <p:nvPr/>
            </p:nvSpPr>
            <p:spPr>
              <a:xfrm>
                <a:off x="5364104" y="4344951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GB" sz="2000" dirty="0" err="1" smtClean="0"/>
                  <a:t>fp</a:t>
                </a:r>
                <a:endParaRPr lang="en-GB" sz="2000" dirty="0"/>
              </a:p>
            </p:txBody>
          </p:sp>
          <p:cxnSp>
            <p:nvCxnSpPr>
              <p:cNvPr id="118" name="Straight Connector 117"/>
              <p:cNvCxnSpPr/>
              <p:nvPr/>
            </p:nvCxnSpPr>
            <p:spPr>
              <a:xfrm>
                <a:off x="5760108" y="4508712"/>
                <a:ext cx="216000" cy="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  <a:lumOff val="2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4" name="Group 143"/>
            <p:cNvGrpSpPr/>
            <p:nvPr/>
          </p:nvGrpSpPr>
          <p:grpSpPr>
            <a:xfrm>
              <a:off x="5220104" y="3464596"/>
              <a:ext cx="612004" cy="307777"/>
              <a:chOff x="5364152" y="3464596"/>
              <a:chExt cx="612004" cy="307777"/>
            </a:xfrm>
          </p:grpSpPr>
          <p:sp>
            <p:nvSpPr>
              <p:cNvPr id="119" name="TextBox 118"/>
              <p:cNvSpPr txBox="1"/>
              <p:nvPr/>
            </p:nvSpPr>
            <p:spPr>
              <a:xfrm>
                <a:off x="5364152" y="34645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GB" sz="2000" dirty="0" smtClean="0"/>
                  <a:t>sp</a:t>
                </a:r>
                <a:endParaRPr lang="en-GB" sz="2000" dirty="0"/>
              </a:p>
            </p:txBody>
          </p:sp>
          <p:cxnSp>
            <p:nvCxnSpPr>
              <p:cNvPr id="120" name="Straight Connector 119"/>
              <p:cNvCxnSpPr/>
              <p:nvPr/>
            </p:nvCxnSpPr>
            <p:spPr>
              <a:xfrm>
                <a:off x="5760156" y="3628357"/>
                <a:ext cx="216000" cy="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  <a:lumOff val="2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TextBox 120"/>
            <p:cNvSpPr txBox="1"/>
            <p:nvPr/>
          </p:nvSpPr>
          <p:spPr>
            <a:xfrm>
              <a:off x="5832108" y="5857119"/>
              <a:ext cx="108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err="1" smtClean="0"/>
                <a:t>globals</a:t>
              </a:r>
              <a:endParaRPr lang="en-GB" sz="200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832380" y="2672916"/>
              <a:ext cx="1080000" cy="1080000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832108" y="3048807"/>
              <a:ext cx="108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7020240" y="2672100"/>
            <a:ext cx="1692460" cy="3672000"/>
            <a:chOff x="7020240" y="2672100"/>
            <a:chExt cx="1692460" cy="3672000"/>
          </a:xfrm>
        </p:grpSpPr>
        <p:sp>
          <p:nvSpPr>
            <p:cNvPr id="123" name="Rectangle 122"/>
            <p:cNvSpPr/>
            <p:nvPr/>
          </p:nvSpPr>
          <p:spPr>
            <a:xfrm>
              <a:off x="7632292" y="2672100"/>
              <a:ext cx="1080000" cy="367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632292" y="4796336"/>
              <a:ext cx="108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P</a:t>
              </a:r>
              <a:r>
                <a:rPr lang="en-GB" sz="2000" dirty="0" smtClean="0"/>
                <a:t>’s locals</a:t>
              </a:r>
              <a:endParaRPr lang="en-GB" sz="2000" dirty="0"/>
            </a:p>
          </p:txBody>
        </p:sp>
        <p:cxnSp>
          <p:nvCxnSpPr>
            <p:cNvPr id="125" name="Straight Connector 124"/>
            <p:cNvCxnSpPr/>
            <p:nvPr/>
          </p:nvCxnSpPr>
          <p:spPr>
            <a:xfrm>
              <a:off x="7632292" y="5696436"/>
              <a:ext cx="108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7632292" y="5480412"/>
              <a:ext cx="1080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7632292" y="5264388"/>
              <a:ext cx="1080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7" name="Group 146"/>
            <p:cNvGrpSpPr/>
            <p:nvPr/>
          </p:nvGrpSpPr>
          <p:grpSpPr>
            <a:xfrm>
              <a:off x="7020240" y="5425479"/>
              <a:ext cx="612004" cy="307777"/>
              <a:chOff x="7236312" y="4344543"/>
              <a:chExt cx="612004" cy="307777"/>
            </a:xfrm>
          </p:grpSpPr>
          <p:sp>
            <p:nvSpPr>
              <p:cNvPr id="133" name="TextBox 132"/>
              <p:cNvSpPr txBox="1"/>
              <p:nvPr/>
            </p:nvSpPr>
            <p:spPr>
              <a:xfrm>
                <a:off x="7236312" y="4344543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GB" sz="2000" dirty="0" err="1" smtClean="0"/>
                  <a:t>fp</a:t>
                </a:r>
                <a:endParaRPr lang="en-GB" sz="2000" dirty="0"/>
              </a:p>
            </p:txBody>
          </p:sp>
          <p:cxnSp>
            <p:nvCxnSpPr>
              <p:cNvPr id="134" name="Straight Connector 133"/>
              <p:cNvCxnSpPr/>
              <p:nvPr/>
            </p:nvCxnSpPr>
            <p:spPr>
              <a:xfrm>
                <a:off x="7632316" y="4508304"/>
                <a:ext cx="216000" cy="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  <a:lumOff val="2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Group 144"/>
            <p:cNvGrpSpPr/>
            <p:nvPr/>
          </p:nvGrpSpPr>
          <p:grpSpPr>
            <a:xfrm>
              <a:off x="7020288" y="4345359"/>
              <a:ext cx="612004" cy="307777"/>
              <a:chOff x="7236360" y="3464188"/>
              <a:chExt cx="612004" cy="307777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7236360" y="3464188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GB" sz="2000" dirty="0" smtClean="0"/>
                  <a:t>sp</a:t>
                </a:r>
                <a:endParaRPr lang="en-GB" sz="2000" dirty="0"/>
              </a:p>
            </p:txBody>
          </p:sp>
          <p:cxnSp>
            <p:nvCxnSpPr>
              <p:cNvPr id="136" name="Straight Connector 135"/>
              <p:cNvCxnSpPr/>
              <p:nvPr/>
            </p:nvCxnSpPr>
            <p:spPr>
              <a:xfrm>
                <a:off x="7632364" y="3627949"/>
                <a:ext cx="216000" cy="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  <a:lumOff val="25000"/>
                  </a:schemeClr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7" name="TextBox 136"/>
            <p:cNvSpPr txBox="1"/>
            <p:nvPr/>
          </p:nvSpPr>
          <p:spPr>
            <a:xfrm>
              <a:off x="7632292" y="5856711"/>
              <a:ext cx="108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err="1" smtClean="0"/>
                <a:t>globals</a:t>
              </a:r>
              <a:endParaRPr lang="en-GB" sz="2000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632700" y="2672916"/>
              <a:ext cx="1080000" cy="1944216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7632292" y="3048399"/>
              <a:ext cx="108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Storage for heap variables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Recall: A </a:t>
            </a:r>
            <a:r>
              <a:rPr lang="en-US" i="1" dirty="0" smtClean="0"/>
              <a:t>heap variable</a:t>
            </a:r>
            <a:r>
              <a:rPr lang="en-US" dirty="0" smtClean="0"/>
              <a:t>’s lifetime starts when the heap variable is created and ends when it is destroyed or becomes unreachable. The lifetimes of heap variables follow no pattern.</a:t>
            </a:r>
          </a:p>
          <a:p>
            <a:r>
              <a:rPr lang="en-US" dirty="0" smtClean="0"/>
              <a:t>Heap variables occupy a storage region called the </a:t>
            </a:r>
            <a:r>
              <a:rPr lang="en-US" b="1" dirty="0" smtClean="0"/>
              <a:t>heap</a:t>
            </a:r>
            <a:r>
              <a:rPr lang="en-US" dirty="0" smtClean="0"/>
              <a:t>. At any given time, the heap contains all currently-live heap variables, interspersed with free space.</a:t>
            </a:r>
          </a:p>
          <a:p>
            <a:pPr lvl="1"/>
            <a:r>
              <a:rPr lang="en-US" dirty="0" smtClean="0"/>
              <a:t>When a new heap variable is to be created, some free space is allocated to it.</a:t>
            </a:r>
          </a:p>
          <a:p>
            <a:pPr lvl="1"/>
            <a:r>
              <a:rPr lang="en-US" dirty="0" smtClean="0"/>
              <a:t>When a heap variable is to be destroyed, its </a:t>
            </a:r>
            <a:r>
              <a:rPr lang="en-US" dirty="0" smtClean="0"/>
              <a:t>allocated space </a:t>
            </a:r>
            <a:r>
              <a:rPr lang="en-US" dirty="0" smtClean="0"/>
              <a:t>reverts to being free.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Storage for heap variables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heap manager</a:t>
            </a:r>
            <a:r>
              <a:rPr lang="en-US" dirty="0" smtClean="0"/>
              <a:t> (part of the PL’s run-time system) keeps track of free space within the heap</a:t>
            </a:r>
          </a:p>
          <a:p>
            <a:pPr lvl="1"/>
            <a:r>
              <a:rPr lang="en-US" dirty="0" smtClean="0"/>
              <a:t>usually by means of a </a:t>
            </a:r>
            <a:r>
              <a:rPr lang="en-US" b="1" dirty="0" smtClean="0"/>
              <a:t>free-list</a:t>
            </a:r>
            <a:r>
              <a:rPr lang="en-US" dirty="0" smtClean="0"/>
              <a:t>: a linked list of free areas of various sizes.</a:t>
            </a:r>
          </a:p>
          <a:p>
            <a:r>
              <a:rPr lang="en-US" dirty="0" smtClean="0"/>
              <a:t>The heap manager provides:</a:t>
            </a:r>
          </a:p>
          <a:p>
            <a:pPr lvl="1"/>
            <a:r>
              <a:rPr lang="en-US" dirty="0" smtClean="0"/>
              <a:t>a routine to </a:t>
            </a:r>
            <a:r>
              <a:rPr lang="en-US" b="1" dirty="0" smtClean="0"/>
              <a:t>create</a:t>
            </a:r>
            <a:r>
              <a:rPr lang="en-US" dirty="0" smtClean="0"/>
              <a:t> a heap variable </a:t>
            </a:r>
            <a:br>
              <a:rPr lang="en-US" dirty="0" smtClean="0"/>
            </a:br>
            <a:r>
              <a:rPr lang="en-US" dirty="0" smtClean="0"/>
              <a:t>(called by the PL’s allocator)</a:t>
            </a:r>
          </a:p>
          <a:p>
            <a:pPr lvl="1"/>
            <a:r>
              <a:rPr lang="en-US" dirty="0" smtClean="0"/>
              <a:t>a routine to </a:t>
            </a:r>
            <a:r>
              <a:rPr lang="en-US" b="1" dirty="0" smtClean="0"/>
              <a:t>destroy</a:t>
            </a:r>
            <a:r>
              <a:rPr lang="en-US" dirty="0" smtClean="0"/>
              <a:t> a heap variable </a:t>
            </a:r>
            <a:br>
              <a:rPr lang="en-US" dirty="0" smtClean="0"/>
            </a:br>
            <a:r>
              <a:rPr lang="en-US" dirty="0" smtClean="0"/>
              <a:t>(called by the PL’s </a:t>
            </a:r>
            <a:r>
              <a:rPr lang="en-US" dirty="0" err="1" smtClean="0"/>
              <a:t>deallocator</a:t>
            </a:r>
            <a:r>
              <a:rPr lang="en-US" dirty="0" smtClean="0"/>
              <a:t>, if any)</a:t>
            </a:r>
            <a:r>
              <a:rPr lang="en-US" dirty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storage for heap variables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1700808"/>
            <a:ext cx="7236655" cy="4621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Effect of allocations and </a:t>
            </a:r>
            <a:r>
              <a:rPr lang="en-US" dirty="0" err="1" smtClean="0"/>
              <a:t>deallocations</a:t>
            </a:r>
            <a:r>
              <a:rPr lang="en-US" dirty="0" smtClean="0"/>
              <a:t>:</a:t>
            </a:r>
          </a:p>
        </p:txBody>
      </p:sp>
      <p:grpSp>
        <p:nvGrpSpPr>
          <p:cNvPr id="178" name="Group 177"/>
          <p:cNvGrpSpPr/>
          <p:nvPr/>
        </p:nvGrpSpPr>
        <p:grpSpPr>
          <a:xfrm>
            <a:off x="3275904" y="2672916"/>
            <a:ext cx="1152080" cy="3672336"/>
            <a:chOff x="3275904" y="2672916"/>
            <a:chExt cx="1152080" cy="3672336"/>
          </a:xfrm>
        </p:grpSpPr>
        <p:sp>
          <p:nvSpPr>
            <p:cNvPr id="289" name="Rectangle 288"/>
            <p:cNvSpPr/>
            <p:nvPr/>
          </p:nvSpPr>
          <p:spPr>
            <a:xfrm>
              <a:off x="3563888" y="3536940"/>
              <a:ext cx="720000" cy="2808312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3563888" y="2672916"/>
              <a:ext cx="720000" cy="648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563888" y="440103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3671900" y="447304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d</a:t>
              </a:r>
              <a:endParaRPr lang="en-GB" sz="2000" i="1" dirty="0"/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3563888" y="4833084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3671900" y="501310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c</a:t>
              </a:r>
              <a:endParaRPr lang="en-GB" sz="2000" i="1" dirty="0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3563888" y="548115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3" name="TextBox 302"/>
            <p:cNvSpPr txBox="1"/>
            <p:nvPr/>
          </p:nvSpPr>
          <p:spPr>
            <a:xfrm>
              <a:off x="3671900" y="5533419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b</a:t>
              </a:r>
              <a:endParaRPr lang="en-GB" sz="2000" i="1" dirty="0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563888" y="5913204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5" name="TextBox 304"/>
            <p:cNvSpPr txBox="1"/>
            <p:nvPr/>
          </p:nvSpPr>
          <p:spPr>
            <a:xfrm>
              <a:off x="3671900" y="5985212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a</a:t>
              </a:r>
              <a:endParaRPr lang="en-GB" sz="2000" i="1" dirty="0"/>
            </a:p>
          </p:txBody>
        </p:sp>
        <p:cxnSp>
          <p:nvCxnSpPr>
            <p:cNvPr id="306" name="Straight Connector 305"/>
            <p:cNvCxnSpPr/>
            <p:nvPr/>
          </p:nvCxnSpPr>
          <p:spPr>
            <a:xfrm flipH="1">
              <a:off x="4283968" y="5733184"/>
              <a:ext cx="144000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>
              <a:off x="4427984" y="4869088"/>
              <a:ext cx="0" cy="86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>
              <a:off x="4139952" y="5805208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/>
          </p:nvCxnSpPr>
          <p:spPr>
            <a:xfrm flipH="1">
              <a:off x="4283968" y="6165232"/>
              <a:ext cx="144000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>
              <a:off x="4139956" y="5373228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>
              <a:off x="4139956" y="6237240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/>
            <p:nvPr/>
          </p:nvCxnSpPr>
          <p:spPr>
            <a:xfrm>
              <a:off x="4139952" y="5157204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/>
          </p:nvCxnSpPr>
          <p:spPr>
            <a:xfrm>
              <a:off x="4139952" y="4725088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/>
          </p:nvCxnSpPr>
          <p:spPr>
            <a:xfrm>
              <a:off x="4427984" y="5949208"/>
              <a:ext cx="0" cy="25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5" name="Rectangle 314"/>
            <p:cNvSpPr/>
            <p:nvPr/>
          </p:nvSpPr>
          <p:spPr>
            <a:xfrm>
              <a:off x="3563888" y="3753108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3671900" y="3933128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e</a:t>
              </a:r>
              <a:endParaRPr lang="en-GB" sz="2000" i="1" dirty="0"/>
            </a:p>
          </p:txBody>
        </p:sp>
        <p:cxnSp>
          <p:nvCxnSpPr>
            <p:cNvPr id="317" name="Straight Connector 316"/>
            <p:cNvCxnSpPr/>
            <p:nvPr/>
          </p:nvCxnSpPr>
          <p:spPr>
            <a:xfrm>
              <a:off x="4139956" y="4293096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/>
            <p:nvPr/>
          </p:nvCxnSpPr>
          <p:spPr>
            <a:xfrm>
              <a:off x="4139952" y="4077072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TextBox 289"/>
            <p:cNvSpPr txBox="1"/>
            <p:nvPr/>
          </p:nvSpPr>
          <p:spPr>
            <a:xfrm>
              <a:off x="3563888" y="3481263"/>
              <a:ext cx="72008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  <p:cxnSp>
          <p:nvCxnSpPr>
            <p:cNvPr id="426" name="Straight Connector 425"/>
            <p:cNvCxnSpPr/>
            <p:nvPr/>
          </p:nvCxnSpPr>
          <p:spPr>
            <a:xfrm flipH="1">
              <a:off x="3347904" y="2996952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/>
            <p:cNvCxnSpPr/>
            <p:nvPr/>
          </p:nvCxnSpPr>
          <p:spPr>
            <a:xfrm>
              <a:off x="3347912" y="4653144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/>
            <p:nvPr/>
          </p:nvCxnSpPr>
          <p:spPr>
            <a:xfrm>
              <a:off x="3347912" y="3177224"/>
              <a:ext cx="0" cy="147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/>
            <p:cNvCxnSpPr/>
            <p:nvPr/>
          </p:nvCxnSpPr>
          <p:spPr>
            <a:xfrm flipH="1">
              <a:off x="3275904" y="2816932"/>
              <a:ext cx="432000" cy="21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/>
            <p:nvPr/>
          </p:nvCxnSpPr>
          <p:spPr>
            <a:xfrm>
              <a:off x="3275904" y="5265204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Connector 430"/>
            <p:cNvCxnSpPr/>
            <p:nvPr/>
          </p:nvCxnSpPr>
          <p:spPr>
            <a:xfrm>
              <a:off x="3275904" y="3033208"/>
              <a:ext cx="0" cy="223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Connector 431"/>
            <p:cNvCxnSpPr/>
            <p:nvPr/>
          </p:nvCxnSpPr>
          <p:spPr>
            <a:xfrm flipH="1">
              <a:off x="3419904" y="3149352"/>
              <a:ext cx="288000" cy="144000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/>
            <p:cNvCxnSpPr/>
            <p:nvPr/>
          </p:nvCxnSpPr>
          <p:spPr>
            <a:xfrm>
              <a:off x="3419920" y="3285236"/>
              <a:ext cx="0" cy="936000"/>
            </a:xfrm>
            <a:prstGeom prst="line">
              <a:avLst/>
            </a:prstGeom>
            <a:ln w="28575">
              <a:solidFill>
                <a:srgbClr val="FF0000"/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/>
            <p:cNvCxnSpPr/>
            <p:nvPr/>
          </p:nvCxnSpPr>
          <p:spPr>
            <a:xfrm>
              <a:off x="3419920" y="4221088"/>
              <a:ext cx="144032" cy="72000"/>
            </a:xfrm>
            <a:prstGeom prst="line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0" name="Group 179"/>
          <p:cNvGrpSpPr/>
          <p:nvPr/>
        </p:nvGrpSpPr>
        <p:grpSpPr>
          <a:xfrm>
            <a:off x="4716064" y="2672916"/>
            <a:ext cx="1224088" cy="3672336"/>
            <a:chOff x="4716064" y="2672916"/>
            <a:chExt cx="1224088" cy="3672336"/>
          </a:xfrm>
        </p:grpSpPr>
        <p:sp>
          <p:nvSpPr>
            <p:cNvPr id="319" name="Rectangle 318"/>
            <p:cNvSpPr/>
            <p:nvPr/>
          </p:nvSpPr>
          <p:spPr>
            <a:xfrm>
              <a:off x="5004048" y="3536940"/>
              <a:ext cx="720000" cy="2808312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5004048" y="2672916"/>
              <a:ext cx="720000" cy="648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8" name="Rectangle 327"/>
            <p:cNvSpPr/>
            <p:nvPr/>
          </p:nvSpPr>
          <p:spPr>
            <a:xfrm>
              <a:off x="5004048" y="440103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9" name="TextBox 328"/>
            <p:cNvSpPr txBox="1"/>
            <p:nvPr/>
          </p:nvSpPr>
          <p:spPr>
            <a:xfrm>
              <a:off x="5112060" y="447304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d</a:t>
              </a:r>
              <a:endParaRPr lang="en-GB" sz="2000" i="1" dirty="0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5004048" y="4833084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1" name="TextBox 330"/>
            <p:cNvSpPr txBox="1"/>
            <p:nvPr/>
          </p:nvSpPr>
          <p:spPr>
            <a:xfrm>
              <a:off x="5112060" y="501310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c</a:t>
              </a:r>
              <a:endParaRPr lang="en-GB" sz="2000" i="1" dirty="0"/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5004048" y="548115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5112060" y="5533419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b</a:t>
              </a:r>
              <a:endParaRPr lang="en-GB" sz="2000" i="1" dirty="0"/>
            </a:p>
          </p:txBody>
        </p:sp>
        <p:sp>
          <p:nvSpPr>
            <p:cNvPr id="334" name="Rectangle 333"/>
            <p:cNvSpPr/>
            <p:nvPr/>
          </p:nvSpPr>
          <p:spPr>
            <a:xfrm>
              <a:off x="5004048" y="5913204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5" name="TextBox 334"/>
            <p:cNvSpPr txBox="1"/>
            <p:nvPr/>
          </p:nvSpPr>
          <p:spPr>
            <a:xfrm>
              <a:off x="5112060" y="5985212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a</a:t>
              </a:r>
              <a:endParaRPr lang="en-GB" sz="2000" i="1" dirty="0"/>
            </a:p>
          </p:txBody>
        </p:sp>
        <p:cxnSp>
          <p:nvCxnSpPr>
            <p:cNvPr id="336" name="Straight Connector 335"/>
            <p:cNvCxnSpPr/>
            <p:nvPr/>
          </p:nvCxnSpPr>
          <p:spPr>
            <a:xfrm flipH="1">
              <a:off x="5724128" y="5733184"/>
              <a:ext cx="144000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/>
          </p:nvCxnSpPr>
          <p:spPr>
            <a:xfrm>
              <a:off x="5868144" y="4869088"/>
              <a:ext cx="0" cy="86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/>
            <p:nvPr/>
          </p:nvCxnSpPr>
          <p:spPr>
            <a:xfrm>
              <a:off x="5580112" y="5805208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/>
            <p:nvPr/>
          </p:nvCxnSpPr>
          <p:spPr>
            <a:xfrm flipH="1">
              <a:off x="5724128" y="6165232"/>
              <a:ext cx="144000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/>
            <p:cNvCxnSpPr/>
            <p:nvPr/>
          </p:nvCxnSpPr>
          <p:spPr>
            <a:xfrm>
              <a:off x="5580116" y="6237240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/>
            <p:nvPr/>
          </p:nvCxnSpPr>
          <p:spPr>
            <a:xfrm>
              <a:off x="5580112" y="5157204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/>
            <p:nvPr/>
          </p:nvCxnSpPr>
          <p:spPr>
            <a:xfrm>
              <a:off x="5580112" y="4725088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/>
            <p:nvPr/>
          </p:nvCxnSpPr>
          <p:spPr>
            <a:xfrm>
              <a:off x="5868144" y="5949208"/>
              <a:ext cx="0" cy="25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5" name="Rectangle 344"/>
            <p:cNvSpPr/>
            <p:nvPr/>
          </p:nvSpPr>
          <p:spPr>
            <a:xfrm>
              <a:off x="5004048" y="3753108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6" name="TextBox 345"/>
            <p:cNvSpPr txBox="1"/>
            <p:nvPr/>
          </p:nvSpPr>
          <p:spPr>
            <a:xfrm>
              <a:off x="5112060" y="3933128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e</a:t>
              </a:r>
              <a:endParaRPr lang="en-GB" sz="2000" i="1" dirty="0"/>
            </a:p>
          </p:txBody>
        </p:sp>
        <p:cxnSp>
          <p:nvCxnSpPr>
            <p:cNvPr id="347" name="Straight Connector 346"/>
            <p:cNvCxnSpPr/>
            <p:nvPr/>
          </p:nvCxnSpPr>
          <p:spPr>
            <a:xfrm>
              <a:off x="5580116" y="4293096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/>
            <p:nvPr/>
          </p:nvCxnSpPr>
          <p:spPr>
            <a:xfrm>
              <a:off x="5580112" y="4077072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/>
            <p:cNvCxnSpPr/>
            <p:nvPr/>
          </p:nvCxnSpPr>
          <p:spPr>
            <a:xfrm flipV="1">
              <a:off x="5580112" y="5193280"/>
              <a:ext cx="360000" cy="180000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/>
            <p:cNvCxnSpPr/>
            <p:nvPr/>
          </p:nvCxnSpPr>
          <p:spPr>
            <a:xfrm flipH="1" flipV="1">
              <a:off x="5724128" y="4293108"/>
              <a:ext cx="216000" cy="108000"/>
            </a:xfrm>
            <a:prstGeom prst="line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/>
          </p:nvCxnSpPr>
          <p:spPr>
            <a:xfrm>
              <a:off x="5940152" y="4401240"/>
              <a:ext cx="0" cy="828000"/>
            </a:xfrm>
            <a:prstGeom prst="line">
              <a:avLst/>
            </a:prstGeom>
            <a:ln w="28575">
              <a:solidFill>
                <a:srgbClr val="FF0000"/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0" name="TextBox 319"/>
            <p:cNvSpPr txBox="1"/>
            <p:nvPr/>
          </p:nvSpPr>
          <p:spPr>
            <a:xfrm>
              <a:off x="5004048" y="3481263"/>
              <a:ext cx="72008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  <p:cxnSp>
          <p:nvCxnSpPr>
            <p:cNvPr id="444" name="Straight Connector 443"/>
            <p:cNvCxnSpPr/>
            <p:nvPr/>
          </p:nvCxnSpPr>
          <p:spPr>
            <a:xfrm flipH="1">
              <a:off x="4788064" y="2996952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444"/>
            <p:cNvCxnSpPr/>
            <p:nvPr/>
          </p:nvCxnSpPr>
          <p:spPr>
            <a:xfrm>
              <a:off x="4788072" y="4653144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/>
            <p:cNvCxnSpPr/>
            <p:nvPr/>
          </p:nvCxnSpPr>
          <p:spPr>
            <a:xfrm>
              <a:off x="4788072" y="3177224"/>
              <a:ext cx="0" cy="147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446"/>
            <p:cNvCxnSpPr/>
            <p:nvPr/>
          </p:nvCxnSpPr>
          <p:spPr>
            <a:xfrm flipH="1">
              <a:off x="4716064" y="2816932"/>
              <a:ext cx="432000" cy="21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/>
            <p:cNvCxnSpPr/>
            <p:nvPr/>
          </p:nvCxnSpPr>
          <p:spPr>
            <a:xfrm>
              <a:off x="4716064" y="5265204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/>
            <p:cNvCxnSpPr/>
            <p:nvPr/>
          </p:nvCxnSpPr>
          <p:spPr>
            <a:xfrm>
              <a:off x="4716064" y="3033208"/>
              <a:ext cx="0" cy="223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/>
            <p:cNvCxnSpPr/>
            <p:nvPr/>
          </p:nvCxnSpPr>
          <p:spPr>
            <a:xfrm flipH="1">
              <a:off x="4860064" y="3149352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Connector 450"/>
            <p:cNvCxnSpPr/>
            <p:nvPr/>
          </p:nvCxnSpPr>
          <p:spPr>
            <a:xfrm>
              <a:off x="4860080" y="3285236"/>
              <a:ext cx="0" cy="93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traight Connector 451"/>
            <p:cNvCxnSpPr/>
            <p:nvPr/>
          </p:nvCxnSpPr>
          <p:spPr>
            <a:xfrm>
              <a:off x="4860080" y="4221088"/>
              <a:ext cx="144032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Group 180"/>
          <p:cNvGrpSpPr/>
          <p:nvPr/>
        </p:nvGrpSpPr>
        <p:grpSpPr>
          <a:xfrm>
            <a:off x="6156224" y="2672916"/>
            <a:ext cx="1224088" cy="3672336"/>
            <a:chOff x="6156224" y="2672916"/>
            <a:chExt cx="1224088" cy="3672336"/>
          </a:xfrm>
        </p:grpSpPr>
        <p:sp>
          <p:nvSpPr>
            <p:cNvPr id="353" name="Rectangle 352"/>
            <p:cNvSpPr/>
            <p:nvPr/>
          </p:nvSpPr>
          <p:spPr>
            <a:xfrm>
              <a:off x="6444208" y="3536940"/>
              <a:ext cx="720000" cy="2808312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6444208" y="2672916"/>
              <a:ext cx="720000" cy="648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6444208" y="440103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3" name="TextBox 362"/>
            <p:cNvSpPr txBox="1"/>
            <p:nvPr/>
          </p:nvSpPr>
          <p:spPr>
            <a:xfrm>
              <a:off x="6552220" y="447304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d</a:t>
              </a:r>
              <a:endParaRPr lang="en-GB" sz="2000" i="1" dirty="0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6444208" y="4833084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5" name="TextBox 364"/>
            <p:cNvSpPr txBox="1"/>
            <p:nvPr/>
          </p:nvSpPr>
          <p:spPr>
            <a:xfrm>
              <a:off x="6552220" y="501310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c</a:t>
              </a:r>
              <a:endParaRPr lang="en-GB" sz="2000" i="1" dirty="0"/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6444208" y="548115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7" name="TextBox 366"/>
            <p:cNvSpPr txBox="1"/>
            <p:nvPr/>
          </p:nvSpPr>
          <p:spPr>
            <a:xfrm>
              <a:off x="6552220" y="5533419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b</a:t>
              </a:r>
              <a:endParaRPr lang="en-GB" sz="2000" i="1" dirty="0"/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6444208" y="5913204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6552220" y="5985212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a</a:t>
              </a:r>
              <a:endParaRPr lang="en-GB" sz="2000" i="1" dirty="0"/>
            </a:p>
          </p:txBody>
        </p:sp>
        <p:cxnSp>
          <p:nvCxnSpPr>
            <p:cNvPr id="371" name="Straight Connector 370"/>
            <p:cNvCxnSpPr/>
            <p:nvPr/>
          </p:nvCxnSpPr>
          <p:spPr>
            <a:xfrm>
              <a:off x="7308304" y="4869088"/>
              <a:ext cx="0" cy="1296000"/>
            </a:xfrm>
            <a:prstGeom prst="line">
              <a:avLst/>
            </a:prstGeom>
            <a:ln w="28575">
              <a:solidFill>
                <a:srgbClr val="FF0000"/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/>
            <p:nvPr/>
          </p:nvCxnSpPr>
          <p:spPr>
            <a:xfrm>
              <a:off x="7020272" y="5805208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/>
            <p:nvPr/>
          </p:nvCxnSpPr>
          <p:spPr>
            <a:xfrm flipH="1">
              <a:off x="7164288" y="6165232"/>
              <a:ext cx="144000" cy="72000"/>
            </a:xfrm>
            <a:prstGeom prst="line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/>
            <p:cNvCxnSpPr/>
            <p:nvPr/>
          </p:nvCxnSpPr>
          <p:spPr>
            <a:xfrm>
              <a:off x="7020276" y="6237240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/>
            <p:cNvCxnSpPr/>
            <p:nvPr/>
          </p:nvCxnSpPr>
          <p:spPr>
            <a:xfrm>
              <a:off x="7020272" y="5157204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/>
            <p:cNvCxnSpPr/>
            <p:nvPr/>
          </p:nvCxnSpPr>
          <p:spPr>
            <a:xfrm>
              <a:off x="7020272" y="4725088"/>
              <a:ext cx="288000" cy="144000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8" name="Rectangle 377"/>
            <p:cNvSpPr/>
            <p:nvPr/>
          </p:nvSpPr>
          <p:spPr>
            <a:xfrm>
              <a:off x="6444208" y="3753108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9" name="TextBox 378"/>
            <p:cNvSpPr txBox="1"/>
            <p:nvPr/>
          </p:nvSpPr>
          <p:spPr>
            <a:xfrm>
              <a:off x="6552220" y="3933128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e</a:t>
              </a:r>
              <a:endParaRPr lang="en-GB" sz="2000" i="1" dirty="0"/>
            </a:p>
          </p:txBody>
        </p:sp>
        <p:cxnSp>
          <p:nvCxnSpPr>
            <p:cNvPr id="380" name="Straight Connector 379"/>
            <p:cNvCxnSpPr/>
            <p:nvPr/>
          </p:nvCxnSpPr>
          <p:spPr>
            <a:xfrm>
              <a:off x="7020276" y="4293096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>
            <a:xfrm>
              <a:off x="7020272" y="4077072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/>
            <p:cNvCxnSpPr/>
            <p:nvPr/>
          </p:nvCxnSpPr>
          <p:spPr>
            <a:xfrm flipV="1">
              <a:off x="7020272" y="5193280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/>
            <p:cNvCxnSpPr/>
            <p:nvPr/>
          </p:nvCxnSpPr>
          <p:spPr>
            <a:xfrm flipH="1" flipV="1">
              <a:off x="7164288" y="4293108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/>
            <p:cNvCxnSpPr/>
            <p:nvPr/>
          </p:nvCxnSpPr>
          <p:spPr>
            <a:xfrm>
              <a:off x="7380312" y="4401240"/>
              <a:ext cx="0" cy="82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4" name="TextBox 353"/>
            <p:cNvSpPr txBox="1"/>
            <p:nvPr/>
          </p:nvSpPr>
          <p:spPr>
            <a:xfrm>
              <a:off x="6444208" y="3481263"/>
              <a:ext cx="72008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  <p:cxnSp>
          <p:nvCxnSpPr>
            <p:cNvPr id="453" name="Straight Connector 452"/>
            <p:cNvCxnSpPr/>
            <p:nvPr/>
          </p:nvCxnSpPr>
          <p:spPr>
            <a:xfrm flipH="1">
              <a:off x="6228224" y="2996952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Connector 453"/>
            <p:cNvCxnSpPr/>
            <p:nvPr/>
          </p:nvCxnSpPr>
          <p:spPr>
            <a:xfrm>
              <a:off x="6228232" y="4653144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Straight Connector 454"/>
            <p:cNvCxnSpPr/>
            <p:nvPr/>
          </p:nvCxnSpPr>
          <p:spPr>
            <a:xfrm>
              <a:off x="6228232" y="3177224"/>
              <a:ext cx="0" cy="147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Connector 455"/>
            <p:cNvCxnSpPr/>
            <p:nvPr/>
          </p:nvCxnSpPr>
          <p:spPr>
            <a:xfrm flipH="1">
              <a:off x="6156224" y="2816932"/>
              <a:ext cx="432000" cy="21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456"/>
            <p:cNvCxnSpPr/>
            <p:nvPr/>
          </p:nvCxnSpPr>
          <p:spPr>
            <a:xfrm>
              <a:off x="6156224" y="5265204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/>
            <p:cNvCxnSpPr/>
            <p:nvPr/>
          </p:nvCxnSpPr>
          <p:spPr>
            <a:xfrm>
              <a:off x="6156224" y="3033208"/>
              <a:ext cx="0" cy="223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/>
            <p:cNvCxnSpPr/>
            <p:nvPr/>
          </p:nvCxnSpPr>
          <p:spPr>
            <a:xfrm flipH="1">
              <a:off x="6300224" y="3149352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/>
            <p:cNvCxnSpPr/>
            <p:nvPr/>
          </p:nvCxnSpPr>
          <p:spPr>
            <a:xfrm>
              <a:off x="6300240" y="3285236"/>
              <a:ext cx="0" cy="93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/>
            <p:cNvCxnSpPr/>
            <p:nvPr/>
          </p:nvCxnSpPr>
          <p:spPr>
            <a:xfrm>
              <a:off x="6300240" y="4221088"/>
              <a:ext cx="144032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7596384" y="2672916"/>
            <a:ext cx="1224088" cy="3672336"/>
            <a:chOff x="7596384" y="2672916"/>
            <a:chExt cx="1224088" cy="3672336"/>
          </a:xfrm>
        </p:grpSpPr>
        <p:sp>
          <p:nvSpPr>
            <p:cNvPr id="385" name="Rectangle 384"/>
            <p:cNvSpPr/>
            <p:nvPr/>
          </p:nvSpPr>
          <p:spPr>
            <a:xfrm>
              <a:off x="7884368" y="3536940"/>
              <a:ext cx="720000" cy="2808312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6" name="TextBox 385"/>
            <p:cNvSpPr txBox="1"/>
            <p:nvPr/>
          </p:nvSpPr>
          <p:spPr>
            <a:xfrm>
              <a:off x="7884368" y="3481263"/>
              <a:ext cx="72008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7884368" y="2672916"/>
              <a:ext cx="720000" cy="648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7884368" y="440103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5" name="TextBox 394"/>
            <p:cNvSpPr txBox="1"/>
            <p:nvPr/>
          </p:nvSpPr>
          <p:spPr>
            <a:xfrm>
              <a:off x="7992380" y="447304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d</a:t>
              </a:r>
              <a:endParaRPr lang="en-GB" sz="2000" i="1" dirty="0"/>
            </a:p>
          </p:txBody>
        </p:sp>
        <p:sp>
          <p:nvSpPr>
            <p:cNvPr id="396" name="Rectangle 395"/>
            <p:cNvSpPr/>
            <p:nvPr/>
          </p:nvSpPr>
          <p:spPr>
            <a:xfrm>
              <a:off x="7884368" y="4833084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7" name="TextBox 396"/>
            <p:cNvSpPr txBox="1"/>
            <p:nvPr/>
          </p:nvSpPr>
          <p:spPr>
            <a:xfrm>
              <a:off x="7992380" y="501310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c</a:t>
              </a:r>
              <a:endParaRPr lang="en-GB" sz="2000" i="1" dirty="0"/>
            </a:p>
          </p:txBody>
        </p:sp>
        <p:sp>
          <p:nvSpPr>
            <p:cNvPr id="400" name="Rectangle 399"/>
            <p:cNvSpPr/>
            <p:nvPr/>
          </p:nvSpPr>
          <p:spPr>
            <a:xfrm>
              <a:off x="7884368" y="5913204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1" name="TextBox 400"/>
            <p:cNvSpPr txBox="1"/>
            <p:nvPr/>
          </p:nvSpPr>
          <p:spPr>
            <a:xfrm>
              <a:off x="7992380" y="5985212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a</a:t>
              </a:r>
              <a:endParaRPr lang="en-GB" sz="2000" i="1" dirty="0"/>
            </a:p>
          </p:txBody>
        </p:sp>
        <p:cxnSp>
          <p:nvCxnSpPr>
            <p:cNvPr id="402" name="Straight Connector 401"/>
            <p:cNvCxnSpPr/>
            <p:nvPr/>
          </p:nvCxnSpPr>
          <p:spPr>
            <a:xfrm>
              <a:off x="8748464" y="4869088"/>
              <a:ext cx="0" cy="129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/>
            <p:nvPr/>
          </p:nvCxnSpPr>
          <p:spPr>
            <a:xfrm flipH="1">
              <a:off x="8604448" y="6165232"/>
              <a:ext cx="144000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/>
            <p:cNvCxnSpPr/>
            <p:nvPr/>
          </p:nvCxnSpPr>
          <p:spPr>
            <a:xfrm>
              <a:off x="8460436" y="6237240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/>
          </p:nvCxnSpPr>
          <p:spPr>
            <a:xfrm>
              <a:off x="8460432" y="5157204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/>
            <p:nvPr/>
          </p:nvCxnSpPr>
          <p:spPr>
            <a:xfrm>
              <a:off x="8460432" y="4725088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8" name="Rectangle 407"/>
            <p:cNvSpPr/>
            <p:nvPr/>
          </p:nvSpPr>
          <p:spPr>
            <a:xfrm>
              <a:off x="7884368" y="3753108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9" name="TextBox 408"/>
            <p:cNvSpPr txBox="1"/>
            <p:nvPr/>
          </p:nvSpPr>
          <p:spPr>
            <a:xfrm>
              <a:off x="7992380" y="3933128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e</a:t>
              </a:r>
              <a:endParaRPr lang="en-GB" sz="2000" i="1" dirty="0"/>
            </a:p>
          </p:txBody>
        </p:sp>
        <p:cxnSp>
          <p:nvCxnSpPr>
            <p:cNvPr id="410" name="Straight Connector 409"/>
            <p:cNvCxnSpPr/>
            <p:nvPr/>
          </p:nvCxnSpPr>
          <p:spPr>
            <a:xfrm>
              <a:off x="8460436" y="4293096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>
              <a:off x="8460432" y="4077072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/>
          </p:nvCxnSpPr>
          <p:spPr>
            <a:xfrm flipV="1">
              <a:off x="8460432" y="5193280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/>
            <p:nvPr/>
          </p:nvCxnSpPr>
          <p:spPr>
            <a:xfrm flipH="1" flipV="1">
              <a:off x="8604448" y="4293108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/>
            <p:nvPr/>
          </p:nvCxnSpPr>
          <p:spPr>
            <a:xfrm>
              <a:off x="8820472" y="4401240"/>
              <a:ext cx="0" cy="82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5" name="TextBox 414"/>
            <p:cNvSpPr txBox="1"/>
            <p:nvPr/>
          </p:nvSpPr>
          <p:spPr>
            <a:xfrm>
              <a:off x="7884368" y="5533491"/>
              <a:ext cx="72008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  <p:cxnSp>
          <p:nvCxnSpPr>
            <p:cNvPr id="462" name="Straight Connector 461"/>
            <p:cNvCxnSpPr/>
            <p:nvPr/>
          </p:nvCxnSpPr>
          <p:spPr>
            <a:xfrm flipH="1">
              <a:off x="7668384" y="2996952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462"/>
            <p:cNvCxnSpPr/>
            <p:nvPr/>
          </p:nvCxnSpPr>
          <p:spPr>
            <a:xfrm>
              <a:off x="7668392" y="4653144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Straight Connector 463"/>
            <p:cNvCxnSpPr/>
            <p:nvPr/>
          </p:nvCxnSpPr>
          <p:spPr>
            <a:xfrm>
              <a:off x="7668392" y="3177224"/>
              <a:ext cx="0" cy="147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Straight Connector 464"/>
            <p:cNvCxnSpPr/>
            <p:nvPr/>
          </p:nvCxnSpPr>
          <p:spPr>
            <a:xfrm flipH="1">
              <a:off x="7596384" y="2816932"/>
              <a:ext cx="432000" cy="21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Straight Connector 465"/>
            <p:cNvCxnSpPr/>
            <p:nvPr/>
          </p:nvCxnSpPr>
          <p:spPr>
            <a:xfrm>
              <a:off x="7596384" y="5265204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Straight Connector 466"/>
            <p:cNvCxnSpPr/>
            <p:nvPr/>
          </p:nvCxnSpPr>
          <p:spPr>
            <a:xfrm>
              <a:off x="7596384" y="3033208"/>
              <a:ext cx="0" cy="223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Connector 467"/>
            <p:cNvCxnSpPr/>
            <p:nvPr/>
          </p:nvCxnSpPr>
          <p:spPr>
            <a:xfrm flipH="1">
              <a:off x="7740384" y="3149352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Connector 468"/>
            <p:cNvCxnSpPr/>
            <p:nvPr/>
          </p:nvCxnSpPr>
          <p:spPr>
            <a:xfrm>
              <a:off x="7740400" y="3285236"/>
              <a:ext cx="0" cy="93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Straight Connector 469"/>
            <p:cNvCxnSpPr/>
            <p:nvPr/>
          </p:nvCxnSpPr>
          <p:spPr>
            <a:xfrm>
              <a:off x="7740400" y="4221088"/>
              <a:ext cx="144032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 176"/>
          <p:cNvGrpSpPr/>
          <p:nvPr/>
        </p:nvGrpSpPr>
        <p:grpSpPr>
          <a:xfrm>
            <a:off x="719572" y="2636912"/>
            <a:ext cx="2268252" cy="3708412"/>
            <a:chOff x="719572" y="2636912"/>
            <a:chExt cx="2268252" cy="3708412"/>
          </a:xfrm>
        </p:grpSpPr>
        <p:sp>
          <p:nvSpPr>
            <p:cNvPr id="5" name="Rectangle 4"/>
            <p:cNvSpPr/>
            <p:nvPr/>
          </p:nvSpPr>
          <p:spPr>
            <a:xfrm>
              <a:off x="2123728" y="3537012"/>
              <a:ext cx="720000" cy="2808312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23728" y="3805299"/>
              <a:ext cx="72008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123728" y="2672988"/>
              <a:ext cx="720000" cy="648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7" name="Straight Connector 156"/>
            <p:cNvCxnSpPr/>
            <p:nvPr/>
          </p:nvCxnSpPr>
          <p:spPr>
            <a:xfrm flipH="1">
              <a:off x="1907696" y="2996952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1907704" y="4653144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1907704" y="3177224"/>
              <a:ext cx="0" cy="147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flipH="1">
              <a:off x="1835696" y="2816932"/>
              <a:ext cx="432000" cy="21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1835696" y="5265204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1835696" y="3033208"/>
              <a:ext cx="0" cy="223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8" name="TextBox 277"/>
            <p:cNvSpPr txBox="1"/>
            <p:nvPr/>
          </p:nvSpPr>
          <p:spPr>
            <a:xfrm>
              <a:off x="719572" y="2816932"/>
              <a:ext cx="72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2000" dirty="0" smtClean="0">
                  <a:solidFill>
                    <a:schemeClr val="bg2"/>
                  </a:solidFill>
                </a:rPr>
                <a:t>stack</a:t>
              </a:r>
              <a:endParaRPr lang="en-GB" sz="2000" dirty="0">
                <a:solidFill>
                  <a:schemeClr val="bg2"/>
                </a:solidFill>
              </a:endParaRPr>
            </a:p>
          </p:txBody>
        </p:sp>
        <p:sp>
          <p:nvSpPr>
            <p:cNvPr id="279" name="Left Brace 278"/>
            <p:cNvSpPr/>
            <p:nvPr/>
          </p:nvSpPr>
          <p:spPr>
            <a:xfrm>
              <a:off x="1475656" y="2636912"/>
              <a:ext cx="216000" cy="648000"/>
            </a:xfrm>
            <a:prstGeom prst="leftBrac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0" name="Left Brace 279"/>
            <p:cNvSpPr/>
            <p:nvPr/>
          </p:nvSpPr>
          <p:spPr>
            <a:xfrm>
              <a:off x="1475656" y="3537012"/>
              <a:ext cx="216000" cy="2808000"/>
            </a:xfrm>
            <a:prstGeom prst="leftBrac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1" name="TextBox 280"/>
            <p:cNvSpPr txBox="1"/>
            <p:nvPr/>
          </p:nvSpPr>
          <p:spPr>
            <a:xfrm>
              <a:off x="719572" y="4777407"/>
              <a:ext cx="72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2000" dirty="0" smtClean="0">
                  <a:solidFill>
                    <a:schemeClr val="bg2"/>
                  </a:solidFill>
                </a:rPr>
                <a:t>heap</a:t>
              </a:r>
              <a:endParaRPr lang="en-GB" sz="2000" dirty="0">
                <a:solidFill>
                  <a:schemeClr val="bg2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2123728" y="4401108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231740" y="4473116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d</a:t>
              </a:r>
              <a:endParaRPr lang="en-GB" sz="2000" i="1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123728" y="4833156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2231740" y="5013176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c</a:t>
              </a:r>
              <a:endParaRPr lang="en-GB" sz="2000" i="1" dirty="0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2123728" y="5481228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2231740" y="5533491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b</a:t>
              </a:r>
              <a:endParaRPr lang="en-GB" sz="2000" i="1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123728" y="591327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2231740" y="598528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a</a:t>
              </a:r>
              <a:endParaRPr lang="en-GB" sz="2000" i="1" dirty="0"/>
            </a:p>
          </p:txBody>
        </p:sp>
        <p:cxnSp>
          <p:nvCxnSpPr>
            <p:cNvPr id="139" name="Straight Connector 138"/>
            <p:cNvCxnSpPr/>
            <p:nvPr/>
          </p:nvCxnSpPr>
          <p:spPr>
            <a:xfrm flipH="1">
              <a:off x="2843808" y="5733256"/>
              <a:ext cx="144000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2987824" y="4869160"/>
              <a:ext cx="0" cy="86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2699792" y="5805280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H="1">
              <a:off x="2843808" y="6165304"/>
              <a:ext cx="144000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2699796" y="5373216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2699796" y="6237312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2699792" y="5157192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2699792" y="4725160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>
              <a:off x="2987824" y="5949280"/>
              <a:ext cx="0" cy="25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Straight Connector 470"/>
            <p:cNvCxnSpPr/>
            <p:nvPr/>
          </p:nvCxnSpPr>
          <p:spPr>
            <a:xfrm>
              <a:off x="2267748" y="3140968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6" name="Group 175"/>
          <p:cNvGrpSpPr/>
          <p:nvPr/>
        </p:nvGrpSpPr>
        <p:grpSpPr>
          <a:xfrm>
            <a:off x="2123728" y="2230996"/>
            <a:ext cx="6624736" cy="307777"/>
            <a:chOff x="2123728" y="2230996"/>
            <a:chExt cx="6624736" cy="307777"/>
          </a:xfrm>
        </p:grpSpPr>
        <p:cxnSp>
          <p:nvCxnSpPr>
            <p:cNvPr id="165" name="Straight Connector 164"/>
            <p:cNvCxnSpPr/>
            <p:nvPr/>
          </p:nvCxnSpPr>
          <p:spPr>
            <a:xfrm>
              <a:off x="8388424" y="2384884"/>
              <a:ext cx="360040" cy="0"/>
            </a:xfrm>
            <a:prstGeom prst="line">
              <a:avLst/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5220072" y="2384884"/>
              <a:ext cx="36004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TextBox 195"/>
            <p:cNvSpPr txBox="1"/>
            <p:nvPr/>
          </p:nvSpPr>
          <p:spPr>
            <a:xfrm>
              <a:off x="2627704" y="2230996"/>
              <a:ext cx="115220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allocate </a:t>
              </a:r>
              <a:r>
                <a:rPr lang="en-GB" sz="2000" i="1" dirty="0" smtClean="0"/>
                <a:t>e</a:t>
              </a:r>
              <a:endParaRPr lang="en-GB" sz="2000" dirty="0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5472100" y="2230996"/>
              <a:ext cx="129606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err="1" smtClean="0"/>
                <a:t>d</a:t>
              </a:r>
              <a:r>
                <a:rPr lang="en-GB" sz="2000" dirty="0" err="1" smtClean="0"/>
                <a:t>.succ</a:t>
              </a:r>
              <a:r>
                <a:rPr lang="en-GB" sz="2000" dirty="0" smtClean="0"/>
                <a:t>=</a:t>
              </a:r>
              <a:r>
                <a:rPr lang="en-GB" sz="2000" i="1" dirty="0" smtClean="0"/>
                <a:t>a</a:t>
              </a:r>
              <a:endParaRPr lang="en-GB" sz="2000" i="1" dirty="0"/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6948344" y="2230996"/>
              <a:ext cx="144008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err="1" smtClean="0"/>
                <a:t>deallocate</a:t>
              </a:r>
              <a:r>
                <a:rPr lang="en-GB" sz="2000" dirty="0" smtClean="0"/>
                <a:t> </a:t>
              </a:r>
              <a:r>
                <a:rPr lang="en-GB" sz="2000" i="1" dirty="0" smtClean="0"/>
                <a:t>b</a:t>
              </a:r>
              <a:endParaRPr lang="en-GB" sz="2000" dirty="0"/>
            </a:p>
          </p:txBody>
        </p:sp>
        <p:cxnSp>
          <p:nvCxnSpPr>
            <p:cNvPr id="199" name="Straight Connector 198"/>
            <p:cNvCxnSpPr/>
            <p:nvPr/>
          </p:nvCxnSpPr>
          <p:spPr>
            <a:xfrm>
              <a:off x="6660232" y="2384884"/>
              <a:ext cx="28811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>
              <a:off x="2123728" y="2379947"/>
              <a:ext cx="503976" cy="987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2" name="TextBox 351"/>
            <p:cNvSpPr txBox="1"/>
            <p:nvPr/>
          </p:nvSpPr>
          <p:spPr>
            <a:xfrm>
              <a:off x="4175956" y="2230996"/>
              <a:ext cx="1008032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err="1" smtClean="0"/>
                <a:t>c</a:t>
              </a:r>
              <a:r>
                <a:rPr lang="en-GB" sz="2000" dirty="0" err="1" smtClean="0"/>
                <a:t>.right</a:t>
              </a:r>
              <a:r>
                <a:rPr lang="en-GB" sz="2000" dirty="0" smtClean="0"/>
                <a:t>=</a:t>
              </a:r>
              <a:r>
                <a:rPr lang="en-GB" sz="2000" i="1" dirty="0" smtClean="0"/>
                <a:t>e</a:t>
              </a:r>
              <a:endParaRPr lang="en-GB" sz="2000" i="1" dirty="0"/>
            </a:p>
          </p:txBody>
        </p:sp>
        <p:cxnSp>
          <p:nvCxnSpPr>
            <p:cNvPr id="476" name="Straight Connector 475"/>
            <p:cNvCxnSpPr>
              <a:endCxn id="352" idx="1"/>
            </p:cNvCxnSpPr>
            <p:nvPr/>
          </p:nvCxnSpPr>
          <p:spPr>
            <a:xfrm>
              <a:off x="3779912" y="2384884"/>
              <a:ext cx="396044" cy="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Garbage collection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36655" cy="4621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If the PL has no </a:t>
            </a:r>
            <a:r>
              <a:rPr lang="en-US" dirty="0" err="1" smtClean="0"/>
              <a:t>deallocator</a:t>
            </a:r>
            <a:r>
              <a:rPr lang="en-US" dirty="0" smtClean="0"/>
              <a:t>, the heap manager must be able to find and destroy any unreachable heap variables </a:t>
            </a:r>
            <a:r>
              <a:rPr lang="en-US" i="1" dirty="0" smtClean="0"/>
              <a:t>automatically</a:t>
            </a:r>
            <a:r>
              <a:rPr lang="en-US" dirty="0" smtClean="0"/>
              <a:t>. This is done by a </a:t>
            </a:r>
            <a:r>
              <a:rPr lang="en-US" b="1" dirty="0" smtClean="0"/>
              <a:t>garbage collector</a:t>
            </a:r>
            <a:r>
              <a:rPr lang="en-US" dirty="0" smtClean="0"/>
              <a:t>.</a:t>
            </a:r>
            <a:endParaRPr lang="en-AU" i="1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 garbage collector must visit </a:t>
            </a:r>
            <a:r>
              <a:rPr lang="en-US" i="1" dirty="0" smtClean="0"/>
              <a:t>all</a:t>
            </a:r>
            <a:r>
              <a:rPr lang="en-US" dirty="0" smtClean="0"/>
              <a:t> reachable heap variables. This is inevitably time-consuming.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mark-sweep </a:t>
            </a:r>
            <a:r>
              <a:rPr lang="en-US" dirty="0" smtClean="0"/>
              <a:t>garbage collector is the simplest. It first marks all reachable heap variables, then </a:t>
            </a:r>
            <a:r>
              <a:rPr lang="en-US" dirty="0" err="1" smtClean="0"/>
              <a:t>deallocates</a:t>
            </a:r>
            <a:r>
              <a:rPr lang="en-US" dirty="0" smtClean="0"/>
              <a:t> all unmarked heap variables.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Mark-sweep garbage collection algorithm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36655" cy="4621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Mark-sweep algorithm:</a:t>
            </a:r>
          </a:p>
          <a:p>
            <a:pPr>
              <a:buNone/>
              <a:tabLst>
                <a:tab pos="627063" algn="l"/>
                <a:tab pos="1165225" algn="l"/>
                <a:tab pos="1879600" algn="l"/>
              </a:tabLst>
            </a:pPr>
            <a:r>
              <a:rPr lang="en-GB" sz="2000" dirty="0" smtClean="0">
                <a:solidFill>
                  <a:schemeClr val="bg2"/>
                </a:solidFill>
              </a:rPr>
              <a:t>	To mark all heap variables reachable </a:t>
            </a:r>
            <a:r>
              <a:rPr lang="en-GB" sz="2000" dirty="0" smtClean="0">
                <a:solidFill>
                  <a:schemeClr val="bg2"/>
                </a:solidFill>
              </a:rPr>
              <a:t>from pointer </a:t>
            </a:r>
            <a:r>
              <a:rPr lang="en-GB" sz="2000" i="1" dirty="0" smtClean="0">
                <a:solidFill>
                  <a:schemeClr val="bg2"/>
                </a:solidFill>
              </a:rPr>
              <a:t>p</a:t>
            </a:r>
            <a:r>
              <a:rPr lang="en-GB" sz="2000" dirty="0" smtClean="0">
                <a:solidFill>
                  <a:schemeClr val="bg2"/>
                </a:solidFill>
              </a:rPr>
              <a:t>:</a:t>
            </a:r>
          </a:p>
          <a:p>
            <a:pPr>
              <a:buNone/>
              <a:tabLst>
                <a:tab pos="627063" algn="l"/>
                <a:tab pos="1165225" algn="l"/>
                <a:tab pos="1879600" algn="l"/>
              </a:tabLst>
            </a:pPr>
            <a:r>
              <a:rPr lang="en-GB" sz="2000" dirty="0" smtClean="0">
                <a:solidFill>
                  <a:schemeClr val="bg2"/>
                </a:solidFill>
              </a:rPr>
              <a:t>	1	Let heap variable </a:t>
            </a:r>
            <a:r>
              <a:rPr lang="en-GB" sz="2000" i="1" dirty="0" smtClean="0">
                <a:solidFill>
                  <a:schemeClr val="bg2"/>
                </a:solidFill>
              </a:rPr>
              <a:t>v</a:t>
            </a:r>
            <a:r>
              <a:rPr lang="en-GB" sz="2000" dirty="0" smtClean="0">
                <a:solidFill>
                  <a:schemeClr val="bg2"/>
                </a:solidFill>
              </a:rPr>
              <a:t> be the referent of </a:t>
            </a:r>
            <a:r>
              <a:rPr lang="en-GB" sz="2000" i="1" dirty="0" smtClean="0">
                <a:solidFill>
                  <a:schemeClr val="bg2"/>
                </a:solidFill>
              </a:rPr>
              <a:t>p</a:t>
            </a:r>
            <a:r>
              <a:rPr lang="en-GB" sz="2000" dirty="0" smtClean="0">
                <a:solidFill>
                  <a:schemeClr val="bg2"/>
                </a:solidFill>
              </a:rPr>
              <a:t>.</a:t>
            </a:r>
            <a:br>
              <a:rPr lang="en-GB" sz="2000" dirty="0" smtClean="0">
                <a:solidFill>
                  <a:schemeClr val="bg2"/>
                </a:solidFill>
              </a:rPr>
            </a:br>
            <a:r>
              <a:rPr lang="en-GB" sz="2000" dirty="0" smtClean="0">
                <a:solidFill>
                  <a:schemeClr val="bg2"/>
                </a:solidFill>
              </a:rPr>
              <a:t>2	If </a:t>
            </a:r>
            <a:r>
              <a:rPr lang="en-GB" sz="2000" i="1" dirty="0" smtClean="0">
                <a:solidFill>
                  <a:schemeClr val="bg2"/>
                </a:solidFill>
              </a:rPr>
              <a:t>v</a:t>
            </a:r>
            <a:r>
              <a:rPr lang="en-GB" sz="2000" dirty="0" smtClean="0">
                <a:solidFill>
                  <a:schemeClr val="bg2"/>
                </a:solidFill>
              </a:rPr>
              <a:t> is unmarked:</a:t>
            </a:r>
            <a:br>
              <a:rPr lang="en-GB" sz="2000" dirty="0" smtClean="0">
                <a:solidFill>
                  <a:schemeClr val="bg2"/>
                </a:solidFill>
              </a:rPr>
            </a:br>
            <a:r>
              <a:rPr lang="en-GB" sz="2000" dirty="0" smtClean="0">
                <a:solidFill>
                  <a:schemeClr val="bg2"/>
                </a:solidFill>
              </a:rPr>
              <a:t>	2.1	Mark </a:t>
            </a:r>
            <a:r>
              <a:rPr lang="en-GB" sz="2000" i="1" dirty="0" smtClean="0">
                <a:solidFill>
                  <a:schemeClr val="bg2"/>
                </a:solidFill>
              </a:rPr>
              <a:t>v</a:t>
            </a:r>
            <a:r>
              <a:rPr lang="en-GB" sz="2000" dirty="0" smtClean="0">
                <a:solidFill>
                  <a:schemeClr val="bg2"/>
                </a:solidFill>
              </a:rPr>
              <a:t>.</a:t>
            </a:r>
            <a:br>
              <a:rPr lang="en-GB" sz="2000" dirty="0" smtClean="0">
                <a:solidFill>
                  <a:schemeClr val="bg2"/>
                </a:solidFill>
              </a:rPr>
            </a:br>
            <a:r>
              <a:rPr lang="en-GB" sz="2000" dirty="0" smtClean="0">
                <a:solidFill>
                  <a:schemeClr val="bg2"/>
                </a:solidFill>
              </a:rPr>
              <a:t>	2.2	For each pointer </a:t>
            </a:r>
            <a:r>
              <a:rPr lang="en-GB" sz="2000" i="1" dirty="0" smtClean="0">
                <a:solidFill>
                  <a:schemeClr val="bg2"/>
                </a:solidFill>
              </a:rPr>
              <a:t>q</a:t>
            </a:r>
            <a:r>
              <a:rPr lang="en-GB" sz="2000" dirty="0" smtClean="0">
                <a:solidFill>
                  <a:schemeClr val="bg2"/>
                </a:solidFill>
              </a:rPr>
              <a:t> in </a:t>
            </a:r>
            <a:r>
              <a:rPr lang="en-GB" sz="2000" i="1" dirty="0" smtClean="0">
                <a:solidFill>
                  <a:schemeClr val="bg2"/>
                </a:solidFill>
              </a:rPr>
              <a:t>v</a:t>
            </a:r>
            <a:r>
              <a:rPr lang="en-GB" sz="2000" dirty="0" smtClean="0">
                <a:solidFill>
                  <a:schemeClr val="bg2"/>
                </a:solidFill>
              </a:rPr>
              <a:t>:</a:t>
            </a:r>
            <a:br>
              <a:rPr lang="en-GB" sz="2000" dirty="0" smtClean="0">
                <a:solidFill>
                  <a:schemeClr val="bg2"/>
                </a:solidFill>
              </a:rPr>
            </a:br>
            <a:r>
              <a:rPr lang="en-GB" sz="2000" dirty="0" smtClean="0">
                <a:solidFill>
                  <a:schemeClr val="bg2"/>
                </a:solidFill>
              </a:rPr>
              <a:t>		2.2.1	Mark all heap variables reachable from </a:t>
            </a:r>
            <a:r>
              <a:rPr lang="en-GB" sz="2000" i="1" dirty="0" smtClean="0">
                <a:solidFill>
                  <a:schemeClr val="bg2"/>
                </a:solidFill>
              </a:rPr>
              <a:t>q</a:t>
            </a:r>
            <a:r>
              <a:rPr lang="en-GB" sz="200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  <a:tabLst>
                <a:tab pos="627063" algn="l"/>
                <a:tab pos="1165225" algn="l"/>
                <a:tab pos="1879600" algn="l"/>
              </a:tabLst>
            </a:pPr>
            <a:r>
              <a:rPr lang="en-GB" sz="2000" dirty="0" smtClean="0">
                <a:solidFill>
                  <a:schemeClr val="bg2"/>
                </a:solidFill>
              </a:rPr>
              <a:t>	To collect garbage:</a:t>
            </a:r>
          </a:p>
          <a:p>
            <a:pPr>
              <a:buNone/>
              <a:tabLst>
                <a:tab pos="627063" algn="l"/>
                <a:tab pos="1165225" algn="l"/>
                <a:tab pos="1879600" algn="l"/>
              </a:tabLst>
            </a:pPr>
            <a:r>
              <a:rPr lang="en-GB" sz="2000" dirty="0" smtClean="0">
                <a:solidFill>
                  <a:schemeClr val="bg2"/>
                </a:solidFill>
              </a:rPr>
              <a:t>	1	For each pointer </a:t>
            </a:r>
            <a:r>
              <a:rPr lang="en-GB" sz="2000" i="1" dirty="0" smtClean="0">
                <a:solidFill>
                  <a:schemeClr val="bg2"/>
                </a:solidFill>
              </a:rPr>
              <a:t>p</a:t>
            </a:r>
            <a:r>
              <a:rPr lang="en-GB" sz="2000" dirty="0" smtClean="0">
                <a:solidFill>
                  <a:schemeClr val="bg2"/>
                </a:solidFill>
              </a:rPr>
              <a:t> in a global/local variable:</a:t>
            </a:r>
            <a:br>
              <a:rPr lang="en-GB" sz="2000" dirty="0" smtClean="0">
                <a:solidFill>
                  <a:schemeClr val="bg2"/>
                </a:solidFill>
              </a:rPr>
            </a:br>
            <a:r>
              <a:rPr lang="en-GB" sz="2000" dirty="0" smtClean="0">
                <a:solidFill>
                  <a:schemeClr val="bg2"/>
                </a:solidFill>
              </a:rPr>
              <a:t>	1.1	Mark all heap variables reachable from </a:t>
            </a:r>
            <a:r>
              <a:rPr lang="en-GB" sz="2000" i="1" dirty="0" smtClean="0">
                <a:solidFill>
                  <a:schemeClr val="bg2"/>
                </a:solidFill>
              </a:rPr>
              <a:t>p</a:t>
            </a:r>
            <a:r>
              <a:rPr lang="en-GB" sz="2000" dirty="0" smtClean="0">
                <a:solidFill>
                  <a:schemeClr val="bg2"/>
                </a:solidFill>
              </a:rPr>
              <a:t>.</a:t>
            </a:r>
            <a:br>
              <a:rPr lang="en-GB" sz="2000" dirty="0" smtClean="0">
                <a:solidFill>
                  <a:schemeClr val="bg2"/>
                </a:solidFill>
              </a:rPr>
            </a:br>
            <a:r>
              <a:rPr lang="en-GB" sz="2000" dirty="0" smtClean="0">
                <a:solidFill>
                  <a:schemeClr val="bg2"/>
                </a:solidFill>
              </a:rPr>
              <a:t>2	For each heap variable </a:t>
            </a:r>
            <a:r>
              <a:rPr lang="en-GB" sz="2000" i="1" dirty="0" smtClean="0">
                <a:solidFill>
                  <a:schemeClr val="bg2"/>
                </a:solidFill>
              </a:rPr>
              <a:t>v</a:t>
            </a:r>
            <a:r>
              <a:rPr lang="en-GB" sz="2000" dirty="0" smtClean="0">
                <a:solidFill>
                  <a:schemeClr val="bg2"/>
                </a:solidFill>
              </a:rPr>
              <a:t>:</a:t>
            </a:r>
            <a:br>
              <a:rPr lang="en-GB" sz="2000" dirty="0" smtClean="0">
                <a:solidFill>
                  <a:schemeClr val="bg2"/>
                </a:solidFill>
              </a:rPr>
            </a:br>
            <a:r>
              <a:rPr lang="en-GB" sz="2000" dirty="0" smtClean="0">
                <a:solidFill>
                  <a:schemeClr val="bg2"/>
                </a:solidFill>
              </a:rPr>
              <a:t>	2.1	If </a:t>
            </a:r>
            <a:r>
              <a:rPr lang="en-GB" sz="2000" i="1" dirty="0" smtClean="0">
                <a:solidFill>
                  <a:schemeClr val="bg2"/>
                </a:solidFill>
              </a:rPr>
              <a:t>v</a:t>
            </a:r>
            <a:r>
              <a:rPr lang="en-GB" sz="2000" dirty="0" smtClean="0">
                <a:solidFill>
                  <a:schemeClr val="bg2"/>
                </a:solidFill>
              </a:rPr>
              <a:t> is unmarked, destroy </a:t>
            </a:r>
            <a:r>
              <a:rPr lang="en-GB" sz="2000" i="1" dirty="0" smtClean="0">
                <a:solidFill>
                  <a:schemeClr val="bg2"/>
                </a:solidFill>
              </a:rPr>
              <a:t>v</a:t>
            </a:r>
            <a:r>
              <a:rPr lang="en-GB" sz="2000" dirty="0" smtClean="0">
                <a:solidFill>
                  <a:schemeClr val="bg2"/>
                </a:solidFill>
              </a:rPr>
              <a:t>.</a:t>
            </a:r>
            <a:br>
              <a:rPr lang="en-GB" sz="2000" dirty="0" smtClean="0">
                <a:solidFill>
                  <a:schemeClr val="bg2"/>
                </a:solidFill>
              </a:rPr>
            </a:br>
            <a:r>
              <a:rPr lang="en-GB" sz="2000" dirty="0" smtClean="0">
                <a:solidFill>
                  <a:schemeClr val="bg2"/>
                </a:solidFill>
              </a:rPr>
              <a:t>	2.2	</a:t>
            </a:r>
            <a:r>
              <a:rPr lang="en-GB" sz="2000" dirty="0" smtClean="0">
                <a:solidFill>
                  <a:schemeClr val="bg2"/>
                </a:solidFill>
              </a:rPr>
              <a:t>Else, if </a:t>
            </a:r>
            <a:r>
              <a:rPr lang="en-GB" sz="2000" i="1" dirty="0" smtClean="0">
                <a:solidFill>
                  <a:schemeClr val="bg2"/>
                </a:solidFill>
              </a:rPr>
              <a:t>v</a:t>
            </a:r>
            <a:r>
              <a:rPr lang="en-GB" sz="2000" dirty="0" smtClean="0">
                <a:solidFill>
                  <a:schemeClr val="bg2"/>
                </a:solidFill>
              </a:rPr>
              <a:t> is marked, unmark </a:t>
            </a:r>
            <a:r>
              <a:rPr lang="en-GB" sz="2000" i="1" dirty="0" smtClean="0">
                <a:solidFill>
                  <a:schemeClr val="bg2"/>
                </a:solidFill>
              </a:rPr>
              <a:t>v</a:t>
            </a:r>
            <a:r>
              <a:rPr lang="en-GB" sz="2000" dirty="0" smtClean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7812360" y="3104964"/>
            <a:ext cx="1224136" cy="540816"/>
          </a:xfrm>
          <a:prstGeom prst="callout1">
            <a:avLst>
              <a:gd name="adj1" fmla="val 37017"/>
              <a:gd name="adj2" fmla="val -9601"/>
              <a:gd name="adj3" fmla="val 80323"/>
              <a:gd name="adj4" fmla="val -90973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depth-first </a:t>
            </a:r>
            <a:r>
              <a:rPr lang="en-US" sz="2000" dirty="0" smtClean="0">
                <a:solidFill>
                  <a:schemeClr val="bg2"/>
                </a:solidFill>
              </a:rPr>
              <a:t>traversal</a:t>
            </a:r>
            <a:endParaRPr lang="en-US" sz="2000" i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mark-sweep garbage collection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36655" cy="4621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Effect of mark and sweep:</a:t>
            </a:r>
          </a:p>
        </p:txBody>
      </p:sp>
      <p:grpSp>
        <p:nvGrpSpPr>
          <p:cNvPr id="139" name="Group 138"/>
          <p:cNvGrpSpPr/>
          <p:nvPr/>
        </p:nvGrpSpPr>
        <p:grpSpPr>
          <a:xfrm>
            <a:off x="2843760" y="2132856"/>
            <a:ext cx="4356484" cy="307777"/>
            <a:chOff x="2987824" y="2132856"/>
            <a:chExt cx="4356484" cy="307777"/>
          </a:xfrm>
        </p:grpSpPr>
        <p:cxnSp>
          <p:nvCxnSpPr>
            <p:cNvPr id="165" name="Straight Connector 164"/>
            <p:cNvCxnSpPr/>
            <p:nvPr/>
          </p:nvCxnSpPr>
          <p:spPr>
            <a:xfrm>
              <a:off x="6480212" y="2286744"/>
              <a:ext cx="864096" cy="0"/>
            </a:xfrm>
            <a:prstGeom prst="line">
              <a:avLst/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4572000" y="2286744"/>
              <a:ext cx="1116124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TextBox 195"/>
            <p:cNvSpPr txBox="1"/>
            <p:nvPr/>
          </p:nvSpPr>
          <p:spPr>
            <a:xfrm>
              <a:off x="3959932" y="2132856"/>
              <a:ext cx="648152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mark</a:t>
              </a:r>
              <a:endParaRPr lang="en-GB" sz="2000" dirty="0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5688124" y="2132856"/>
              <a:ext cx="79216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sweep</a:t>
              </a:r>
              <a:endParaRPr lang="en-GB" sz="2000" dirty="0"/>
            </a:p>
          </p:txBody>
        </p:sp>
        <p:cxnSp>
          <p:nvCxnSpPr>
            <p:cNvPr id="200" name="Straight Connector 199"/>
            <p:cNvCxnSpPr/>
            <p:nvPr/>
          </p:nvCxnSpPr>
          <p:spPr>
            <a:xfrm>
              <a:off x="2987824" y="2286744"/>
              <a:ext cx="972108" cy="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1475608" y="2636912"/>
            <a:ext cx="2304208" cy="3708340"/>
            <a:chOff x="1475608" y="2636912"/>
            <a:chExt cx="2304208" cy="3708340"/>
          </a:xfrm>
        </p:grpSpPr>
        <p:sp>
          <p:nvSpPr>
            <p:cNvPr id="278" name="TextBox 277"/>
            <p:cNvSpPr txBox="1"/>
            <p:nvPr/>
          </p:nvSpPr>
          <p:spPr>
            <a:xfrm>
              <a:off x="1475608" y="2816932"/>
              <a:ext cx="72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2000" dirty="0" smtClean="0">
                  <a:solidFill>
                    <a:schemeClr val="bg2"/>
                  </a:solidFill>
                </a:rPr>
                <a:t>stack</a:t>
              </a:r>
              <a:endParaRPr lang="en-GB" sz="2000" dirty="0">
                <a:solidFill>
                  <a:schemeClr val="bg2"/>
                </a:solidFill>
              </a:endParaRPr>
            </a:p>
          </p:txBody>
        </p:sp>
        <p:sp>
          <p:nvSpPr>
            <p:cNvPr id="279" name="Left Brace 278"/>
            <p:cNvSpPr/>
            <p:nvPr/>
          </p:nvSpPr>
          <p:spPr>
            <a:xfrm>
              <a:off x="2231692" y="2636912"/>
              <a:ext cx="216000" cy="648000"/>
            </a:xfrm>
            <a:prstGeom prst="leftBrac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0" name="Left Brace 279"/>
            <p:cNvSpPr/>
            <p:nvPr/>
          </p:nvSpPr>
          <p:spPr>
            <a:xfrm>
              <a:off x="2231692" y="3537012"/>
              <a:ext cx="216000" cy="2808000"/>
            </a:xfrm>
            <a:prstGeom prst="leftBrac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1" name="TextBox 280"/>
            <p:cNvSpPr txBox="1"/>
            <p:nvPr/>
          </p:nvSpPr>
          <p:spPr>
            <a:xfrm>
              <a:off x="1475608" y="4777407"/>
              <a:ext cx="72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2000" dirty="0" smtClean="0">
                  <a:solidFill>
                    <a:schemeClr val="bg2"/>
                  </a:solidFill>
                </a:rPr>
                <a:t>heap</a:t>
              </a:r>
              <a:endParaRPr lang="en-GB" sz="2000" dirty="0">
                <a:solidFill>
                  <a:schemeClr val="bg2"/>
                </a:solidFill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2843712" y="3536940"/>
              <a:ext cx="720000" cy="2808312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2843712" y="2672916"/>
              <a:ext cx="720000" cy="648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2843712" y="440103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2951724" y="447304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d</a:t>
              </a:r>
              <a:endParaRPr lang="en-GB" sz="2000" i="1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2843712" y="4833084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2951724" y="501310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c</a:t>
              </a:r>
              <a:endParaRPr lang="en-GB" sz="2000" i="1" dirty="0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2843712" y="548115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2951724" y="5533419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b</a:t>
              </a:r>
              <a:endParaRPr lang="en-GB" sz="2000" i="1" dirty="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843712" y="5913204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2951724" y="5985212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a</a:t>
              </a:r>
              <a:endParaRPr lang="en-GB" sz="2000" i="1" dirty="0"/>
            </a:p>
          </p:txBody>
        </p:sp>
        <p:cxnSp>
          <p:nvCxnSpPr>
            <p:cNvPr id="175" name="Straight Connector 174"/>
            <p:cNvCxnSpPr/>
            <p:nvPr/>
          </p:nvCxnSpPr>
          <p:spPr>
            <a:xfrm>
              <a:off x="3707808" y="4869088"/>
              <a:ext cx="0" cy="129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3419776" y="5805208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H="1">
              <a:off x="3563792" y="6165232"/>
              <a:ext cx="144000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3419780" y="6237240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>
              <a:off x="3419776" y="5157204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3419776" y="4725088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Rectangle 181"/>
            <p:cNvSpPr/>
            <p:nvPr/>
          </p:nvSpPr>
          <p:spPr>
            <a:xfrm>
              <a:off x="2843712" y="3753108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2951724" y="3933128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e</a:t>
              </a:r>
              <a:endParaRPr lang="en-GB" sz="2000" i="1" dirty="0"/>
            </a:p>
          </p:txBody>
        </p:sp>
        <p:cxnSp>
          <p:nvCxnSpPr>
            <p:cNvPr id="184" name="Straight Connector 183"/>
            <p:cNvCxnSpPr/>
            <p:nvPr/>
          </p:nvCxnSpPr>
          <p:spPr>
            <a:xfrm>
              <a:off x="3419780" y="4293096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3419776" y="4077072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flipV="1">
              <a:off x="3419776" y="5193280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flipH="1" flipV="1">
              <a:off x="3563792" y="4293108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3779816" y="4401240"/>
              <a:ext cx="0" cy="82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flipH="1">
              <a:off x="2627728" y="2996952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2627736" y="4653144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2627736" y="3177224"/>
              <a:ext cx="0" cy="147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flipH="1">
              <a:off x="2555728" y="2816932"/>
              <a:ext cx="432000" cy="21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2555728" y="5265204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2555728" y="3033208"/>
              <a:ext cx="0" cy="223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H="1">
              <a:off x="2699728" y="3149352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>
              <a:off x="2699744" y="3285236"/>
              <a:ext cx="0" cy="93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>
              <a:off x="2699744" y="4221088"/>
              <a:ext cx="144032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TextBox 160"/>
            <p:cNvSpPr txBox="1"/>
            <p:nvPr/>
          </p:nvSpPr>
          <p:spPr>
            <a:xfrm>
              <a:off x="2843712" y="3481263"/>
              <a:ext cx="72008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4355976" y="2672916"/>
            <a:ext cx="1224088" cy="3672336"/>
            <a:chOff x="4355976" y="2672916"/>
            <a:chExt cx="1224088" cy="3672336"/>
          </a:xfrm>
        </p:grpSpPr>
        <p:sp>
          <p:nvSpPr>
            <p:cNvPr id="156" name="Rectangle 155"/>
            <p:cNvSpPr/>
            <p:nvPr/>
          </p:nvSpPr>
          <p:spPr>
            <a:xfrm>
              <a:off x="4643960" y="3536940"/>
              <a:ext cx="720000" cy="2808312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4643960" y="2672916"/>
              <a:ext cx="720000" cy="648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4643960" y="440103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751972" y="447304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d</a:t>
              </a:r>
              <a:endParaRPr lang="en-GB" sz="2000" i="1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4643960" y="4833084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4751972" y="501310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c</a:t>
              </a:r>
              <a:endParaRPr lang="en-GB" sz="2000" i="1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4643960" y="548115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4751972" y="5533419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b</a:t>
              </a:r>
              <a:endParaRPr lang="en-GB" sz="2000" i="1" dirty="0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4643960" y="5913204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4751972" y="5985212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a</a:t>
              </a:r>
              <a:endParaRPr lang="en-GB" sz="2000" i="1" dirty="0"/>
            </a:p>
          </p:txBody>
        </p:sp>
        <p:cxnSp>
          <p:nvCxnSpPr>
            <p:cNvPr id="205" name="Straight Connector 204"/>
            <p:cNvCxnSpPr/>
            <p:nvPr/>
          </p:nvCxnSpPr>
          <p:spPr>
            <a:xfrm>
              <a:off x="5508056" y="4869088"/>
              <a:ext cx="0" cy="129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>
              <a:off x="5220024" y="5805208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flipH="1">
              <a:off x="5364040" y="6165232"/>
              <a:ext cx="144000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>
              <a:off x="5220028" y="6237240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5220024" y="5157204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>
              <a:off x="5220024" y="4725088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Rectangle 210"/>
            <p:cNvSpPr/>
            <p:nvPr/>
          </p:nvSpPr>
          <p:spPr>
            <a:xfrm>
              <a:off x="4643960" y="3753108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4751972" y="3933128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e</a:t>
              </a:r>
              <a:endParaRPr lang="en-GB" sz="2000" i="1" dirty="0"/>
            </a:p>
          </p:txBody>
        </p:sp>
        <p:cxnSp>
          <p:nvCxnSpPr>
            <p:cNvPr id="213" name="Straight Connector 212"/>
            <p:cNvCxnSpPr/>
            <p:nvPr/>
          </p:nvCxnSpPr>
          <p:spPr>
            <a:xfrm>
              <a:off x="5220028" y="4293096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>
              <a:off x="5220024" y="4077072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flipV="1">
              <a:off x="5220024" y="5193280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flipH="1" flipV="1">
              <a:off x="5364040" y="4293108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>
              <a:off x="5580064" y="4401240"/>
              <a:ext cx="0" cy="82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flipH="1">
              <a:off x="4427976" y="2996952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>
              <a:off x="4427984" y="4653144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>
              <a:off x="4427984" y="3177224"/>
              <a:ext cx="0" cy="147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flipH="1">
              <a:off x="4355976" y="2816932"/>
              <a:ext cx="432000" cy="21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>
              <a:off x="4355976" y="5265204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>
              <a:off x="4355976" y="3033208"/>
              <a:ext cx="0" cy="223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flipH="1">
              <a:off x="4499976" y="3149352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4499992" y="3285236"/>
              <a:ext cx="0" cy="93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>
              <a:off x="4499992" y="4221088"/>
              <a:ext cx="144032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Box 156"/>
            <p:cNvSpPr txBox="1"/>
            <p:nvPr/>
          </p:nvSpPr>
          <p:spPr>
            <a:xfrm>
              <a:off x="4643960" y="3481263"/>
              <a:ext cx="72008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6156224" y="2672916"/>
            <a:ext cx="1224088" cy="3672336"/>
            <a:chOff x="6156224" y="2672916"/>
            <a:chExt cx="1224088" cy="3672336"/>
          </a:xfrm>
        </p:grpSpPr>
        <p:sp>
          <p:nvSpPr>
            <p:cNvPr id="227" name="Rectangle 226"/>
            <p:cNvSpPr/>
            <p:nvPr/>
          </p:nvSpPr>
          <p:spPr>
            <a:xfrm>
              <a:off x="6444208" y="3536940"/>
              <a:ext cx="720000" cy="2808312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6444208" y="3481263"/>
              <a:ext cx="72008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6444208" y="2672916"/>
              <a:ext cx="720000" cy="648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6444208" y="4401036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6552220" y="447304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d</a:t>
              </a:r>
              <a:endParaRPr lang="en-GB" sz="2000" i="1" dirty="0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6444208" y="4833084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6552220" y="5013104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c</a:t>
              </a:r>
              <a:endParaRPr lang="en-GB" sz="2000" i="1" dirty="0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6444208" y="5913204"/>
              <a:ext cx="72000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6552220" y="5985212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a</a:t>
              </a:r>
              <a:endParaRPr lang="en-GB" sz="2000" i="1" dirty="0"/>
            </a:p>
          </p:txBody>
        </p:sp>
        <p:cxnSp>
          <p:nvCxnSpPr>
            <p:cNvPr id="238" name="Straight Connector 237"/>
            <p:cNvCxnSpPr/>
            <p:nvPr/>
          </p:nvCxnSpPr>
          <p:spPr>
            <a:xfrm>
              <a:off x="7308304" y="4869088"/>
              <a:ext cx="0" cy="129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flipH="1">
              <a:off x="7164288" y="6165232"/>
              <a:ext cx="144000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7020276" y="6237240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>
              <a:off x="7020272" y="5157204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>
              <a:off x="7020272" y="4725088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Rectangle 243"/>
            <p:cNvSpPr/>
            <p:nvPr/>
          </p:nvSpPr>
          <p:spPr>
            <a:xfrm>
              <a:off x="6444208" y="3753108"/>
              <a:ext cx="72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6552220" y="3933128"/>
              <a:ext cx="360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i="1" dirty="0" smtClean="0"/>
                <a:t>e</a:t>
              </a:r>
              <a:endParaRPr lang="en-GB" sz="2000" i="1" dirty="0"/>
            </a:p>
          </p:txBody>
        </p:sp>
        <p:cxnSp>
          <p:nvCxnSpPr>
            <p:cNvPr id="246" name="Straight Connector 245"/>
            <p:cNvCxnSpPr/>
            <p:nvPr/>
          </p:nvCxnSpPr>
          <p:spPr>
            <a:xfrm>
              <a:off x="7020276" y="4293096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>
              <a:off x="7020272" y="4077072"/>
              <a:ext cx="36000" cy="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flipV="1">
              <a:off x="7020272" y="5193280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flipH="1" flipV="1">
              <a:off x="7164288" y="4293108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>
              <a:off x="7380312" y="4401240"/>
              <a:ext cx="0" cy="82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flipH="1">
              <a:off x="6228224" y="2996952"/>
              <a:ext cx="360000" cy="180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>
              <a:off x="6228232" y="4653144"/>
              <a:ext cx="216000" cy="108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>
              <a:off x="6228232" y="3177224"/>
              <a:ext cx="0" cy="147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flipH="1">
              <a:off x="6156224" y="2816932"/>
              <a:ext cx="432000" cy="21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>
              <a:off x="6156224" y="5265204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/>
          </p:nvCxnSpPr>
          <p:spPr>
            <a:xfrm>
              <a:off x="6156224" y="3033208"/>
              <a:ext cx="0" cy="223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flipH="1">
              <a:off x="6300224" y="3149352"/>
              <a:ext cx="288000" cy="144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>
              <a:off x="6300240" y="3285236"/>
              <a:ext cx="0" cy="936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>
              <a:off x="6300240" y="4221088"/>
              <a:ext cx="144032" cy="72000"/>
            </a:xfrm>
            <a:prstGeom prst="line">
              <a:avLst/>
            </a:prstGeom>
            <a:ln w="28575">
              <a:solidFill>
                <a:schemeClr val="bg2">
                  <a:lumMod val="75000"/>
                  <a:lumOff val="2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TextBox 264"/>
            <p:cNvSpPr txBox="1"/>
            <p:nvPr/>
          </p:nvSpPr>
          <p:spPr>
            <a:xfrm>
              <a:off x="6444160" y="5553236"/>
              <a:ext cx="72008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dirty="0" smtClean="0"/>
                <a:t>free</a:t>
              </a:r>
              <a:endParaRPr lang="en-GB" sz="2000" dirty="0"/>
            </a:p>
          </p:txBody>
        </p:sp>
      </p:grpSp>
      <p:sp>
        <p:nvSpPr>
          <p:cNvPr id="261" name="Rectangle 260"/>
          <p:cNvSpPr/>
          <p:nvPr/>
        </p:nvSpPr>
        <p:spPr>
          <a:xfrm>
            <a:off x="4680024" y="4257104"/>
            <a:ext cx="108000" cy="1080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" name="Rectangle 261"/>
          <p:cNvSpPr/>
          <p:nvPr/>
        </p:nvSpPr>
        <p:spPr>
          <a:xfrm>
            <a:off x="4680012" y="4689152"/>
            <a:ext cx="108000" cy="1080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" name="Rectangle 262"/>
          <p:cNvSpPr/>
          <p:nvPr/>
        </p:nvSpPr>
        <p:spPr>
          <a:xfrm>
            <a:off x="4680000" y="5337224"/>
            <a:ext cx="108000" cy="1080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4" name="Rectangle 263"/>
          <p:cNvSpPr/>
          <p:nvPr/>
        </p:nvSpPr>
        <p:spPr>
          <a:xfrm>
            <a:off x="4679988" y="6201320"/>
            <a:ext cx="108000" cy="1080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" grpId="0" animBg="1"/>
      <p:bldP spid="262" grpId="0" animBg="1"/>
      <p:bldP spid="263" grpId="0" animBg="1"/>
      <p:bldP spid="26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Issues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36655" cy="4621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Time complexity of mark-sweep garbage collection is O(</a:t>
            </a:r>
            <a:r>
              <a:rPr lang="en-US" i="1" dirty="0" smtClean="0"/>
              <a:t>n</a:t>
            </a:r>
            <a:r>
              <a:rPr lang="en-US" baseline="-25000" dirty="0" smtClean="0"/>
              <a:t>r</a:t>
            </a:r>
            <a:r>
              <a:rPr lang="en-US" dirty="0" smtClean="0"/>
              <a:t> + </a:t>
            </a:r>
            <a:r>
              <a:rPr lang="en-US" i="1" dirty="0" err="1" smtClean="0"/>
              <a:t>n</a:t>
            </a:r>
            <a:r>
              <a:rPr lang="en-US" baseline="-25000" dirty="0" err="1" smtClean="0"/>
              <a:t>h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n</a:t>
            </a:r>
            <a:r>
              <a:rPr lang="en-US" baseline="-25000" dirty="0" smtClean="0"/>
              <a:t>r</a:t>
            </a:r>
            <a:r>
              <a:rPr lang="en-US" dirty="0" smtClean="0"/>
              <a:t> = number of reachable heap variables</a:t>
            </a:r>
          </a:p>
          <a:p>
            <a:pPr lvl="1">
              <a:lnSpc>
                <a:spcPct val="90000"/>
              </a:lnSpc>
            </a:pPr>
            <a:r>
              <a:rPr lang="en-US" i="1" dirty="0" err="1" smtClean="0"/>
              <a:t>n</a:t>
            </a:r>
            <a:r>
              <a:rPr lang="en-US" baseline="-25000" dirty="0" err="1" smtClean="0"/>
              <a:t>h</a:t>
            </a:r>
            <a:r>
              <a:rPr lang="en-US" dirty="0" smtClean="0"/>
              <a:t> = total number of heap variables.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heap tends to become fragmented: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There might be many small free areas, but none big enough to allocate a new large heap variable.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Partial solution: coalesce adjacent free areas in the heap.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Better solution: use a copying or generational garbage collector.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Copying garbage collector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36655" cy="4621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copying</a:t>
            </a:r>
            <a:r>
              <a:rPr lang="en-US" dirty="0" smtClean="0"/>
              <a:t> garbage collector maintains two separate heap spaces: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Initially, space </a:t>
            </a:r>
            <a:r>
              <a:rPr lang="en-US" dirty="0" smtClean="0"/>
              <a:t>1 contains all heap variables; space 2 is spare.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Whenever the garbage collector reaches an unmarked heap variable </a:t>
            </a:r>
            <a:r>
              <a:rPr lang="en-US" i="1" dirty="0" smtClean="0"/>
              <a:t>v</a:t>
            </a:r>
            <a:r>
              <a:rPr lang="en-US" dirty="0" smtClean="0"/>
              <a:t>, it copies </a:t>
            </a:r>
            <a:r>
              <a:rPr lang="en-US" i="1" dirty="0" smtClean="0"/>
              <a:t>v</a:t>
            </a:r>
            <a:r>
              <a:rPr lang="en-US" dirty="0" smtClean="0"/>
              <a:t> from space 1 to space 2.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At the end of garbage collection, spaces 1 and 2 are swapped.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Pros and cons:</a:t>
            </a:r>
          </a:p>
          <a:p>
            <a:pPr lvl="1">
              <a:lnSpc>
                <a:spcPct val="90000"/>
              </a:lnSpc>
              <a:buFont typeface="Arial" pitchFamily="34" charset="0"/>
              <a:buChar char="+"/>
            </a:pPr>
            <a:r>
              <a:rPr lang="en-US" dirty="0" smtClean="0"/>
              <a:t>Heap variables can be consolidated when copied into space 2.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All pointers </a:t>
            </a:r>
            <a:r>
              <a:rPr lang="en-US" dirty="0" smtClean="0"/>
              <a:t>to a copied heap variable must </a:t>
            </a:r>
            <a:r>
              <a:rPr lang="en-US" dirty="0" smtClean="0"/>
              <a:t>be found and </a:t>
            </a:r>
            <a:r>
              <a:rPr lang="en-US" dirty="0" smtClean="0"/>
              <a:t>redirected from space 1 to space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Generational garbage collector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36655" cy="4621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b="1" dirty="0"/>
              <a:t>generational</a:t>
            </a:r>
            <a:r>
              <a:rPr lang="en-US" dirty="0"/>
              <a:t> garbage collector maintains two (or more) separate heap spaces: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space (the </a:t>
            </a:r>
            <a:r>
              <a:rPr lang="en-US" i="1" dirty="0"/>
              <a:t>old generation</a:t>
            </a:r>
            <a:r>
              <a:rPr lang="en-US" dirty="0"/>
              <a:t>) contains only long-lived heap variables; the other space (the </a:t>
            </a:r>
            <a:r>
              <a:rPr lang="en-US" i="1" dirty="0"/>
              <a:t>young generation</a:t>
            </a:r>
            <a:r>
              <a:rPr lang="en-US" dirty="0"/>
              <a:t>) contains shorter-lived heap variables.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old generation is garbage-collected </a:t>
            </a:r>
            <a:r>
              <a:rPr lang="en-US" i="1" dirty="0"/>
              <a:t>infrequently</a:t>
            </a:r>
            <a:r>
              <a:rPr lang="en-US" dirty="0"/>
              <a:t> (since long-lived heap variables are rarely </a:t>
            </a:r>
            <a:r>
              <a:rPr lang="en-US" dirty="0" err="1"/>
              <a:t>deallocated</a:t>
            </a:r>
            <a:r>
              <a:rPr lang="en-US" dirty="0"/>
              <a:t>).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young generation is garbage-collected </a:t>
            </a:r>
            <a:r>
              <a:rPr lang="en-US" i="1" dirty="0"/>
              <a:t>frequently</a:t>
            </a:r>
            <a:r>
              <a:rPr lang="en-US" dirty="0"/>
              <a:t> (since short-lived heap variables are often </a:t>
            </a:r>
            <a:r>
              <a:rPr lang="en-US" dirty="0" err="1"/>
              <a:t>deallocated</a:t>
            </a:r>
            <a:r>
              <a:rPr lang="en-US" dirty="0"/>
              <a:t>).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Heap variables that live long enough may be promoted from the young generation to the old generation.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Pro:</a:t>
            </a:r>
          </a:p>
          <a:p>
            <a:pPr lvl="1">
              <a:lnSpc>
                <a:spcPct val="90000"/>
              </a:lnSpc>
              <a:buFont typeface="Arial" pitchFamily="34" charset="0"/>
              <a:buChar char="+"/>
            </a:pPr>
            <a:r>
              <a:rPr lang="en-US" dirty="0" smtClean="0"/>
              <a:t>Garbage collection is more </a:t>
            </a:r>
            <a:r>
              <a:rPr lang="en-US" dirty="0" err="1" smtClean="0"/>
              <a:t>focussed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Representation of primitive types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Representation of each primitive type may be language-defined or implementation-defined.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Typically 8, 16, 32, or 64 bits.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BOOL: 00000000 or 00000001.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CHAR: 00000000, …, 11111111 (if 8-bit)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INT: 16-bit or 32-bit or 64-bit twos-complement.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FLOAT: 32-bit or 64-bit IEEE floating-point.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Representation of arrays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Represent an array by juxtaposing its components.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Represention</a:t>
            </a:r>
            <a:r>
              <a:rPr lang="en-US" dirty="0" smtClean="0"/>
              <a:t> of </a:t>
            </a:r>
            <a:r>
              <a:rPr lang="en-US" dirty="0" smtClean="0"/>
              <a:t>arrays of type {0, 1, 2, …} </a:t>
            </a:r>
            <a:r>
              <a:rPr lang="en-US" dirty="0" smtClean="0">
                <a:cs typeface="Arial"/>
              </a:rPr>
              <a:t>→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: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015716" y="3068960"/>
            <a:ext cx="2520280" cy="2412268"/>
            <a:chOff x="2015716" y="3068960"/>
            <a:chExt cx="2520280" cy="2412268"/>
          </a:xfrm>
        </p:grpSpPr>
        <p:sp>
          <p:nvSpPr>
            <p:cNvPr id="4" name="Rectangle 3"/>
            <p:cNvSpPr/>
            <p:nvPr/>
          </p:nvSpPr>
          <p:spPr>
            <a:xfrm>
              <a:off x="2015716" y="3068960"/>
              <a:ext cx="576000" cy="216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015716" y="4797152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015716" y="4364864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015716" y="3500696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AutoShape 4"/>
            <p:cNvSpPr>
              <a:spLocks/>
            </p:cNvSpPr>
            <p:nvPr/>
          </p:nvSpPr>
          <p:spPr bwMode="auto">
            <a:xfrm>
              <a:off x="3023828" y="4833156"/>
              <a:ext cx="1512168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4786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0</a:t>
              </a:r>
              <a:endParaRPr lang="en-US" sz="2000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7" name="AutoShape 4"/>
            <p:cNvSpPr>
              <a:spLocks/>
            </p:cNvSpPr>
            <p:nvPr/>
          </p:nvSpPr>
          <p:spPr bwMode="auto">
            <a:xfrm>
              <a:off x="3023828" y="5193196"/>
              <a:ext cx="612068" cy="288032"/>
            </a:xfrm>
            <a:prstGeom prst="callout1">
              <a:avLst>
                <a:gd name="adj1" fmla="val 45715"/>
                <a:gd name="adj2" fmla="val -3046"/>
                <a:gd name="adj3" fmla="val 5874"/>
                <a:gd name="adj4" fmla="val -66198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base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2015716" y="3933296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AutoShape 4"/>
            <p:cNvSpPr>
              <a:spLocks/>
            </p:cNvSpPr>
            <p:nvPr/>
          </p:nvSpPr>
          <p:spPr bwMode="auto">
            <a:xfrm>
              <a:off x="3023828" y="4437112"/>
              <a:ext cx="1512168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4786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1</a:t>
              </a:r>
              <a:endParaRPr lang="en-US" sz="2000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65" name="AutoShape 4"/>
            <p:cNvSpPr>
              <a:spLocks/>
            </p:cNvSpPr>
            <p:nvPr/>
          </p:nvSpPr>
          <p:spPr bwMode="auto">
            <a:xfrm>
              <a:off x="3023828" y="4041068"/>
              <a:ext cx="1512168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4786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2</a:t>
              </a:r>
              <a:endParaRPr lang="en-US" sz="2000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023828" y="3553271"/>
              <a:ext cx="36004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2000" dirty="0" smtClean="0">
                  <a:solidFill>
                    <a:schemeClr val="bg2"/>
                  </a:solidFill>
                </a:rPr>
                <a:t>…</a:t>
              </a:r>
              <a:endParaRPr lang="en-GB" sz="2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752020" y="4041068"/>
            <a:ext cx="3960440" cy="900100"/>
            <a:chOff x="4752020" y="4041068"/>
            <a:chExt cx="3960440" cy="900100"/>
          </a:xfrm>
        </p:grpSpPr>
        <p:sp>
          <p:nvSpPr>
            <p:cNvPr id="39" name="AutoShape 4"/>
            <p:cNvSpPr>
              <a:spLocks/>
            </p:cNvSpPr>
            <p:nvPr/>
          </p:nvSpPr>
          <p:spPr bwMode="auto">
            <a:xfrm>
              <a:off x="6516216" y="4041068"/>
              <a:ext cx="2196244" cy="828092"/>
            </a:xfrm>
            <a:prstGeom prst="callout1">
              <a:avLst>
                <a:gd name="adj1" fmla="val 45715"/>
                <a:gd name="adj2" fmla="val -3046"/>
                <a:gd name="adj3" fmla="val 14847"/>
                <a:gd name="adj4" fmla="val -77671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components of the same </a:t>
              </a:r>
              <a:r>
                <a:rPr lang="en-US" sz="2000" dirty="0" smtClean="0">
                  <a:solidFill>
                    <a:schemeClr val="bg2"/>
                  </a:solidFill>
                </a:rPr>
                <a:t>type, </a:t>
              </a:r>
              <a:r>
                <a:rPr lang="en-US" sz="2000" dirty="0" smtClean="0">
                  <a:solidFill>
                    <a:schemeClr val="bg2"/>
                  </a:solidFill>
                </a:rPr>
                <a:t>with the </a:t>
              </a:r>
              <a:r>
                <a:rPr lang="en-US" sz="2000" dirty="0" smtClean="0">
                  <a:solidFill>
                    <a:schemeClr val="bg2"/>
                  </a:solidFill>
                </a:rPr>
                <a:t>same size</a:t>
              </a:r>
              <a:endParaRPr lang="en-US" sz="2000" i="1" baseline="-25000" dirty="0">
                <a:solidFill>
                  <a:schemeClr val="bg2"/>
                </a:solidFill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>
            <a:xfrm flipH="1">
              <a:off x="4752020" y="4437112"/>
              <a:ext cx="1656184" cy="504056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Representation of arrays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offset of array component </a:t>
            </a:r>
            <a:r>
              <a:rPr lang="en-US" i="1" dirty="0" err="1" smtClean="0"/>
              <a:t>i</a:t>
            </a:r>
            <a:r>
              <a:rPr lang="en-US" dirty="0" smtClean="0"/>
              <a:t> (relative to the array’s base address) is linearly related to </a:t>
            </a:r>
            <a:r>
              <a:rPr lang="en-US" i="1" dirty="0" err="1" smtClean="0"/>
              <a:t>i</a:t>
            </a:r>
            <a:r>
              <a:rPr lang="en-US" dirty="0" smtClean="0"/>
              <a:t>:</a:t>
            </a:r>
          </a:p>
          <a:p>
            <a:pPr eaLnBrk="1" hangingPunct="1">
              <a:lnSpc>
                <a:spcPct val="90000"/>
              </a:lnSpc>
              <a:buNone/>
              <a:tabLst>
                <a:tab pos="2868613" algn="ctr"/>
                <a:tab pos="3043238" algn="l"/>
              </a:tabLst>
            </a:pPr>
            <a:r>
              <a:rPr lang="en-US" sz="2000" dirty="0" smtClean="0"/>
              <a:t>	offset of component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	=	</a:t>
            </a:r>
            <a:r>
              <a:rPr lang="en-US" sz="2000" dirty="0" smtClean="0"/>
              <a:t>(</a:t>
            </a:r>
            <a:r>
              <a:rPr lang="en-US" sz="2000" dirty="0" smtClean="0"/>
              <a:t>size of type </a:t>
            </a:r>
            <a:r>
              <a:rPr lang="en-US" sz="2000" i="1" dirty="0" smtClean="0"/>
              <a:t>T</a:t>
            </a:r>
            <a:r>
              <a:rPr lang="en-US" sz="2000" i="1" dirty="0" smtClean="0"/>
              <a:t>)</a:t>
            </a:r>
            <a:r>
              <a:rPr lang="en-US" sz="2000" dirty="0"/>
              <a:t> × </a:t>
            </a:r>
            <a:r>
              <a:rPr lang="en-US" sz="2000" i="1" dirty="0" err="1" smtClean="0"/>
              <a:t>i</a:t>
            </a:r>
            <a:endParaRPr lang="en-US" sz="2000" dirty="0" smtClean="0"/>
          </a:p>
        </p:txBody>
      </p:sp>
      <p:sp>
        <p:nvSpPr>
          <p:cNvPr id="63" name="AutoShape 4"/>
          <p:cNvSpPr>
            <a:spLocks/>
          </p:cNvSpPr>
          <p:nvPr/>
        </p:nvSpPr>
        <p:spPr bwMode="auto">
          <a:xfrm>
            <a:off x="5508104" y="3104964"/>
            <a:ext cx="1404156" cy="540060"/>
          </a:xfrm>
          <a:prstGeom prst="callout1">
            <a:avLst>
              <a:gd name="adj1" fmla="val 10180"/>
              <a:gd name="adj2" fmla="val -1438"/>
              <a:gd name="adj3" fmla="val -53259"/>
              <a:gd name="adj4" fmla="val -22972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known to the compiler</a:t>
            </a:r>
            <a:endParaRPr lang="en-US" sz="2000" i="1" baseline="-25000" dirty="0">
              <a:solidFill>
                <a:schemeClr val="bg2"/>
              </a:solidFill>
            </a:endParaRPr>
          </a:p>
        </p:txBody>
      </p:sp>
      <p:sp>
        <p:nvSpPr>
          <p:cNvPr id="65" name="AutoShape 4"/>
          <p:cNvSpPr>
            <a:spLocks/>
          </p:cNvSpPr>
          <p:nvPr/>
        </p:nvSpPr>
        <p:spPr bwMode="auto">
          <a:xfrm>
            <a:off x="7416316" y="3140968"/>
            <a:ext cx="1116124" cy="324036"/>
          </a:xfrm>
          <a:prstGeom prst="callout1">
            <a:avLst>
              <a:gd name="adj1" fmla="val 17844"/>
              <a:gd name="adj2" fmla="val -3046"/>
              <a:gd name="adj3" fmla="val -90283"/>
              <a:gd name="adj4" fmla="val -60722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unknown</a:t>
            </a:r>
            <a:endParaRPr lang="en-US" sz="2000" i="1" baseline="-25000" dirty="0">
              <a:solidFill>
                <a:schemeClr val="bg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3969060"/>
            <a:ext cx="7197725" cy="235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Since 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unknown, the offset of component 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must be calculated at run-time.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representation of C arrays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 type definition:</a:t>
            </a:r>
          </a:p>
          <a:p>
            <a:pPr marL="342900" lvl="1" indent="-342900" eaLnBrk="1" hangingPunct="1">
              <a:lnSpc>
                <a:spcPct val="90000"/>
              </a:lnSpc>
              <a:buNone/>
              <a:tabLst>
                <a:tab pos="714375" algn="l"/>
                <a:tab pos="1077913" algn="l"/>
                <a:tab pos="1439863" algn="l"/>
              </a:tabLst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Possible representation of values of type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dirty="0" smtClean="0"/>
              <a:t>:</a:t>
            </a:r>
          </a:p>
        </p:txBody>
      </p:sp>
      <p:sp>
        <p:nvSpPr>
          <p:cNvPr id="65" name="AutoShape 4"/>
          <p:cNvSpPr>
            <a:spLocks/>
          </p:cNvSpPr>
          <p:nvPr/>
        </p:nvSpPr>
        <p:spPr bwMode="auto">
          <a:xfrm>
            <a:off x="6660232" y="2096852"/>
            <a:ext cx="1764196" cy="540060"/>
          </a:xfrm>
          <a:prstGeom prst="callout1">
            <a:avLst>
              <a:gd name="adj1" fmla="val 45715"/>
              <a:gd name="adj2" fmla="val -3046"/>
              <a:gd name="adj3" fmla="val 48410"/>
              <a:gd name="adj4" fmla="val -51454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Assume </a:t>
            </a:r>
            <a:r>
              <a:rPr lang="en-US" sz="2000" dirty="0" smtClean="0">
                <a:solidFill>
                  <a:schemeClr val="bg2"/>
                </a:solidFill>
              </a:rPr>
              <a:t>size of </a:t>
            </a:r>
            <a:r>
              <a:rPr lang="en-US" sz="2000" dirty="0" smtClean="0">
                <a:solidFill>
                  <a:schemeClr val="bg2"/>
                </a:solidFill>
              </a:rPr>
              <a:t/>
            </a:r>
            <a:br>
              <a:rPr lang="en-US" sz="2000" dirty="0" smtClean="0">
                <a:solidFill>
                  <a:schemeClr val="bg2"/>
                </a:solidFill>
              </a:rPr>
            </a:br>
            <a:r>
              <a:rPr lang="en-US" sz="2000" dirty="0" smtClean="0">
                <a:solidFill>
                  <a:schemeClr val="bg2"/>
                </a:solidFill>
              </a:rPr>
              <a:t>INT </a:t>
            </a:r>
            <a:r>
              <a:rPr lang="en-US" sz="2000" dirty="0" smtClean="0">
                <a:solidFill>
                  <a:schemeClr val="bg2"/>
                </a:solidFill>
              </a:rPr>
              <a:t>is 4 </a:t>
            </a:r>
            <a:r>
              <a:rPr lang="en-US" sz="2000" dirty="0" smtClean="0">
                <a:solidFill>
                  <a:schemeClr val="bg2"/>
                </a:solidFill>
              </a:rPr>
              <a:t>bytes</a:t>
            </a:r>
            <a:endParaRPr lang="en-US" sz="2000" baseline="-25000" dirty="0">
              <a:solidFill>
                <a:schemeClr val="bg2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72100" y="3717032"/>
            <a:ext cx="16921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2"/>
                </a:solidFill>
              </a:rPr>
              <a:t>(offset </a:t>
            </a:r>
            <a:r>
              <a:rPr lang="en-US" sz="2000" dirty="0" smtClean="0">
                <a:solidFill>
                  <a:schemeClr val="bg2"/>
                </a:solidFill>
              </a:rPr>
              <a:t>of component </a:t>
            </a:r>
            <a:r>
              <a:rPr lang="en-US" sz="2000" i="1" dirty="0" err="1" smtClean="0">
                <a:solidFill>
                  <a:schemeClr val="bg2"/>
                </a:solidFill>
              </a:rPr>
              <a:t>i</a:t>
            </a:r>
            <a:r>
              <a:rPr lang="en-US" sz="2000" dirty="0" smtClean="0">
                <a:solidFill>
                  <a:schemeClr val="bg2"/>
                </a:solidFill>
              </a:rPr>
              <a:t> is </a:t>
            </a:r>
            <a:r>
              <a:rPr lang="en-US" sz="2000" dirty="0" smtClean="0">
                <a:solidFill>
                  <a:schemeClr val="bg2"/>
                </a:solidFill>
              </a:rPr>
              <a:t>4</a:t>
            </a:r>
            <a:r>
              <a:rPr lang="en-US" sz="2000" i="1" dirty="0" smtClean="0">
                <a:solidFill>
                  <a:schemeClr val="bg2"/>
                </a:solidFill>
              </a:rPr>
              <a:t>i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bytes)</a:t>
            </a:r>
            <a:endParaRPr lang="en-GB" sz="2000" dirty="0">
              <a:solidFill>
                <a:schemeClr val="bg2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015716" y="3140968"/>
            <a:ext cx="2556284" cy="2160000"/>
            <a:chOff x="2015716" y="3140968"/>
            <a:chExt cx="2556284" cy="2160000"/>
          </a:xfrm>
        </p:grpSpPr>
        <p:sp>
          <p:nvSpPr>
            <p:cNvPr id="4" name="Rectangle 3"/>
            <p:cNvSpPr/>
            <p:nvPr/>
          </p:nvSpPr>
          <p:spPr>
            <a:xfrm>
              <a:off x="2015716" y="3140968"/>
              <a:ext cx="576000" cy="216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015716" y="4437112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015716" y="4005064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AutoShape 4"/>
            <p:cNvSpPr>
              <a:spLocks/>
            </p:cNvSpPr>
            <p:nvPr/>
          </p:nvSpPr>
          <p:spPr bwMode="auto">
            <a:xfrm>
              <a:off x="3023828" y="4941168"/>
              <a:ext cx="1548172" cy="288032"/>
            </a:xfrm>
            <a:prstGeom prst="callout1">
              <a:avLst>
                <a:gd name="adj1" fmla="val 50685"/>
                <a:gd name="adj2" fmla="val -3999"/>
                <a:gd name="adj3" fmla="val 50605"/>
                <a:gd name="adj4" fmla="val -24028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  <a:latin typeface="+mn-lt"/>
                  <a:cs typeface="Courier New" pitchFamily="49" charset="0"/>
                </a:rPr>
                <a:t>component 0</a:t>
              </a:r>
              <a:endParaRPr lang="en-US" sz="2000" baseline="-25000" dirty="0">
                <a:solidFill>
                  <a:schemeClr val="bg2"/>
                </a:solidFill>
                <a:latin typeface="+mn-lt"/>
                <a:cs typeface="Courier New" pitchFamily="49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2015716" y="508518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2015716" y="465313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2015716" y="422108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2015716" y="4869160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2015716" y="3573016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2015716" y="3789040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2015716" y="3356992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AutoShape 4"/>
            <p:cNvSpPr>
              <a:spLocks/>
            </p:cNvSpPr>
            <p:nvPr/>
          </p:nvSpPr>
          <p:spPr bwMode="auto">
            <a:xfrm>
              <a:off x="3023828" y="4509120"/>
              <a:ext cx="1548172" cy="288032"/>
            </a:xfrm>
            <a:prstGeom prst="callout1">
              <a:avLst>
                <a:gd name="adj1" fmla="val 50685"/>
                <a:gd name="adj2" fmla="val -3999"/>
                <a:gd name="adj3" fmla="val 50605"/>
                <a:gd name="adj4" fmla="val -24028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  <a:latin typeface="+mn-lt"/>
                  <a:cs typeface="Courier New" pitchFamily="49" charset="0"/>
                </a:rPr>
                <a:t>component 1</a:t>
              </a:r>
              <a:endParaRPr lang="en-US" sz="2000" baseline="-25000" dirty="0">
                <a:solidFill>
                  <a:schemeClr val="bg2"/>
                </a:solidFill>
                <a:latin typeface="+mn-lt"/>
                <a:cs typeface="Courier New" pitchFamily="49" charset="0"/>
              </a:endParaRPr>
            </a:p>
          </p:txBody>
        </p:sp>
        <p:sp>
          <p:nvSpPr>
            <p:cNvPr id="71" name="AutoShape 4"/>
            <p:cNvSpPr>
              <a:spLocks/>
            </p:cNvSpPr>
            <p:nvPr/>
          </p:nvSpPr>
          <p:spPr bwMode="auto">
            <a:xfrm>
              <a:off x="3023828" y="4077072"/>
              <a:ext cx="1548172" cy="288032"/>
            </a:xfrm>
            <a:prstGeom prst="callout1">
              <a:avLst>
                <a:gd name="adj1" fmla="val 50685"/>
                <a:gd name="adj2" fmla="val -3999"/>
                <a:gd name="adj3" fmla="val 50605"/>
                <a:gd name="adj4" fmla="val -24028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  <a:latin typeface="+mn-lt"/>
                  <a:cs typeface="Courier New" pitchFamily="49" charset="0"/>
                </a:rPr>
                <a:t>component 2</a:t>
              </a:r>
              <a:endParaRPr lang="en-US" sz="2000" baseline="-25000" dirty="0">
                <a:solidFill>
                  <a:schemeClr val="bg2"/>
                </a:solidFill>
                <a:latin typeface="+mn-lt"/>
                <a:cs typeface="Courier New" pitchFamily="49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023828" y="3609020"/>
              <a:ext cx="36004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2000" dirty="0" smtClean="0">
                  <a:solidFill>
                    <a:schemeClr val="bg2"/>
                  </a:solidFill>
                </a:rPr>
                <a:t>…</a:t>
              </a:r>
              <a:endParaRPr lang="en-GB" sz="2000" dirty="0">
                <a:solidFill>
                  <a:schemeClr val="bg2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015716" y="519319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015716" y="476114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015716" y="4329100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015716" y="3897052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015716" y="346500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015716" y="4977172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015716" y="454512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015716" y="411307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015716" y="368102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015716" y="3248980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Representation of </a:t>
            </a:r>
            <a:r>
              <a:rPr lang="en-US" dirty="0" err="1" smtClean="0"/>
              <a:t>cartesian</a:t>
            </a:r>
            <a:r>
              <a:rPr lang="en-US" dirty="0" smtClean="0"/>
              <a:t> products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Represent a </a:t>
            </a:r>
            <a:r>
              <a:rPr lang="en-US" dirty="0" err="1" smtClean="0"/>
              <a:t>tuple</a:t>
            </a:r>
            <a:r>
              <a:rPr lang="en-US" dirty="0" smtClean="0"/>
              <a:t> (or record or </a:t>
            </a:r>
            <a:r>
              <a:rPr lang="en-US" dirty="0" err="1" smtClean="0"/>
              <a:t>struct</a:t>
            </a:r>
            <a:r>
              <a:rPr lang="en-US" dirty="0" smtClean="0"/>
              <a:t>) by juxtaposing its components.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Representation of </a:t>
            </a:r>
            <a:r>
              <a:rPr lang="en-US" dirty="0" smtClean="0"/>
              <a:t>tuples of type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´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´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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´</a:t>
            </a:r>
            <a:r>
              <a:rPr lang="en-US" dirty="0" smtClean="0"/>
              <a:t>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n</a:t>
            </a:r>
            <a:r>
              <a:rPr lang="en-US" dirty="0" smtClean="0"/>
              <a:t>:</a:t>
            </a:r>
            <a:endParaRPr lang="en-AU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4903109" y="3969060"/>
            <a:ext cx="3701339" cy="1043876"/>
            <a:chOff x="4903109" y="3537012"/>
            <a:chExt cx="3701339" cy="1043876"/>
          </a:xfrm>
        </p:grpSpPr>
        <p:sp>
          <p:nvSpPr>
            <p:cNvPr id="62" name="AutoShape 4"/>
            <p:cNvSpPr>
              <a:spLocks/>
            </p:cNvSpPr>
            <p:nvPr/>
          </p:nvSpPr>
          <p:spPr bwMode="auto">
            <a:xfrm>
              <a:off x="6454080" y="3537012"/>
              <a:ext cx="2150368" cy="863856"/>
            </a:xfrm>
            <a:prstGeom prst="callout1">
              <a:avLst>
                <a:gd name="adj1" fmla="val 45715"/>
                <a:gd name="adj2" fmla="val -3046"/>
                <a:gd name="adj3" fmla="val -20041"/>
                <a:gd name="adj4" fmla="val -71020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components of different types</a:t>
              </a:r>
              <a:r>
                <a:rPr lang="en-US" sz="2000" dirty="0" smtClean="0">
                  <a:solidFill>
                    <a:schemeClr val="bg2"/>
                  </a:solidFill>
                </a:rPr>
                <a:t>, </a:t>
              </a:r>
              <a:r>
                <a:rPr lang="en-US" sz="2000" dirty="0" smtClean="0">
                  <a:solidFill>
                    <a:schemeClr val="bg2"/>
                  </a:solidFill>
                </a:rPr>
                <a:t>with different </a:t>
              </a:r>
              <a:r>
                <a:rPr lang="en-US" sz="2000" dirty="0" smtClean="0">
                  <a:solidFill>
                    <a:schemeClr val="bg2"/>
                  </a:solidFill>
                </a:rPr>
                <a:t>sizes</a:t>
              </a:r>
              <a:endParaRPr lang="en-US" sz="2000" i="1" baseline="-25000" dirty="0">
                <a:solidFill>
                  <a:schemeClr val="bg2"/>
                </a:solidFill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>
            <a:xfrm flipH="1">
              <a:off x="4903109" y="3940260"/>
              <a:ext cx="1476164" cy="640628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015716" y="3537012"/>
            <a:ext cx="2628292" cy="2340260"/>
            <a:chOff x="2015716" y="3104964"/>
            <a:chExt cx="2628292" cy="2340260"/>
          </a:xfrm>
        </p:grpSpPr>
        <p:sp>
          <p:nvSpPr>
            <p:cNvPr id="4" name="Rectangle 3"/>
            <p:cNvSpPr/>
            <p:nvPr/>
          </p:nvSpPr>
          <p:spPr>
            <a:xfrm>
              <a:off x="2015716" y="3104964"/>
              <a:ext cx="576000" cy="194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015716" y="4797152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015716" y="4257092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015716" y="3536700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AutoShape 4"/>
            <p:cNvSpPr>
              <a:spLocks/>
            </p:cNvSpPr>
            <p:nvPr/>
          </p:nvSpPr>
          <p:spPr bwMode="auto">
            <a:xfrm>
              <a:off x="3095836" y="3176972"/>
              <a:ext cx="1548172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784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</a:t>
              </a:r>
              <a:r>
                <a:rPr lang="en-US" sz="2000" i="1" dirty="0" smtClean="0">
                  <a:solidFill>
                    <a:schemeClr val="bg2"/>
                  </a:solidFill>
                </a:rPr>
                <a:t>n</a:t>
              </a:r>
              <a:endParaRPr lang="en-US" sz="2000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3" name="AutoShape 4"/>
            <p:cNvSpPr>
              <a:spLocks/>
            </p:cNvSpPr>
            <p:nvPr/>
          </p:nvSpPr>
          <p:spPr bwMode="auto">
            <a:xfrm>
              <a:off x="3095836" y="4401108"/>
              <a:ext cx="1548172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784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2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4" name="AutoShape 4"/>
            <p:cNvSpPr>
              <a:spLocks/>
            </p:cNvSpPr>
            <p:nvPr/>
          </p:nvSpPr>
          <p:spPr bwMode="auto">
            <a:xfrm>
              <a:off x="3095836" y="4761148"/>
              <a:ext cx="1548172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784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1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131840" y="3537012"/>
              <a:ext cx="36004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2000" dirty="0" smtClean="0">
                  <a:solidFill>
                    <a:schemeClr val="bg2"/>
                  </a:solidFill>
                </a:rPr>
                <a:t>…</a:t>
              </a:r>
              <a:endParaRPr lang="en-GB" sz="2000" dirty="0">
                <a:solidFill>
                  <a:schemeClr val="bg2"/>
                </a:solidFill>
              </a:endParaRPr>
            </a:p>
          </p:txBody>
        </p:sp>
        <p:sp>
          <p:nvSpPr>
            <p:cNvPr id="37" name="AutoShape 4"/>
            <p:cNvSpPr>
              <a:spLocks/>
            </p:cNvSpPr>
            <p:nvPr/>
          </p:nvSpPr>
          <p:spPr bwMode="auto">
            <a:xfrm>
              <a:off x="3131840" y="5157192"/>
              <a:ext cx="612068" cy="288032"/>
            </a:xfrm>
            <a:prstGeom prst="callout1">
              <a:avLst>
                <a:gd name="adj1" fmla="val 45715"/>
                <a:gd name="adj2" fmla="val -3046"/>
                <a:gd name="adj3" fmla="val -28916"/>
                <a:gd name="adj4" fmla="val -78476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base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015716" y="3968820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AutoShape 4"/>
            <p:cNvSpPr>
              <a:spLocks/>
            </p:cNvSpPr>
            <p:nvPr/>
          </p:nvSpPr>
          <p:spPr bwMode="auto">
            <a:xfrm>
              <a:off x="3095836" y="3969060"/>
              <a:ext cx="1548172" cy="288032"/>
            </a:xfrm>
            <a:prstGeom prst="callout1">
              <a:avLst>
                <a:gd name="adj1" fmla="val 45715"/>
                <a:gd name="adj2" fmla="val -3046"/>
                <a:gd name="adj3" fmla="val 45014"/>
                <a:gd name="adj4" fmla="val -2784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component </a:t>
              </a:r>
              <a:r>
                <a:rPr lang="en-US" sz="2000" dirty="0" smtClean="0">
                  <a:solidFill>
                    <a:schemeClr val="bg2"/>
                  </a:solidFill>
                </a:rPr>
                <a:t>3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Representation of </a:t>
            </a:r>
            <a:r>
              <a:rPr lang="en-US" dirty="0" err="1" smtClean="0"/>
              <a:t>cartesian</a:t>
            </a:r>
            <a:r>
              <a:rPr lang="en-US" dirty="0" smtClean="0"/>
              <a:t> products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 smtClean="0"/>
              <a:t>compiler knows the </a:t>
            </a:r>
            <a:r>
              <a:rPr lang="en-US" dirty="0" smtClean="0"/>
              <a:t>offset of each tuple component (relative to the tuple’s base address</a:t>
            </a:r>
            <a:r>
              <a:rPr lang="en-US" dirty="0" smtClean="0"/>
              <a:t>):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None/>
              <a:tabLst>
                <a:tab pos="3043238" algn="ctr"/>
                <a:tab pos="3232150" algn="l"/>
              </a:tabLst>
            </a:pPr>
            <a:r>
              <a:rPr lang="en-US" sz="2000" dirty="0" smtClean="0"/>
              <a:t>	offset of component 1	=	0</a:t>
            </a:r>
          </a:p>
          <a:p>
            <a:pPr eaLnBrk="1" hangingPunct="1">
              <a:lnSpc>
                <a:spcPct val="90000"/>
              </a:lnSpc>
              <a:buNone/>
              <a:tabLst>
                <a:tab pos="3043238" algn="ctr"/>
                <a:tab pos="3232150" algn="l"/>
              </a:tabLst>
            </a:pPr>
            <a:r>
              <a:rPr lang="en-US" sz="2000" dirty="0" smtClean="0"/>
              <a:t>	offset of component 2	=	size of type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endParaRPr lang="en-US" sz="2000" baseline="-25000" dirty="0" smtClean="0"/>
          </a:p>
          <a:p>
            <a:pPr eaLnBrk="1" hangingPunct="1">
              <a:lnSpc>
                <a:spcPct val="90000"/>
              </a:lnSpc>
              <a:buNone/>
              <a:tabLst>
                <a:tab pos="3043238" algn="ctr"/>
                <a:tab pos="3232150" algn="l"/>
              </a:tabLst>
            </a:pPr>
            <a:r>
              <a:rPr lang="en-US" sz="2000" dirty="0" smtClean="0"/>
              <a:t>	offset of component 3	=	size of type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 smtClean="0"/>
              <a:t>+ size of type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2</a:t>
            </a:r>
            <a:endParaRPr lang="en-US" sz="2000" baseline="-25000" dirty="0" smtClean="0"/>
          </a:p>
          <a:p>
            <a:pPr eaLnBrk="1" hangingPunct="1">
              <a:lnSpc>
                <a:spcPct val="90000"/>
              </a:lnSpc>
              <a:buNone/>
              <a:tabLst>
                <a:tab pos="3043238" algn="ctr"/>
                <a:tab pos="3232150" algn="l"/>
              </a:tabLst>
            </a:pPr>
            <a:r>
              <a:rPr lang="en-US" sz="2000" dirty="0" smtClean="0"/>
              <a:t>	</a:t>
            </a:r>
            <a:r>
              <a:rPr lang="en-US" sz="2000" dirty="0" smtClean="0"/>
              <a:t>…</a:t>
            </a:r>
          </a:p>
          <a:p>
            <a:pPr eaLnBrk="1" hangingPunct="1">
              <a:lnSpc>
                <a:spcPct val="90000"/>
              </a:lnSpc>
              <a:buNone/>
              <a:tabLst>
                <a:tab pos="3043238" algn="ctr"/>
                <a:tab pos="3232150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offset </a:t>
            </a:r>
            <a:r>
              <a:rPr lang="en-US" sz="2000" dirty="0" smtClean="0"/>
              <a:t>of component </a:t>
            </a:r>
            <a:r>
              <a:rPr lang="en-US" sz="2000" i="1" dirty="0" smtClean="0"/>
              <a:t>n</a:t>
            </a:r>
            <a:r>
              <a:rPr lang="en-US" sz="2000" dirty="0" smtClean="0"/>
              <a:t>	=	size of type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 smtClean="0"/>
              <a:t>+ size of type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	 + ... + size of type </a:t>
            </a:r>
            <a:r>
              <a:rPr lang="en-US" sz="2000" i="1" dirty="0" err="1" smtClean="0"/>
              <a:t>T</a:t>
            </a:r>
            <a:r>
              <a:rPr lang="en-US" sz="2000" i="1" baseline="-25000" dirty="0" err="1" smtClean="0"/>
              <a:t>n</a:t>
            </a:r>
            <a:r>
              <a:rPr lang="en-US" sz="2000" baseline="-25000" dirty="0" smtClean="0"/>
              <a:t>–1</a:t>
            </a:r>
            <a:endParaRPr lang="en-US" baseline="-25000" dirty="0" smtClean="0"/>
          </a:p>
        </p:txBody>
      </p:sp>
      <p:sp>
        <p:nvSpPr>
          <p:cNvPr id="39" name="AutoShape 4"/>
          <p:cNvSpPr>
            <a:spLocks/>
          </p:cNvSpPr>
          <p:nvPr/>
        </p:nvSpPr>
        <p:spPr bwMode="auto">
          <a:xfrm>
            <a:off x="7200292" y="5481228"/>
            <a:ext cx="1728192" cy="576064"/>
          </a:xfrm>
          <a:prstGeom prst="callout1">
            <a:avLst>
              <a:gd name="adj1" fmla="val 20240"/>
              <a:gd name="adj2" fmla="val -1086"/>
              <a:gd name="adj3" fmla="val -36755"/>
              <a:gd name="adj4" fmla="val -24779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all sizes </a:t>
            </a:r>
            <a:r>
              <a:rPr lang="en-US" sz="2000" dirty="0" smtClean="0">
                <a:solidFill>
                  <a:schemeClr val="bg2"/>
                </a:solidFill>
              </a:rPr>
              <a:t>known to the compiler</a:t>
            </a:r>
            <a:endParaRPr lang="en-US" sz="2000" i="1" baseline="-25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representation of C </a:t>
            </a:r>
            <a:r>
              <a:rPr lang="en-US" dirty="0" err="1" smtClean="0"/>
              <a:t>structs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 </a:t>
            </a:r>
            <a:r>
              <a:rPr lang="en-US" dirty="0" err="1" smtClean="0"/>
              <a:t>struct</a:t>
            </a:r>
            <a:r>
              <a:rPr lang="en-US" dirty="0" smtClean="0"/>
              <a:t> type definition:</a:t>
            </a:r>
          </a:p>
          <a:p>
            <a:pPr marL="342900" lvl="1" indent="-342900" eaLnBrk="1" hangingPunct="1">
              <a:lnSpc>
                <a:spcPct val="90000"/>
              </a:lnSpc>
              <a:buNone/>
              <a:tabLst>
                <a:tab pos="714375" algn="l"/>
                <a:tab pos="1077913" algn="l"/>
                <a:tab pos="1439863" algn="l"/>
              </a:tabLst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float f;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n;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char c;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Possible representation of </a:t>
            </a:r>
            <a:r>
              <a:rPr lang="en-US" dirty="0" err="1" smtClean="0"/>
              <a:t>structs</a:t>
            </a:r>
            <a:r>
              <a:rPr lang="en-US" dirty="0" smtClean="0"/>
              <a:t> of type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/>
              <a:t>: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015716" y="4221088"/>
            <a:ext cx="2232248" cy="1512168"/>
            <a:chOff x="2015716" y="4221088"/>
            <a:chExt cx="2232248" cy="1512168"/>
          </a:xfrm>
        </p:grpSpPr>
        <p:sp>
          <p:nvSpPr>
            <p:cNvPr id="4" name="Rectangle 3"/>
            <p:cNvSpPr/>
            <p:nvPr/>
          </p:nvSpPr>
          <p:spPr>
            <a:xfrm>
              <a:off x="2015716" y="4221088"/>
              <a:ext cx="576000" cy="151216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015716" y="4869160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015716" y="4437112"/>
              <a:ext cx="576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AutoShape 4"/>
            <p:cNvSpPr>
              <a:spLocks/>
            </p:cNvSpPr>
            <p:nvPr/>
          </p:nvSpPr>
          <p:spPr bwMode="auto">
            <a:xfrm>
              <a:off x="3023828" y="4221088"/>
              <a:ext cx="1224000" cy="288032"/>
            </a:xfrm>
            <a:prstGeom prst="callout1">
              <a:avLst>
                <a:gd name="adj1" fmla="val 37017"/>
                <a:gd name="adj2" fmla="val -5776"/>
                <a:gd name="adj3" fmla="val 31967"/>
                <a:gd name="adj4" fmla="val -29894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lang="en-US" sz="2000" dirty="0" smtClean="0">
                  <a:solidFill>
                    <a:schemeClr val="bg2"/>
                  </a:solidFill>
                  <a:cs typeface="Courier New" pitchFamily="49" charset="0"/>
                </a:rPr>
                <a:t> (offset 6)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3" name="AutoShape 4"/>
            <p:cNvSpPr>
              <a:spLocks/>
            </p:cNvSpPr>
            <p:nvPr/>
          </p:nvSpPr>
          <p:spPr bwMode="auto">
            <a:xfrm>
              <a:off x="3023828" y="4545124"/>
              <a:ext cx="1224000" cy="288032"/>
            </a:xfrm>
            <a:prstGeom prst="callout1">
              <a:avLst>
                <a:gd name="adj1" fmla="val 37017"/>
                <a:gd name="adj2" fmla="val -4411"/>
                <a:gd name="adj3" fmla="val 36316"/>
                <a:gd name="adj4" fmla="val -31941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dirty="0" smtClean="0">
                  <a:solidFill>
                    <a:schemeClr val="bg2"/>
                  </a:solidFill>
                  <a:cs typeface="Courier New" pitchFamily="49" charset="0"/>
                </a:rPr>
                <a:t> (offset 4)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4" name="AutoShape 4"/>
            <p:cNvSpPr>
              <a:spLocks/>
            </p:cNvSpPr>
            <p:nvPr/>
          </p:nvSpPr>
          <p:spPr bwMode="auto">
            <a:xfrm>
              <a:off x="3023828" y="5193196"/>
              <a:ext cx="1224136" cy="288032"/>
            </a:xfrm>
            <a:prstGeom prst="callout1">
              <a:avLst>
                <a:gd name="adj1" fmla="val 37017"/>
                <a:gd name="adj2" fmla="val -5778"/>
                <a:gd name="adj3" fmla="val 31967"/>
                <a:gd name="adj4" fmla="val -31958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2000" dirty="0" smtClean="0">
                  <a:solidFill>
                    <a:schemeClr val="bg2"/>
                  </a:solidFill>
                  <a:latin typeface="+mn-lt"/>
                  <a:cs typeface="Courier New" pitchFamily="49" charset="0"/>
                </a:rPr>
                <a:t> (offset 0)</a:t>
              </a:r>
              <a:endParaRPr lang="en-US" sz="2000" baseline="-250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2015716" y="5517232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2015716" y="5085184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2015716" y="5301208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2015716" y="4653136"/>
              <a:ext cx="3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AutoShape 4"/>
          <p:cNvSpPr>
            <a:spLocks/>
          </p:cNvSpPr>
          <p:nvPr/>
        </p:nvSpPr>
        <p:spPr bwMode="auto">
          <a:xfrm>
            <a:off x="6660232" y="2276872"/>
            <a:ext cx="1764196" cy="1008112"/>
          </a:xfrm>
          <a:prstGeom prst="callout1">
            <a:avLst>
              <a:gd name="adj1" fmla="val 45715"/>
              <a:gd name="adj2" fmla="val -3046"/>
              <a:gd name="adj3" fmla="val 43771"/>
              <a:gd name="adj4" fmla="val -116775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Assume sizes:</a:t>
            </a:r>
            <a:br>
              <a:rPr lang="en-US" sz="2000" dirty="0" smtClean="0">
                <a:solidFill>
                  <a:schemeClr val="bg2"/>
                </a:solidFill>
              </a:rPr>
            </a:br>
            <a:r>
              <a:rPr lang="en-US" sz="2000" dirty="0" smtClean="0">
                <a:solidFill>
                  <a:schemeClr val="bg2"/>
                </a:solidFill>
              </a:rPr>
              <a:t>FLOAT 4 bytes </a:t>
            </a:r>
            <a:br>
              <a:rPr lang="en-US" sz="2000" dirty="0" smtClean="0">
                <a:solidFill>
                  <a:schemeClr val="bg2"/>
                </a:solidFill>
              </a:rPr>
            </a:br>
            <a:r>
              <a:rPr lang="en-US" sz="2000" dirty="0" smtClean="0">
                <a:solidFill>
                  <a:schemeClr val="bg2"/>
                </a:solidFill>
              </a:rPr>
              <a:t>INT 2 bytes </a:t>
            </a:r>
            <a:br>
              <a:rPr lang="en-US" sz="2000" dirty="0" smtClean="0">
                <a:solidFill>
                  <a:schemeClr val="bg2"/>
                </a:solidFill>
              </a:rPr>
            </a:br>
            <a:r>
              <a:rPr lang="en-US" sz="2000" dirty="0" smtClean="0">
                <a:solidFill>
                  <a:schemeClr val="bg2"/>
                </a:solidFill>
              </a:rPr>
              <a:t>CHAR 1 byte</a:t>
            </a:r>
            <a:endParaRPr lang="en-US" sz="2000" baseline="-25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5385</TotalTime>
  <Words>1551</Words>
  <Application>Microsoft Office PowerPoint</Application>
  <PresentationFormat>On-screen Show (4:3)</PresentationFormat>
  <Paragraphs>294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University of Glasgow template - Sept 2007</vt:lpstr>
      <vt:lpstr>14  Run-time organization</vt:lpstr>
      <vt:lpstr>Data representation</vt:lpstr>
      <vt:lpstr>Representation of primitive types</vt:lpstr>
      <vt:lpstr>Representation of arrays (1)</vt:lpstr>
      <vt:lpstr>Representation of arrays (2)</vt:lpstr>
      <vt:lpstr>Example: representation of C arrays</vt:lpstr>
      <vt:lpstr>Representation of cartesian products (1)</vt:lpstr>
      <vt:lpstr>Representation of cartesian products (2)</vt:lpstr>
      <vt:lpstr>Example: representation of C structs</vt:lpstr>
      <vt:lpstr>Representation of objects (1)</vt:lpstr>
      <vt:lpstr>Representation of objects (2)</vt:lpstr>
      <vt:lpstr>Representation of objects (3)</vt:lpstr>
      <vt:lpstr>Example: representation of Java objects (1)</vt:lpstr>
      <vt:lpstr>Example: representation of Java objects (2)</vt:lpstr>
      <vt:lpstr>Storage organization</vt:lpstr>
      <vt:lpstr>Storage for global and local variables (1)</vt:lpstr>
      <vt:lpstr>Storage for global and local variables (2)</vt:lpstr>
      <vt:lpstr>Storage for global and local variables (3)</vt:lpstr>
      <vt:lpstr>Example: storage for global and local variables in SVM (1)</vt:lpstr>
      <vt:lpstr>Example: storage for global and local variables in SVM (2)</vt:lpstr>
      <vt:lpstr>Storage for heap variables (1)</vt:lpstr>
      <vt:lpstr>Storage for heap variables (2)</vt:lpstr>
      <vt:lpstr>Example: storage for heap variables</vt:lpstr>
      <vt:lpstr>Garbage collection</vt:lpstr>
      <vt:lpstr>Mark-sweep garbage collection algorithm</vt:lpstr>
      <vt:lpstr>Example: mark-sweep garbage collection</vt:lpstr>
      <vt:lpstr>Issues</vt:lpstr>
      <vt:lpstr>Copying garbage collector</vt:lpstr>
      <vt:lpstr>Generational garbage collector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395</cp:revision>
  <dcterms:created xsi:type="dcterms:W3CDTF">2007-09-18T17:05:57Z</dcterms:created>
  <dcterms:modified xsi:type="dcterms:W3CDTF">2013-06-13T10:37:10Z</dcterms:modified>
</cp:coreProperties>
</file>