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26" r:id="rId2"/>
    <p:sldId id="328" r:id="rId3"/>
    <p:sldId id="330" r:id="rId4"/>
    <p:sldId id="346" r:id="rId5"/>
    <p:sldId id="344" r:id="rId6"/>
    <p:sldId id="345" r:id="rId7"/>
    <p:sldId id="348" r:id="rId8"/>
    <p:sldId id="349" r:id="rId9"/>
    <p:sldId id="350" r:id="rId10"/>
    <p:sldId id="352" r:id="rId11"/>
    <p:sldId id="353" r:id="rId12"/>
    <p:sldId id="341" r:id="rId13"/>
    <p:sldId id="334" r:id="rId14"/>
    <p:sldId id="335" r:id="rId15"/>
    <p:sldId id="336" r:id="rId16"/>
    <p:sldId id="339" r:id="rId17"/>
    <p:sldId id="327" r:id="rId18"/>
    <p:sldId id="332" r:id="rId19"/>
    <p:sldId id="342" r:id="rId20"/>
    <p:sldId id="340" r:id="rId21"/>
    <p:sldId id="333" r:id="rId22"/>
    <p:sldId id="338" r:id="rId23"/>
    <p:sldId id="343" r:id="rId24"/>
    <p:sldId id="329" r:id="rId25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FF00"/>
    <a:srgbClr val="FF0000"/>
    <a:srgbClr val="FFFF99"/>
    <a:srgbClr val="66FF33"/>
    <a:srgbClr val="008000"/>
    <a:srgbClr val="33CC33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91" autoAdjust="0"/>
    <p:restoredTop sz="95784" autoAdjust="0"/>
  </p:normalViewPr>
  <p:slideViewPr>
    <p:cSldViewPr>
      <p:cViewPr varScale="1">
        <p:scale>
          <a:sx n="84" d="100"/>
          <a:sy n="84" d="100"/>
        </p:scale>
        <p:origin x="-78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806" y="-96"/>
      </p:cViewPr>
      <p:guideLst>
        <p:guide orient="horz" pos="3124"/>
        <p:guide pos="21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97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61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3436938"/>
            <a:ext cx="6408738" cy="606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60638" y="3971925"/>
            <a:ext cx="6400800" cy="4778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6951D76-6D14-4343-B834-2DB5F10BEF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8488" y="188913"/>
            <a:ext cx="1800225" cy="6132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7813" y="188913"/>
            <a:ext cx="5248275" cy="6132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675" y="188913"/>
            <a:ext cx="6142038" cy="719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06675" y="188913"/>
            <a:ext cx="61420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700213"/>
            <a:ext cx="7197725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389938" y="6477000"/>
            <a:ext cx="719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15-</a:t>
            </a:r>
            <a:fld id="{5B72FE4E-6613-47DD-AF62-C245B0E4F03F}" type="slidenum">
              <a:rPr lang="en-US" sz="160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FF00"/>
                </a:solidFill>
              </a:rPr>
              <a:t>15  Native code generation</a:t>
            </a:r>
            <a:endParaRPr lang="en-GB" sz="3200" dirty="0" smtClean="0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Characteristics of real machines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Register allocation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Intermediate representation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Code selection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50825" y="6416675"/>
            <a:ext cx="82819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GB">
                <a:solidFill>
                  <a:schemeClr val="bg1"/>
                </a:solidFill>
                <a:cs typeface="Arial" charset="0"/>
              </a:rPr>
              <a:t>Programming Languages 3       © 2012 David A Watt, University of Glasgow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Liveness</a:t>
            </a:r>
            <a:r>
              <a:rPr lang="en-US" dirty="0" smtClean="0"/>
              <a:t> analysis: data flow equations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Define the following sets for each BB </a:t>
            </a:r>
            <a:r>
              <a:rPr lang="en-US" i="1" dirty="0" smtClean="0"/>
              <a:t>b</a:t>
            </a:r>
            <a:r>
              <a:rPr lang="en-US" dirty="0" smtClean="0"/>
              <a:t> in a control-flow graph: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dirty="0" smtClean="0"/>
              <a:t>in</a:t>
            </a:r>
            <a:r>
              <a:rPr lang="en-US" dirty="0" smtClean="0"/>
              <a:t>[</a:t>
            </a:r>
            <a:r>
              <a:rPr lang="en-US" i="1" dirty="0" smtClean="0"/>
              <a:t>b</a:t>
            </a:r>
            <a:r>
              <a:rPr lang="en-US" dirty="0" smtClean="0"/>
              <a:t>] is the set of variables live at the start of </a:t>
            </a:r>
            <a:r>
              <a:rPr lang="en-US" i="1" dirty="0" smtClean="0"/>
              <a:t>b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i="1" dirty="0" smtClean="0"/>
              <a:t>out</a:t>
            </a:r>
            <a:r>
              <a:rPr lang="en-US" dirty="0" smtClean="0"/>
              <a:t>[</a:t>
            </a:r>
            <a:r>
              <a:rPr lang="en-US" i="1" dirty="0" smtClean="0"/>
              <a:t>b</a:t>
            </a:r>
            <a:r>
              <a:rPr lang="en-US" dirty="0" smtClean="0"/>
              <a:t>] is the set of variables live at the end of </a:t>
            </a:r>
            <a:r>
              <a:rPr lang="en-US" i="1" dirty="0" smtClean="0"/>
              <a:t>b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i="1" dirty="0" smtClean="0"/>
              <a:t>use</a:t>
            </a:r>
            <a:r>
              <a:rPr lang="en-US" dirty="0" smtClean="0"/>
              <a:t>[</a:t>
            </a:r>
            <a:r>
              <a:rPr lang="en-US" i="1" dirty="0" smtClean="0"/>
              <a:t>b</a:t>
            </a:r>
            <a:r>
              <a:rPr lang="en-US" dirty="0" smtClean="0"/>
              <a:t>] is the set of variables </a:t>
            </a:r>
            <a:r>
              <a:rPr lang="en-US" i="1" dirty="0" smtClean="0"/>
              <a:t>v</a:t>
            </a:r>
            <a:r>
              <a:rPr lang="en-US" dirty="0" smtClean="0"/>
              <a:t> such that </a:t>
            </a:r>
            <a:r>
              <a:rPr lang="en-US" i="1" dirty="0" smtClean="0"/>
              <a:t>b</a:t>
            </a:r>
            <a:r>
              <a:rPr lang="en-US" dirty="0" smtClean="0"/>
              <a:t> inspects </a:t>
            </a:r>
            <a:r>
              <a:rPr lang="en-US" i="1" dirty="0" smtClean="0"/>
              <a:t>v</a:t>
            </a:r>
            <a:r>
              <a:rPr lang="en-US" dirty="0" smtClean="0"/>
              <a:t> (before any update to </a:t>
            </a:r>
            <a:r>
              <a:rPr lang="en-US" i="1" dirty="0" smtClean="0"/>
              <a:t>v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dirty="0" smtClean="0"/>
              <a:t>def</a:t>
            </a:r>
            <a:r>
              <a:rPr lang="en-US" dirty="0" smtClean="0"/>
              <a:t>[</a:t>
            </a:r>
            <a:r>
              <a:rPr lang="en-US" i="1" dirty="0" smtClean="0"/>
              <a:t>b</a:t>
            </a:r>
            <a:r>
              <a:rPr lang="en-US" dirty="0" smtClean="0"/>
              <a:t>] is the set of variables </a:t>
            </a:r>
            <a:r>
              <a:rPr lang="en-US" i="1" dirty="0" smtClean="0"/>
              <a:t>v</a:t>
            </a:r>
            <a:r>
              <a:rPr lang="en-US" dirty="0" smtClean="0"/>
              <a:t> such that </a:t>
            </a:r>
            <a:r>
              <a:rPr lang="en-US" i="1" dirty="0" smtClean="0"/>
              <a:t>b</a:t>
            </a:r>
            <a:r>
              <a:rPr lang="en-US" dirty="0" smtClean="0"/>
              <a:t> updates </a:t>
            </a:r>
            <a:r>
              <a:rPr lang="en-US" i="1" dirty="0" smtClean="0"/>
              <a:t>v</a:t>
            </a:r>
            <a:r>
              <a:rPr lang="en-US" dirty="0" smtClean="0"/>
              <a:t> (before any inspection of </a:t>
            </a:r>
            <a:r>
              <a:rPr lang="en-US" i="1" dirty="0" smtClean="0"/>
              <a:t>v</a:t>
            </a:r>
            <a:r>
              <a:rPr lang="en-US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Data flow equations for </a:t>
            </a:r>
            <a:r>
              <a:rPr lang="en-US" dirty="0" err="1" smtClean="0"/>
              <a:t>liveness</a:t>
            </a:r>
            <a:r>
              <a:rPr lang="en-US" dirty="0" smtClean="0"/>
              <a:t> analysis:</a:t>
            </a:r>
          </a:p>
          <a:p>
            <a:pPr lvl="1" eaLnBrk="1" hangingPunct="1">
              <a:lnSpc>
                <a:spcPct val="90000"/>
              </a:lnSpc>
              <a:buNone/>
              <a:tabLst>
                <a:tab pos="1258888" algn="l"/>
                <a:tab pos="1520825" algn="l"/>
              </a:tabLst>
            </a:pPr>
            <a:r>
              <a:rPr lang="en-US" i="1" dirty="0" smtClean="0"/>
              <a:t>in</a:t>
            </a:r>
            <a:r>
              <a:rPr lang="en-US" dirty="0" smtClean="0"/>
              <a:t>[</a:t>
            </a:r>
            <a:r>
              <a:rPr lang="en-US" i="1" dirty="0" smtClean="0"/>
              <a:t>b</a:t>
            </a:r>
            <a:r>
              <a:rPr lang="en-US" dirty="0" smtClean="0"/>
              <a:t>]	=	</a:t>
            </a:r>
            <a:r>
              <a:rPr lang="en-US" i="1" dirty="0" smtClean="0"/>
              <a:t>use</a:t>
            </a:r>
            <a:r>
              <a:rPr lang="en-US" dirty="0" smtClean="0"/>
              <a:t>[</a:t>
            </a:r>
            <a:r>
              <a:rPr lang="en-US" i="1" dirty="0" smtClean="0"/>
              <a:t>b</a:t>
            </a:r>
            <a:r>
              <a:rPr lang="en-US" dirty="0" smtClean="0"/>
              <a:t>] U (</a:t>
            </a:r>
            <a:r>
              <a:rPr lang="en-US" i="1" dirty="0" smtClean="0"/>
              <a:t>out</a:t>
            </a:r>
            <a:r>
              <a:rPr lang="en-US" dirty="0" smtClean="0"/>
              <a:t>[</a:t>
            </a:r>
            <a:r>
              <a:rPr lang="en-US" i="1" dirty="0" smtClean="0"/>
              <a:t>b</a:t>
            </a:r>
            <a:r>
              <a:rPr lang="en-US" dirty="0" smtClean="0"/>
              <a:t>] – </a:t>
            </a:r>
            <a:r>
              <a:rPr lang="en-US" i="1" dirty="0" smtClean="0"/>
              <a:t>def</a:t>
            </a:r>
            <a:r>
              <a:rPr lang="en-US" dirty="0" smtClean="0"/>
              <a:t>[</a:t>
            </a:r>
            <a:r>
              <a:rPr lang="en-US" i="1" dirty="0" smtClean="0"/>
              <a:t>b</a:t>
            </a:r>
            <a:r>
              <a:rPr lang="en-US" dirty="0" smtClean="0"/>
              <a:t>])</a:t>
            </a:r>
          </a:p>
          <a:p>
            <a:pPr marL="450850" lvl="1" indent="6350" eaLnBrk="1" hangingPunct="1">
              <a:lnSpc>
                <a:spcPct val="90000"/>
              </a:lnSpc>
              <a:buNone/>
              <a:tabLst>
                <a:tab pos="1258888" algn="l"/>
                <a:tab pos="1520825" algn="l"/>
              </a:tabLst>
            </a:pPr>
            <a:r>
              <a:rPr lang="en-US" i="1" dirty="0" smtClean="0"/>
              <a:t>out</a:t>
            </a:r>
            <a:r>
              <a:rPr lang="en-US" dirty="0" smtClean="0"/>
              <a:t>[</a:t>
            </a:r>
            <a:r>
              <a:rPr lang="en-US" i="1" dirty="0" smtClean="0"/>
              <a:t>b</a:t>
            </a:r>
            <a:r>
              <a:rPr lang="en-US" dirty="0" smtClean="0"/>
              <a:t>]	=	</a:t>
            </a:r>
            <a:r>
              <a:rPr lang="en-US" i="1" dirty="0" smtClean="0"/>
              <a:t>in</a:t>
            </a:r>
            <a:r>
              <a:rPr lang="en-US" dirty="0" smtClean="0"/>
              <a:t>[</a:t>
            </a:r>
            <a:r>
              <a:rPr lang="en-US" i="1" dirty="0"/>
              <a:t>b'</a:t>
            </a:r>
            <a:r>
              <a:rPr lang="en-US" dirty="0" smtClean="0"/>
              <a:t>] U </a:t>
            </a:r>
            <a:r>
              <a:rPr lang="en-US" i="1" dirty="0" smtClean="0"/>
              <a:t>in</a:t>
            </a:r>
            <a:r>
              <a:rPr lang="en-US" dirty="0" smtClean="0"/>
              <a:t>[</a:t>
            </a:r>
            <a:r>
              <a:rPr lang="en-US" i="1" dirty="0"/>
              <a:t>b'' </a:t>
            </a:r>
            <a:r>
              <a:rPr lang="en-US" dirty="0" smtClean="0"/>
              <a:t>] U …</a:t>
            </a:r>
            <a:br>
              <a:rPr lang="en-US" dirty="0" smtClean="0"/>
            </a:br>
            <a:r>
              <a:rPr lang="en-US" dirty="0" smtClean="0"/>
              <a:t>(where </a:t>
            </a:r>
            <a:r>
              <a:rPr lang="en-US" i="1" dirty="0"/>
              <a:t>b'</a:t>
            </a:r>
            <a:r>
              <a:rPr lang="en-US" dirty="0" smtClean="0"/>
              <a:t>, </a:t>
            </a:r>
            <a:r>
              <a:rPr lang="en-US" i="1" dirty="0"/>
              <a:t>b''</a:t>
            </a:r>
            <a:r>
              <a:rPr lang="en-US" dirty="0" smtClean="0"/>
              <a:t>, … are the successors of </a:t>
            </a:r>
            <a:r>
              <a:rPr lang="en-US" i="1" dirty="0" smtClean="0"/>
              <a:t>b</a:t>
            </a:r>
            <a:r>
              <a:rPr lang="en-US" dirty="0" smtClean="0"/>
              <a:t> in the flow graph)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Liveness</a:t>
            </a:r>
            <a:r>
              <a:rPr lang="en-US" dirty="0" smtClean="0"/>
              <a:t> analysis: algorithm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 err="1" smtClean="0"/>
              <a:t>liveness</a:t>
            </a:r>
            <a:r>
              <a:rPr lang="en-US" dirty="0" smtClean="0"/>
              <a:t> analysis algorithm follows directly from the data flow equations:</a:t>
            </a:r>
          </a:p>
          <a:p>
            <a:pPr eaLnBrk="1" hangingPunct="1">
              <a:lnSpc>
                <a:spcPct val="90000"/>
              </a:lnSpc>
              <a:buNone/>
              <a:tabLst>
                <a:tab pos="714375" algn="l"/>
                <a:tab pos="1252538" algn="l"/>
                <a:tab pos="2066925" algn="l"/>
              </a:tabLst>
            </a:pPr>
            <a:r>
              <a:rPr lang="en-US" dirty="0" smtClean="0"/>
              <a:t>	</a:t>
            </a:r>
            <a:r>
              <a:rPr lang="en-US" sz="2000" dirty="0" smtClean="0"/>
              <a:t>To compute in[</a:t>
            </a:r>
            <a:r>
              <a:rPr lang="en-US" sz="2000" i="1" dirty="0" smtClean="0"/>
              <a:t>b</a:t>
            </a:r>
            <a:r>
              <a:rPr lang="en-US" sz="2000" dirty="0" smtClean="0"/>
              <a:t>] and out[</a:t>
            </a:r>
            <a:r>
              <a:rPr lang="en-US" sz="2000" i="1" dirty="0" smtClean="0"/>
              <a:t>b</a:t>
            </a:r>
            <a:r>
              <a:rPr lang="en-US" sz="2000" dirty="0" smtClean="0"/>
              <a:t>] for all BBs in a control-flow graph:</a:t>
            </a:r>
          </a:p>
          <a:p>
            <a:pPr marL="342900" lvl="1" indent="-342900" eaLnBrk="1" hangingPunct="1">
              <a:lnSpc>
                <a:spcPct val="90000"/>
              </a:lnSpc>
              <a:buNone/>
              <a:tabLst>
                <a:tab pos="714375" algn="l"/>
                <a:tab pos="1341438" algn="l"/>
                <a:tab pos="2244725" algn="l"/>
              </a:tabLst>
            </a:pPr>
            <a:r>
              <a:rPr lang="en-US" sz="2000" dirty="0" smtClean="0"/>
              <a:t>	1.	For each </a:t>
            </a:r>
            <a:r>
              <a:rPr lang="en-US" sz="2000" i="1" dirty="0" smtClean="0"/>
              <a:t>b</a:t>
            </a:r>
            <a:r>
              <a:rPr lang="en-US" sz="2000" dirty="0" smtClean="0"/>
              <a:t>:</a:t>
            </a:r>
            <a:br>
              <a:rPr lang="en-US" sz="2000" dirty="0" smtClean="0"/>
            </a:br>
            <a:r>
              <a:rPr lang="en-US" sz="2000" dirty="0" smtClean="0"/>
              <a:t>	1.1.	Set </a:t>
            </a:r>
            <a:r>
              <a:rPr lang="en-US" sz="2000" i="1" dirty="0" smtClean="0"/>
              <a:t>in</a:t>
            </a:r>
            <a:r>
              <a:rPr lang="en-US" sz="2000" dirty="0" smtClean="0"/>
              <a:t>[</a:t>
            </a:r>
            <a:r>
              <a:rPr lang="en-US" sz="2000" i="1" dirty="0" smtClean="0"/>
              <a:t>b</a:t>
            </a:r>
            <a:r>
              <a:rPr lang="en-US" sz="2000" dirty="0" smtClean="0"/>
              <a:t>] = </a:t>
            </a:r>
            <a:r>
              <a:rPr lang="en-US" sz="2000" i="1" dirty="0" smtClean="0"/>
              <a:t>out</a:t>
            </a:r>
            <a:r>
              <a:rPr lang="en-US" sz="2000" dirty="0" smtClean="0"/>
              <a:t>[</a:t>
            </a:r>
            <a:r>
              <a:rPr lang="en-US" sz="2000" i="1" dirty="0" smtClean="0"/>
              <a:t>b</a:t>
            </a:r>
            <a:r>
              <a:rPr lang="en-US" sz="2000" dirty="0" smtClean="0"/>
              <a:t>] = { }.</a:t>
            </a:r>
            <a:br>
              <a:rPr lang="en-US" sz="2000" dirty="0" smtClean="0"/>
            </a:br>
            <a:r>
              <a:rPr lang="en-US" sz="2000" dirty="0" smtClean="0"/>
              <a:t>2.	Repeat until the sets </a:t>
            </a:r>
            <a:r>
              <a:rPr lang="en-US" sz="2000" i="1" dirty="0" smtClean="0"/>
              <a:t>in</a:t>
            </a:r>
            <a:r>
              <a:rPr lang="en-US" sz="2000" dirty="0" smtClean="0"/>
              <a:t>[</a:t>
            </a:r>
            <a:r>
              <a:rPr lang="en-US" sz="2000" i="1" dirty="0" smtClean="0"/>
              <a:t>b</a:t>
            </a:r>
            <a:r>
              <a:rPr lang="en-US" sz="2000" dirty="0" smtClean="0"/>
              <a:t>] and </a:t>
            </a:r>
            <a:r>
              <a:rPr lang="en-US" sz="2000" i="1" dirty="0" smtClean="0"/>
              <a:t>out</a:t>
            </a:r>
            <a:r>
              <a:rPr lang="en-US" sz="2000" dirty="0" smtClean="0"/>
              <a:t>[</a:t>
            </a:r>
            <a:r>
              <a:rPr lang="en-US" sz="2000" i="1" dirty="0" smtClean="0"/>
              <a:t>b</a:t>
            </a:r>
            <a:r>
              <a:rPr lang="en-US" sz="2000" dirty="0" smtClean="0"/>
              <a:t>] stop changing:</a:t>
            </a:r>
            <a:br>
              <a:rPr lang="en-US" sz="2000" dirty="0" smtClean="0"/>
            </a:br>
            <a:r>
              <a:rPr lang="en-US" sz="2000" dirty="0" smtClean="0"/>
              <a:t>	2.1.	For each </a:t>
            </a:r>
            <a:r>
              <a:rPr lang="en-US" sz="2000" i="1" dirty="0" smtClean="0"/>
              <a:t>b</a:t>
            </a:r>
            <a:r>
              <a:rPr lang="en-US" sz="2000" dirty="0" smtClean="0"/>
              <a:t>:</a:t>
            </a:r>
            <a:br>
              <a:rPr lang="en-US" sz="2000" dirty="0" smtClean="0"/>
            </a:br>
            <a:r>
              <a:rPr lang="en-US" sz="2000" dirty="0" smtClean="0"/>
              <a:t>		2.1.1.	Set </a:t>
            </a:r>
            <a:r>
              <a:rPr lang="en-US" i="1" dirty="0" smtClean="0"/>
              <a:t>in</a:t>
            </a:r>
            <a:r>
              <a:rPr lang="en-US" dirty="0" smtClean="0"/>
              <a:t>[</a:t>
            </a:r>
            <a:r>
              <a:rPr lang="en-US" i="1" dirty="0" smtClean="0"/>
              <a:t>b</a:t>
            </a:r>
            <a:r>
              <a:rPr lang="en-US" dirty="0" smtClean="0"/>
              <a:t>] = </a:t>
            </a:r>
            <a:r>
              <a:rPr lang="en-US" i="1" dirty="0" smtClean="0"/>
              <a:t>use</a:t>
            </a:r>
            <a:r>
              <a:rPr lang="en-US" dirty="0" smtClean="0"/>
              <a:t>[</a:t>
            </a:r>
            <a:r>
              <a:rPr lang="en-US" i="1" dirty="0" smtClean="0"/>
              <a:t>b</a:t>
            </a:r>
            <a:r>
              <a:rPr lang="en-US" dirty="0" smtClean="0"/>
              <a:t>] U (</a:t>
            </a:r>
            <a:r>
              <a:rPr lang="en-US" i="1" dirty="0" smtClean="0"/>
              <a:t>out</a:t>
            </a:r>
            <a:r>
              <a:rPr lang="en-US" dirty="0" smtClean="0"/>
              <a:t>[</a:t>
            </a:r>
            <a:r>
              <a:rPr lang="en-US" i="1" dirty="0" smtClean="0"/>
              <a:t>b</a:t>
            </a:r>
            <a:r>
              <a:rPr lang="en-US" dirty="0" smtClean="0"/>
              <a:t>] – </a:t>
            </a:r>
            <a:r>
              <a:rPr lang="en-US" i="1" dirty="0" smtClean="0"/>
              <a:t>def</a:t>
            </a:r>
            <a:r>
              <a:rPr lang="en-US" dirty="0" smtClean="0"/>
              <a:t>[</a:t>
            </a:r>
            <a:r>
              <a:rPr lang="en-US" i="1" dirty="0" smtClean="0"/>
              <a:t>b</a:t>
            </a:r>
            <a:r>
              <a:rPr lang="en-US" dirty="0" smtClean="0"/>
              <a:t>])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sz="2000" dirty="0" smtClean="0"/>
              <a:t>		2.1.2.	Set </a:t>
            </a:r>
            <a:r>
              <a:rPr lang="en-US" i="1" dirty="0" smtClean="0"/>
              <a:t>out</a:t>
            </a:r>
            <a:r>
              <a:rPr lang="en-US" dirty="0" smtClean="0"/>
              <a:t>[</a:t>
            </a:r>
            <a:r>
              <a:rPr lang="en-US" i="1" dirty="0" smtClean="0"/>
              <a:t>b</a:t>
            </a:r>
            <a:r>
              <a:rPr lang="en-US" dirty="0" smtClean="0"/>
              <a:t>] = </a:t>
            </a:r>
            <a:r>
              <a:rPr lang="en-US" i="1" dirty="0" smtClean="0"/>
              <a:t>in</a:t>
            </a:r>
            <a:r>
              <a:rPr lang="en-US" dirty="0" smtClean="0"/>
              <a:t>[</a:t>
            </a:r>
            <a:r>
              <a:rPr lang="en-US" i="1" dirty="0"/>
              <a:t>b'</a:t>
            </a:r>
            <a:r>
              <a:rPr lang="en-US" dirty="0" smtClean="0"/>
              <a:t>] U </a:t>
            </a:r>
            <a:r>
              <a:rPr lang="en-US" i="1" dirty="0" smtClean="0"/>
              <a:t>in</a:t>
            </a:r>
            <a:r>
              <a:rPr lang="en-US" dirty="0" smtClean="0"/>
              <a:t>[</a:t>
            </a:r>
            <a:r>
              <a:rPr lang="en-US" i="1" dirty="0"/>
              <a:t>b'' </a:t>
            </a:r>
            <a:r>
              <a:rPr lang="en-US" dirty="0" smtClean="0"/>
              <a:t>] U …</a:t>
            </a:r>
            <a:br>
              <a:rPr lang="en-US" dirty="0" smtClean="0"/>
            </a:br>
            <a:r>
              <a:rPr lang="en-US" dirty="0" smtClean="0"/>
              <a:t>			(where </a:t>
            </a:r>
            <a:r>
              <a:rPr lang="en-US" i="1" dirty="0"/>
              <a:t>b'</a:t>
            </a:r>
            <a:r>
              <a:rPr lang="en-US" dirty="0" smtClean="0"/>
              <a:t>, </a:t>
            </a:r>
            <a:r>
              <a:rPr lang="en-US" i="1" dirty="0"/>
              <a:t>b''</a:t>
            </a:r>
            <a:r>
              <a:rPr lang="en-US" dirty="0" smtClean="0"/>
              <a:t>, … are the successors of </a:t>
            </a:r>
            <a:r>
              <a:rPr lang="en-US" i="1" dirty="0" smtClean="0"/>
              <a:t>b</a:t>
            </a:r>
            <a:r>
              <a:rPr lang="en-US" dirty="0" smtClean="0"/>
              <a:t>)</a:t>
            </a:r>
            <a:r>
              <a:rPr lang="en-US" sz="2000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Intermediate representation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Native code generation is simplified by using a low-level </a:t>
            </a:r>
            <a:r>
              <a:rPr lang="en-US" b="1" dirty="0" smtClean="0"/>
              <a:t>intermediate representation</a:t>
            </a:r>
            <a:r>
              <a:rPr lang="en-US" dirty="0" smtClean="0"/>
              <a:t> (</a:t>
            </a:r>
            <a:r>
              <a:rPr lang="en-US" b="1" dirty="0" smtClean="0"/>
              <a:t>IR</a:t>
            </a:r>
            <a:r>
              <a:rPr lang="en-US" dirty="0" smtClean="0"/>
              <a:t>) of the source program.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IR should be capable of: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representing the semantics of the source 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representing the semantics of target-machine instructions.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IR should ideally be independent of the target machine.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IR tree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Consider the C assignment “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v;</a:t>
            </a:r>
            <a:r>
              <a:rPr lang="en-US" dirty="0" smtClean="0"/>
              <a:t>”.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Assume that: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 has type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 smtClean="0"/>
              <a:t> has type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each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 occupies 4 bytes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variable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 is located at offset </a:t>
            </a:r>
            <a:r>
              <a:rPr lang="en-US" i="1" dirty="0" smtClean="0"/>
              <a:t>a</a:t>
            </a:r>
            <a:r>
              <a:rPr lang="en-US" dirty="0" smtClean="0"/>
              <a:t> within the topmost activation frame (that location contains the base address of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variable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 is located in register r9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variable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 smtClean="0"/>
              <a:t> is located at offset </a:t>
            </a:r>
            <a:r>
              <a:rPr lang="en-US" i="1" dirty="0" smtClean="0"/>
              <a:t>v w</a:t>
            </a:r>
            <a:r>
              <a:rPr lang="en-US" dirty="0" smtClean="0"/>
              <a:t>ithin the topmost activation frame.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Address of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dirty="0" smtClean="0"/>
              <a:t> is: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dirty="0" smtClean="0"/>
              <a:t>(base address of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) + 4×(content of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IR tree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Possible IR tree for “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v;</a:t>
            </a:r>
            <a:r>
              <a:rPr lang="en-US" dirty="0" smtClean="0"/>
              <a:t>”: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1907059" y="2276872"/>
            <a:ext cx="5041205" cy="3444549"/>
            <a:chOff x="1907059" y="2276872"/>
            <a:chExt cx="5041205" cy="3444549"/>
          </a:xfrm>
        </p:grpSpPr>
        <p:sp>
          <p:nvSpPr>
            <p:cNvPr id="8" name="Text Box 29"/>
            <p:cNvSpPr txBox="1">
              <a:spLocks noChangeArrowheads="1"/>
            </p:cNvSpPr>
            <p:nvPr/>
          </p:nvSpPr>
          <p:spPr bwMode="auto">
            <a:xfrm>
              <a:off x="2522020" y="4567686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+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9" name="Line 31"/>
            <p:cNvSpPr>
              <a:spLocks noChangeShapeType="1"/>
            </p:cNvSpPr>
            <p:nvPr/>
          </p:nvSpPr>
          <p:spPr bwMode="auto">
            <a:xfrm>
              <a:off x="2267099" y="4951979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" name="Line 33"/>
            <p:cNvSpPr>
              <a:spLocks noChangeShapeType="1"/>
            </p:cNvSpPr>
            <p:nvPr/>
          </p:nvSpPr>
          <p:spPr bwMode="auto">
            <a:xfrm>
              <a:off x="2700487" y="4783587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Line 34"/>
            <p:cNvSpPr>
              <a:spLocks noChangeShapeType="1"/>
            </p:cNvSpPr>
            <p:nvPr/>
          </p:nvSpPr>
          <p:spPr bwMode="auto">
            <a:xfrm>
              <a:off x="2267099" y="4951979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Line 35"/>
            <p:cNvSpPr>
              <a:spLocks noChangeShapeType="1"/>
            </p:cNvSpPr>
            <p:nvPr/>
          </p:nvSpPr>
          <p:spPr bwMode="auto">
            <a:xfrm>
              <a:off x="3132287" y="4951979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" name="Text Box 92"/>
            <p:cNvSpPr txBox="1">
              <a:spLocks noChangeArrowheads="1"/>
            </p:cNvSpPr>
            <p:nvPr/>
          </p:nvSpPr>
          <p:spPr bwMode="auto">
            <a:xfrm>
              <a:off x="2771155" y="5145421"/>
              <a:ext cx="720725" cy="57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20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const</a:t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i="1" dirty="0" smtClean="0">
                  <a:solidFill>
                    <a:schemeClr val="bg2"/>
                  </a:solidFill>
                </a:rPr>
                <a:t>a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  <p:sp>
          <p:nvSpPr>
            <p:cNvPr id="14" name="Text Box 92"/>
            <p:cNvSpPr txBox="1">
              <a:spLocks noChangeArrowheads="1"/>
            </p:cNvSpPr>
            <p:nvPr/>
          </p:nvSpPr>
          <p:spPr bwMode="auto">
            <a:xfrm>
              <a:off x="1907059" y="5145421"/>
              <a:ext cx="720725" cy="57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20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reg</a:t>
              </a:r>
              <a:r>
                <a:rPr lang="en-GB" sz="2000" dirty="0" smtClean="0">
                  <a:solidFill>
                    <a:schemeClr val="bg2"/>
                  </a:solidFill>
                </a:rPr>
                <a:t/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err="1" smtClean="0">
                  <a:solidFill>
                    <a:schemeClr val="bg2"/>
                  </a:solidFill>
                </a:rPr>
                <a:t>fp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" name="Text Box 95"/>
            <p:cNvSpPr txBox="1">
              <a:spLocks noChangeArrowheads="1"/>
            </p:cNvSpPr>
            <p:nvPr/>
          </p:nvSpPr>
          <p:spPr bwMode="auto">
            <a:xfrm>
              <a:off x="2339107" y="3993293"/>
              <a:ext cx="720725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mem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8" name="Line 96"/>
            <p:cNvSpPr>
              <a:spLocks noChangeShapeType="1"/>
            </p:cNvSpPr>
            <p:nvPr/>
          </p:nvSpPr>
          <p:spPr bwMode="auto">
            <a:xfrm>
              <a:off x="2699470" y="4209193"/>
              <a:ext cx="0" cy="36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" name="Text Box 29"/>
            <p:cNvSpPr txBox="1">
              <a:spLocks noChangeArrowheads="1"/>
            </p:cNvSpPr>
            <p:nvPr/>
          </p:nvSpPr>
          <p:spPr bwMode="auto">
            <a:xfrm>
              <a:off x="4500612" y="2276872"/>
              <a:ext cx="72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move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23" name="Line 31"/>
            <p:cNvSpPr>
              <a:spLocks noChangeShapeType="1"/>
            </p:cNvSpPr>
            <p:nvPr/>
          </p:nvSpPr>
          <p:spPr bwMode="auto">
            <a:xfrm>
              <a:off x="3563243" y="266116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" name="Line 33"/>
            <p:cNvSpPr>
              <a:spLocks noChangeShapeType="1"/>
            </p:cNvSpPr>
            <p:nvPr/>
          </p:nvSpPr>
          <p:spPr bwMode="auto">
            <a:xfrm>
              <a:off x="4859635" y="2492773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" name="Line 34"/>
            <p:cNvSpPr>
              <a:spLocks noChangeShapeType="1"/>
            </p:cNvSpPr>
            <p:nvPr/>
          </p:nvSpPr>
          <p:spPr bwMode="auto">
            <a:xfrm flipV="1">
              <a:off x="3562151" y="2661145"/>
              <a:ext cx="2593380" cy="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Line 35"/>
            <p:cNvSpPr>
              <a:spLocks noChangeShapeType="1"/>
            </p:cNvSpPr>
            <p:nvPr/>
          </p:nvSpPr>
          <p:spPr bwMode="auto">
            <a:xfrm>
              <a:off x="6155531" y="266116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" name="Text Box 29"/>
            <p:cNvSpPr txBox="1">
              <a:spLocks noChangeArrowheads="1"/>
            </p:cNvSpPr>
            <p:nvPr/>
          </p:nvSpPr>
          <p:spPr bwMode="auto">
            <a:xfrm>
              <a:off x="3385024" y="3415558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+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72" name="Line 31"/>
            <p:cNvSpPr>
              <a:spLocks noChangeShapeType="1"/>
            </p:cNvSpPr>
            <p:nvPr/>
          </p:nvSpPr>
          <p:spPr bwMode="auto">
            <a:xfrm>
              <a:off x="2699147" y="379985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" name="Line 33"/>
            <p:cNvSpPr>
              <a:spLocks noChangeShapeType="1"/>
            </p:cNvSpPr>
            <p:nvPr/>
          </p:nvSpPr>
          <p:spPr bwMode="auto">
            <a:xfrm>
              <a:off x="3563491" y="3631459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4" name="Line 34"/>
            <p:cNvSpPr>
              <a:spLocks noChangeShapeType="1"/>
            </p:cNvSpPr>
            <p:nvPr/>
          </p:nvSpPr>
          <p:spPr bwMode="auto">
            <a:xfrm>
              <a:off x="2699147" y="3799851"/>
              <a:ext cx="1728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" name="Line 35"/>
            <p:cNvSpPr>
              <a:spLocks noChangeShapeType="1"/>
            </p:cNvSpPr>
            <p:nvPr/>
          </p:nvSpPr>
          <p:spPr bwMode="auto">
            <a:xfrm>
              <a:off x="4427339" y="379985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" name="Text Box 95"/>
            <p:cNvSpPr txBox="1">
              <a:spLocks noChangeArrowheads="1"/>
            </p:cNvSpPr>
            <p:nvPr/>
          </p:nvSpPr>
          <p:spPr bwMode="auto">
            <a:xfrm>
              <a:off x="3202111" y="2841165"/>
              <a:ext cx="720725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mem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77" name="Line 96"/>
            <p:cNvSpPr>
              <a:spLocks noChangeShapeType="1"/>
            </p:cNvSpPr>
            <p:nvPr/>
          </p:nvSpPr>
          <p:spPr bwMode="auto">
            <a:xfrm>
              <a:off x="3562474" y="3057065"/>
              <a:ext cx="0" cy="36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8" name="Text Box 29"/>
            <p:cNvSpPr txBox="1">
              <a:spLocks noChangeArrowheads="1"/>
            </p:cNvSpPr>
            <p:nvPr/>
          </p:nvSpPr>
          <p:spPr bwMode="auto">
            <a:xfrm>
              <a:off x="4250212" y="4014368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×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79" name="Line 31"/>
            <p:cNvSpPr>
              <a:spLocks noChangeShapeType="1"/>
            </p:cNvSpPr>
            <p:nvPr/>
          </p:nvSpPr>
          <p:spPr bwMode="auto">
            <a:xfrm>
              <a:off x="3995291" y="439866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0" name="Line 33"/>
            <p:cNvSpPr>
              <a:spLocks noChangeShapeType="1"/>
            </p:cNvSpPr>
            <p:nvPr/>
          </p:nvSpPr>
          <p:spPr bwMode="auto">
            <a:xfrm>
              <a:off x="4428679" y="4230269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" name="Line 34"/>
            <p:cNvSpPr>
              <a:spLocks noChangeShapeType="1"/>
            </p:cNvSpPr>
            <p:nvPr/>
          </p:nvSpPr>
          <p:spPr bwMode="auto">
            <a:xfrm>
              <a:off x="3995291" y="4398661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" name="Line 35"/>
            <p:cNvSpPr>
              <a:spLocks noChangeShapeType="1"/>
            </p:cNvSpPr>
            <p:nvPr/>
          </p:nvSpPr>
          <p:spPr bwMode="auto">
            <a:xfrm>
              <a:off x="4860479" y="439866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3" name="Text Box 92"/>
            <p:cNvSpPr txBox="1">
              <a:spLocks noChangeArrowheads="1"/>
            </p:cNvSpPr>
            <p:nvPr/>
          </p:nvSpPr>
          <p:spPr bwMode="auto">
            <a:xfrm>
              <a:off x="4499347" y="4569357"/>
              <a:ext cx="720725" cy="57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20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const</a:t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>4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4" name="Text Box 92"/>
            <p:cNvSpPr txBox="1">
              <a:spLocks noChangeArrowheads="1"/>
            </p:cNvSpPr>
            <p:nvPr/>
          </p:nvSpPr>
          <p:spPr bwMode="auto">
            <a:xfrm>
              <a:off x="3635251" y="4569357"/>
              <a:ext cx="720725" cy="57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20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reg</a:t>
              </a:r>
              <a:r>
                <a:rPr lang="en-GB" sz="2000" dirty="0" smtClean="0">
                  <a:solidFill>
                    <a:schemeClr val="bg2"/>
                  </a:solidFill>
                </a:rPr>
                <a:t/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>9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5" name="Text Box 29"/>
            <p:cNvSpPr txBox="1">
              <a:spLocks noChangeArrowheads="1"/>
            </p:cNvSpPr>
            <p:nvPr/>
          </p:nvSpPr>
          <p:spPr bwMode="auto">
            <a:xfrm>
              <a:off x="5978404" y="3417229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+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86" name="Line 31"/>
            <p:cNvSpPr>
              <a:spLocks noChangeShapeType="1"/>
            </p:cNvSpPr>
            <p:nvPr/>
          </p:nvSpPr>
          <p:spPr bwMode="auto">
            <a:xfrm>
              <a:off x="5723483" y="380152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7" name="Line 33"/>
            <p:cNvSpPr>
              <a:spLocks noChangeShapeType="1"/>
            </p:cNvSpPr>
            <p:nvPr/>
          </p:nvSpPr>
          <p:spPr bwMode="auto">
            <a:xfrm>
              <a:off x="6156871" y="363313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8" name="Line 34"/>
            <p:cNvSpPr>
              <a:spLocks noChangeShapeType="1"/>
            </p:cNvSpPr>
            <p:nvPr/>
          </p:nvSpPr>
          <p:spPr bwMode="auto">
            <a:xfrm>
              <a:off x="5723483" y="3801522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9" name="Line 35"/>
            <p:cNvSpPr>
              <a:spLocks noChangeShapeType="1"/>
            </p:cNvSpPr>
            <p:nvPr/>
          </p:nvSpPr>
          <p:spPr bwMode="auto">
            <a:xfrm>
              <a:off x="6588671" y="380152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0" name="Text Box 92"/>
            <p:cNvSpPr txBox="1">
              <a:spLocks noChangeArrowheads="1"/>
            </p:cNvSpPr>
            <p:nvPr/>
          </p:nvSpPr>
          <p:spPr bwMode="auto">
            <a:xfrm>
              <a:off x="6227539" y="3994964"/>
              <a:ext cx="720725" cy="57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20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const</a:t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i="1" dirty="0" smtClean="0">
                  <a:solidFill>
                    <a:schemeClr val="bg2"/>
                  </a:solidFill>
                </a:rPr>
                <a:t>v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  <p:sp>
          <p:nvSpPr>
            <p:cNvPr id="91" name="Text Box 92"/>
            <p:cNvSpPr txBox="1">
              <a:spLocks noChangeArrowheads="1"/>
            </p:cNvSpPr>
            <p:nvPr/>
          </p:nvSpPr>
          <p:spPr bwMode="auto">
            <a:xfrm>
              <a:off x="5363443" y="3994964"/>
              <a:ext cx="720725" cy="57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20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reg</a:t>
              </a:r>
              <a:r>
                <a:rPr lang="en-GB" sz="2000" dirty="0" smtClean="0">
                  <a:solidFill>
                    <a:schemeClr val="bg2"/>
                  </a:solidFill>
                </a:rPr>
                <a:t/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err="1" smtClean="0">
                  <a:solidFill>
                    <a:schemeClr val="bg2"/>
                  </a:solidFill>
                </a:rPr>
                <a:t>fp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2" name="Text Box 95"/>
            <p:cNvSpPr txBox="1">
              <a:spLocks noChangeArrowheads="1"/>
            </p:cNvSpPr>
            <p:nvPr/>
          </p:nvSpPr>
          <p:spPr bwMode="auto">
            <a:xfrm>
              <a:off x="5794846" y="2841165"/>
              <a:ext cx="720725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mem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3" name="Line 96"/>
            <p:cNvSpPr>
              <a:spLocks noChangeShapeType="1"/>
            </p:cNvSpPr>
            <p:nvPr/>
          </p:nvSpPr>
          <p:spPr bwMode="auto">
            <a:xfrm>
              <a:off x="6155209" y="3057065"/>
              <a:ext cx="0" cy="36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Summary of IR trees</a:t>
            </a:r>
            <a:endParaRPr lang="en-GB" i="1" dirty="0" smtClean="0"/>
          </a:p>
        </p:txBody>
      </p:sp>
      <p:sp>
        <p:nvSpPr>
          <p:cNvPr id="16387" name="Rectangle 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IR trees:</a:t>
            </a:r>
          </a:p>
        </p:txBody>
      </p:sp>
      <p:grpSp>
        <p:nvGrpSpPr>
          <p:cNvPr id="129" name="Group 128"/>
          <p:cNvGrpSpPr/>
          <p:nvPr/>
        </p:nvGrpSpPr>
        <p:grpSpPr>
          <a:xfrm>
            <a:off x="7164288" y="5445224"/>
            <a:ext cx="1764196" cy="792410"/>
            <a:chOff x="6876256" y="2276872"/>
            <a:chExt cx="1764196" cy="792410"/>
          </a:xfrm>
        </p:grpSpPr>
        <p:sp>
          <p:nvSpPr>
            <p:cNvPr id="88" name="Trapezoid 87"/>
            <p:cNvSpPr/>
            <p:nvPr/>
          </p:nvSpPr>
          <p:spPr>
            <a:xfrm>
              <a:off x="6912260" y="2708920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2" name="Text Box 119"/>
            <p:cNvSpPr txBox="1">
              <a:spLocks noChangeArrowheads="1"/>
            </p:cNvSpPr>
            <p:nvPr/>
          </p:nvSpPr>
          <p:spPr bwMode="auto">
            <a:xfrm>
              <a:off x="7704348" y="2708920"/>
              <a:ext cx="936104" cy="329184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dirty="0" err="1" smtClean="0">
                  <a:solidFill>
                    <a:schemeClr val="bg2"/>
                  </a:solidFill>
                </a:rPr>
                <a:t>subtree</a:t>
              </a:r>
              <a:endParaRPr lang="en-US" sz="2000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90" name="Text Box 119"/>
            <p:cNvSpPr txBox="1">
              <a:spLocks noChangeArrowheads="1"/>
            </p:cNvSpPr>
            <p:nvPr/>
          </p:nvSpPr>
          <p:spPr bwMode="auto">
            <a:xfrm>
              <a:off x="6876256" y="2276872"/>
              <a:ext cx="936104" cy="329184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i="1" dirty="0" smtClean="0">
                  <a:solidFill>
                    <a:schemeClr val="bg2"/>
                  </a:solidFill>
                </a:rPr>
                <a:t>Key:</a:t>
              </a:r>
              <a:endParaRPr lang="en-US" sz="2000" i="1" baseline="-250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1799692" y="3140968"/>
            <a:ext cx="1584325" cy="936283"/>
            <a:chOff x="1979712" y="2348879"/>
            <a:chExt cx="1584325" cy="936283"/>
          </a:xfrm>
        </p:grpSpPr>
        <p:sp>
          <p:nvSpPr>
            <p:cNvPr id="73" name="Trapezoid 72"/>
            <p:cNvSpPr/>
            <p:nvPr/>
          </p:nvSpPr>
          <p:spPr>
            <a:xfrm>
              <a:off x="1979712" y="2924800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4" name="Trapezoid 73"/>
            <p:cNvSpPr/>
            <p:nvPr/>
          </p:nvSpPr>
          <p:spPr>
            <a:xfrm>
              <a:off x="2843312" y="2924800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5" name="Text Box 29"/>
            <p:cNvSpPr txBox="1">
              <a:spLocks noChangeArrowheads="1"/>
            </p:cNvSpPr>
            <p:nvPr/>
          </p:nvSpPr>
          <p:spPr bwMode="auto">
            <a:xfrm>
              <a:off x="2591820" y="2348879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+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77" name="Line 31"/>
            <p:cNvSpPr>
              <a:spLocks noChangeShapeType="1"/>
            </p:cNvSpPr>
            <p:nvPr/>
          </p:nvSpPr>
          <p:spPr bwMode="auto">
            <a:xfrm>
              <a:off x="2336899" y="273317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9" name="Line 33"/>
            <p:cNvSpPr>
              <a:spLocks noChangeShapeType="1"/>
            </p:cNvSpPr>
            <p:nvPr/>
          </p:nvSpPr>
          <p:spPr bwMode="auto">
            <a:xfrm>
              <a:off x="2770287" y="256478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0" name="Line 34"/>
            <p:cNvSpPr>
              <a:spLocks noChangeShapeType="1"/>
            </p:cNvSpPr>
            <p:nvPr/>
          </p:nvSpPr>
          <p:spPr bwMode="auto">
            <a:xfrm>
              <a:off x="2336899" y="2733172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" name="Line 35"/>
            <p:cNvSpPr>
              <a:spLocks noChangeShapeType="1"/>
            </p:cNvSpPr>
            <p:nvPr/>
          </p:nvSpPr>
          <p:spPr bwMode="auto">
            <a:xfrm>
              <a:off x="3202087" y="273317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83" name="Text Box 92"/>
          <p:cNvSpPr txBox="1">
            <a:spLocks noChangeArrowheads="1"/>
          </p:cNvSpPr>
          <p:nvPr/>
        </p:nvSpPr>
        <p:spPr bwMode="auto">
          <a:xfrm>
            <a:off x="2231740" y="2348928"/>
            <a:ext cx="720725" cy="432000"/>
          </a:xfrm>
          <a:prstGeom prst="rect">
            <a:avLst/>
          </a:prstGeom>
          <a:noFill/>
          <a:ln w="9525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ctr">
              <a:lnSpc>
                <a:spcPts val="1400"/>
              </a:lnSpc>
              <a:defRPr/>
            </a:pPr>
            <a:r>
              <a:rPr lang="en-GB" sz="2000" dirty="0" smtClean="0">
                <a:solidFill>
                  <a:schemeClr val="bg2"/>
                </a:solidFill>
              </a:rPr>
              <a:t>const</a:t>
            </a:r>
            <a:br>
              <a:rPr lang="en-GB" sz="2000" dirty="0" smtClean="0">
                <a:solidFill>
                  <a:schemeClr val="bg2"/>
                </a:solidFill>
              </a:rPr>
            </a:br>
            <a:r>
              <a:rPr lang="en-GB" sz="2000" i="1" dirty="0" smtClean="0">
                <a:solidFill>
                  <a:schemeClr val="bg2"/>
                </a:solidFill>
              </a:rPr>
              <a:t>c</a:t>
            </a:r>
            <a:endParaRPr lang="en-US" sz="1400" i="1" dirty="0">
              <a:solidFill>
                <a:schemeClr val="bg2"/>
              </a:solidFill>
            </a:endParaRPr>
          </a:p>
        </p:txBody>
      </p:sp>
      <p:sp>
        <p:nvSpPr>
          <p:cNvPr id="84" name="Text Box 92"/>
          <p:cNvSpPr txBox="1">
            <a:spLocks noChangeArrowheads="1"/>
          </p:cNvSpPr>
          <p:nvPr/>
        </p:nvSpPr>
        <p:spPr bwMode="auto">
          <a:xfrm>
            <a:off x="4535351" y="2348928"/>
            <a:ext cx="720725" cy="432000"/>
          </a:xfrm>
          <a:prstGeom prst="rect">
            <a:avLst/>
          </a:prstGeom>
          <a:noFill/>
          <a:ln w="9525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ctr">
              <a:lnSpc>
                <a:spcPts val="1400"/>
              </a:lnSpc>
              <a:defRPr/>
            </a:pPr>
            <a:r>
              <a:rPr lang="en-GB" sz="2000" dirty="0" err="1" smtClean="0">
                <a:solidFill>
                  <a:schemeClr val="bg2"/>
                </a:solidFill>
              </a:rPr>
              <a:t>reg</a:t>
            </a:r>
            <a:r>
              <a:rPr lang="en-GB" sz="2000" dirty="0" smtClean="0">
                <a:solidFill>
                  <a:schemeClr val="bg2"/>
                </a:solidFill>
              </a:rPr>
              <a:t/>
            </a:r>
            <a:br>
              <a:rPr lang="en-GB" sz="2000" dirty="0" smtClean="0">
                <a:solidFill>
                  <a:schemeClr val="bg2"/>
                </a:solidFill>
              </a:rPr>
            </a:br>
            <a:r>
              <a:rPr lang="en-GB" sz="2000" i="1" dirty="0" smtClean="0">
                <a:solidFill>
                  <a:schemeClr val="bg2"/>
                </a:solidFill>
              </a:rPr>
              <a:t>r</a:t>
            </a:r>
            <a:endParaRPr lang="en-US" sz="1400" i="1" dirty="0">
              <a:solidFill>
                <a:schemeClr val="bg2"/>
              </a:solidFill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2229507" y="4437112"/>
            <a:ext cx="722313" cy="936586"/>
            <a:chOff x="1943708" y="3753036"/>
            <a:chExt cx="722313" cy="936586"/>
          </a:xfrm>
        </p:grpSpPr>
        <p:sp>
          <p:nvSpPr>
            <p:cNvPr id="86" name="Trapezoid 85"/>
            <p:cNvSpPr/>
            <p:nvPr/>
          </p:nvSpPr>
          <p:spPr>
            <a:xfrm>
              <a:off x="1945296" y="4329259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7" name="Text Box 95"/>
            <p:cNvSpPr txBox="1">
              <a:spLocks noChangeArrowheads="1"/>
            </p:cNvSpPr>
            <p:nvPr/>
          </p:nvSpPr>
          <p:spPr bwMode="auto">
            <a:xfrm>
              <a:off x="1943708" y="3753036"/>
              <a:ext cx="720725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mem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9" name="Line 96"/>
            <p:cNvSpPr>
              <a:spLocks noChangeShapeType="1"/>
            </p:cNvSpPr>
            <p:nvPr/>
          </p:nvSpPr>
          <p:spPr bwMode="auto">
            <a:xfrm>
              <a:off x="2304071" y="3968936"/>
              <a:ext cx="0" cy="36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4103799" y="3140968"/>
            <a:ext cx="1584325" cy="936283"/>
            <a:chOff x="3635896" y="4257092"/>
            <a:chExt cx="1584325" cy="936283"/>
          </a:xfrm>
        </p:grpSpPr>
        <p:sp>
          <p:nvSpPr>
            <p:cNvPr id="103" name="Trapezoid 102"/>
            <p:cNvSpPr/>
            <p:nvPr/>
          </p:nvSpPr>
          <p:spPr>
            <a:xfrm>
              <a:off x="3635896" y="4833013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4" name="Trapezoid 103"/>
            <p:cNvSpPr/>
            <p:nvPr/>
          </p:nvSpPr>
          <p:spPr>
            <a:xfrm>
              <a:off x="4499496" y="4833013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5" name="Text Box 29"/>
            <p:cNvSpPr txBox="1">
              <a:spLocks noChangeArrowheads="1"/>
            </p:cNvSpPr>
            <p:nvPr/>
          </p:nvSpPr>
          <p:spPr bwMode="auto">
            <a:xfrm>
              <a:off x="4248004" y="4257092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‒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106" name="Line 31"/>
            <p:cNvSpPr>
              <a:spLocks noChangeShapeType="1"/>
            </p:cNvSpPr>
            <p:nvPr/>
          </p:nvSpPr>
          <p:spPr bwMode="auto">
            <a:xfrm>
              <a:off x="3993083" y="464138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7" name="Line 33"/>
            <p:cNvSpPr>
              <a:spLocks noChangeShapeType="1"/>
            </p:cNvSpPr>
            <p:nvPr/>
          </p:nvSpPr>
          <p:spPr bwMode="auto">
            <a:xfrm>
              <a:off x="4426471" y="4472993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" name="Line 34"/>
            <p:cNvSpPr>
              <a:spLocks noChangeShapeType="1"/>
            </p:cNvSpPr>
            <p:nvPr/>
          </p:nvSpPr>
          <p:spPr bwMode="auto">
            <a:xfrm>
              <a:off x="3993083" y="4641385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9" name="Line 35"/>
            <p:cNvSpPr>
              <a:spLocks noChangeShapeType="1"/>
            </p:cNvSpPr>
            <p:nvPr/>
          </p:nvSpPr>
          <p:spPr bwMode="auto">
            <a:xfrm>
              <a:off x="4858271" y="464138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6408055" y="3140968"/>
            <a:ext cx="1584325" cy="936283"/>
            <a:chOff x="5472100" y="4257092"/>
            <a:chExt cx="1584325" cy="936283"/>
          </a:xfrm>
        </p:grpSpPr>
        <p:sp>
          <p:nvSpPr>
            <p:cNvPr id="111" name="Trapezoid 110"/>
            <p:cNvSpPr/>
            <p:nvPr/>
          </p:nvSpPr>
          <p:spPr>
            <a:xfrm>
              <a:off x="5472100" y="4833013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2" name="Trapezoid 111"/>
            <p:cNvSpPr/>
            <p:nvPr/>
          </p:nvSpPr>
          <p:spPr>
            <a:xfrm>
              <a:off x="6335700" y="4833013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3" name="Text Box 29"/>
            <p:cNvSpPr txBox="1">
              <a:spLocks noChangeArrowheads="1"/>
            </p:cNvSpPr>
            <p:nvPr/>
          </p:nvSpPr>
          <p:spPr bwMode="auto">
            <a:xfrm>
              <a:off x="6084208" y="4257092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×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114" name="Line 31"/>
            <p:cNvSpPr>
              <a:spLocks noChangeShapeType="1"/>
            </p:cNvSpPr>
            <p:nvPr/>
          </p:nvSpPr>
          <p:spPr bwMode="auto">
            <a:xfrm>
              <a:off x="5829287" y="464138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5" name="Line 33"/>
            <p:cNvSpPr>
              <a:spLocks noChangeShapeType="1"/>
            </p:cNvSpPr>
            <p:nvPr/>
          </p:nvSpPr>
          <p:spPr bwMode="auto">
            <a:xfrm>
              <a:off x="6262675" y="4472993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6" name="Line 34"/>
            <p:cNvSpPr>
              <a:spLocks noChangeShapeType="1"/>
            </p:cNvSpPr>
            <p:nvPr/>
          </p:nvSpPr>
          <p:spPr bwMode="auto">
            <a:xfrm>
              <a:off x="5829287" y="4641385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7" name="Line 35"/>
            <p:cNvSpPr>
              <a:spLocks noChangeShapeType="1"/>
            </p:cNvSpPr>
            <p:nvPr/>
          </p:nvSpPr>
          <p:spPr bwMode="auto">
            <a:xfrm>
              <a:off x="6694475" y="464138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103948" y="4437112"/>
            <a:ext cx="1584176" cy="1512650"/>
            <a:chOff x="4103948" y="4437112"/>
            <a:chExt cx="1584176" cy="1512650"/>
          </a:xfrm>
        </p:grpSpPr>
        <p:sp>
          <p:nvSpPr>
            <p:cNvPr id="93" name="Trapezoid 92"/>
            <p:cNvSpPr/>
            <p:nvPr/>
          </p:nvSpPr>
          <p:spPr>
            <a:xfrm>
              <a:off x="4967399" y="5013033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4" name="Text Box 29"/>
            <p:cNvSpPr txBox="1">
              <a:spLocks noChangeArrowheads="1"/>
            </p:cNvSpPr>
            <p:nvPr/>
          </p:nvSpPr>
          <p:spPr bwMode="auto">
            <a:xfrm>
              <a:off x="4535351" y="4437112"/>
              <a:ext cx="72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move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95" name="Line 31"/>
            <p:cNvSpPr>
              <a:spLocks noChangeShapeType="1"/>
            </p:cNvSpPr>
            <p:nvPr/>
          </p:nvSpPr>
          <p:spPr bwMode="auto">
            <a:xfrm>
              <a:off x="4460986" y="482140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" name="Line 33"/>
            <p:cNvSpPr>
              <a:spLocks noChangeShapeType="1"/>
            </p:cNvSpPr>
            <p:nvPr/>
          </p:nvSpPr>
          <p:spPr bwMode="auto">
            <a:xfrm>
              <a:off x="4894374" y="4653013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" name="Line 34"/>
            <p:cNvSpPr>
              <a:spLocks noChangeShapeType="1"/>
            </p:cNvSpPr>
            <p:nvPr/>
          </p:nvSpPr>
          <p:spPr bwMode="auto">
            <a:xfrm>
              <a:off x="4460986" y="4821405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8" name="Line 35"/>
            <p:cNvSpPr>
              <a:spLocks noChangeShapeType="1"/>
            </p:cNvSpPr>
            <p:nvPr/>
          </p:nvSpPr>
          <p:spPr bwMode="auto">
            <a:xfrm>
              <a:off x="5326174" y="482140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" name="Trapezoid 47"/>
            <p:cNvSpPr/>
            <p:nvPr/>
          </p:nvSpPr>
          <p:spPr>
            <a:xfrm>
              <a:off x="4105536" y="5589399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9" name="Text Box 95"/>
            <p:cNvSpPr txBox="1">
              <a:spLocks noChangeArrowheads="1"/>
            </p:cNvSpPr>
            <p:nvPr/>
          </p:nvSpPr>
          <p:spPr bwMode="auto">
            <a:xfrm>
              <a:off x="4103948" y="5013176"/>
              <a:ext cx="720725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mem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50" name="Line 96"/>
            <p:cNvSpPr>
              <a:spLocks noChangeShapeType="1"/>
            </p:cNvSpPr>
            <p:nvPr/>
          </p:nvSpPr>
          <p:spPr bwMode="auto">
            <a:xfrm>
              <a:off x="4464311" y="5229076"/>
              <a:ext cx="0" cy="36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Modelling</a:t>
            </a:r>
            <a:r>
              <a:rPr lang="en-US" dirty="0" smtClean="0"/>
              <a:t> target instructions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Model the semantics of each target machine instruction using an IR tree pattern.</a:t>
            </a:r>
          </a:p>
          <a:p>
            <a:pPr eaLnBrk="1" hangingPunct="1">
              <a:lnSpc>
                <a:spcPct val="90000"/>
              </a:lnSpc>
            </a:pPr>
            <a:r>
              <a:rPr lang="en-US" i="1" dirty="0" smtClean="0"/>
              <a:t>Note:</a:t>
            </a:r>
            <a:r>
              <a:rPr lang="en-US" dirty="0" smtClean="0"/>
              <a:t> We use the same IR to model both source code and target instructions.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</a:t>
            </a:r>
            <a:r>
              <a:rPr lang="en-US" dirty="0" err="1" smtClean="0"/>
              <a:t>Jouette</a:t>
            </a:r>
            <a:r>
              <a:rPr lang="en-US" dirty="0" smtClean="0"/>
              <a:t>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err="1" smtClean="0"/>
              <a:t>Jouette</a:t>
            </a:r>
            <a:r>
              <a:rPr lang="en-US" dirty="0" smtClean="0"/>
              <a:t> is a hypothetical RISC machine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invented by Andrew </a:t>
            </a:r>
            <a:r>
              <a:rPr lang="en-US" dirty="0" err="1" smtClean="0"/>
              <a:t>Appel</a:t>
            </a:r>
            <a:r>
              <a:rPr lang="en-US" dirty="0" smtClean="0"/>
              <a:t> for his </a:t>
            </a:r>
            <a:r>
              <a:rPr lang="en-US" i="1" dirty="0" smtClean="0"/>
              <a:t>Modern Compiler Implementation</a:t>
            </a:r>
            <a:r>
              <a:rPr lang="en-US" dirty="0" smtClean="0"/>
              <a:t> books.</a:t>
            </a:r>
            <a:endParaRPr lang="en-US" b="1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Jouette</a:t>
            </a:r>
            <a:r>
              <a:rPr lang="en-US" dirty="0" smtClean="0"/>
              <a:t> architecture: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general-purpose registers r0, r1, r2, ..., r31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r0 always contains zero.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</a:t>
            </a:r>
            <a:r>
              <a:rPr lang="en-US" dirty="0" err="1" smtClean="0"/>
              <a:t>Jouette</a:t>
            </a:r>
            <a:r>
              <a:rPr lang="en-US" dirty="0" smtClean="0"/>
              <a:t>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Jouette</a:t>
            </a:r>
            <a:r>
              <a:rPr lang="en-US" dirty="0" smtClean="0"/>
              <a:t> instruction set: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79712" y="2312876"/>
          <a:ext cx="4536504" cy="3540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8232"/>
                <a:gridCol w="2448272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Mnemonic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Behaviour</a:t>
                      </a: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ADD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r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r'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r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''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←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r'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+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r''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SUB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r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r'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r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''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90000"/>
                            <a:lumOff val="10000"/>
                          </a:schemeClr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←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r'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r''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MUL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r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r'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r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''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90000"/>
                            <a:lumOff val="10000"/>
                          </a:schemeClr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←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r'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×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r''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ADDI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r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r'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c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90000"/>
                            <a:lumOff val="10000"/>
                          </a:schemeClr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←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r'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+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SUBI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r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r'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c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90000"/>
                            <a:lumOff val="10000"/>
                          </a:schemeClr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←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r'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LOAD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r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(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r'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90000"/>
                            <a:lumOff val="10000"/>
                          </a:schemeClr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←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r'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+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]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STORE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r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(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r'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90000"/>
                            <a:lumOff val="10000"/>
                          </a:schemeClr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r'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+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]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←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COPY (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(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r'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90000"/>
                            <a:lumOff val="10000"/>
                          </a:schemeClr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r'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]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←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]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5" name="AutoShape 4"/>
          <p:cNvSpPr>
            <a:spLocks/>
          </p:cNvSpPr>
          <p:nvPr/>
        </p:nvSpPr>
        <p:spPr bwMode="auto">
          <a:xfrm>
            <a:off x="7489824" y="3824288"/>
            <a:ext cx="1150627" cy="1044872"/>
          </a:xfrm>
          <a:prstGeom prst="callout1">
            <a:avLst>
              <a:gd name="adj1" fmla="val 22713"/>
              <a:gd name="adj2" fmla="val -6051"/>
              <a:gd name="adj3" fmla="val 23320"/>
              <a:gd name="adj4" fmla="val -62788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i="1" dirty="0" smtClean="0">
                <a:solidFill>
                  <a:schemeClr val="bg2"/>
                </a:solidFill>
              </a:rPr>
              <a:t>r</a:t>
            </a:r>
            <a:r>
              <a:rPr lang="en-US" sz="2000" dirty="0" smtClean="0">
                <a:solidFill>
                  <a:schemeClr val="bg2"/>
                </a:solidFill>
              </a:rPr>
              <a:t>, </a:t>
            </a:r>
            <a:r>
              <a:rPr lang="en-US" sz="2000" i="1" dirty="0" smtClean="0">
                <a:solidFill>
                  <a:schemeClr val="bg2"/>
                </a:solidFill>
              </a:rPr>
              <a:t>r'</a:t>
            </a:r>
            <a:r>
              <a:rPr lang="en-US" sz="2000" dirty="0" smtClean="0">
                <a:solidFill>
                  <a:schemeClr val="bg2"/>
                </a:solidFill>
              </a:rPr>
              <a:t>, </a:t>
            </a:r>
            <a:r>
              <a:rPr lang="en-US" sz="2000" i="1" dirty="0" smtClean="0">
                <a:solidFill>
                  <a:schemeClr val="bg2"/>
                </a:solidFill>
              </a:rPr>
              <a:t>r''</a:t>
            </a:r>
            <a:r>
              <a:rPr lang="en-US" sz="2000" dirty="0" smtClean="0">
                <a:solidFill>
                  <a:schemeClr val="bg2"/>
                </a:solidFill>
              </a:rPr>
              <a:t> are registers; </a:t>
            </a:r>
            <a:r>
              <a:rPr lang="en-US" sz="2000" i="1" dirty="0" smtClean="0">
                <a:solidFill>
                  <a:schemeClr val="bg2"/>
                </a:solidFill>
              </a:rPr>
              <a:t>c</a:t>
            </a:r>
            <a:r>
              <a:rPr lang="en-US" sz="2000" dirty="0" smtClean="0">
                <a:solidFill>
                  <a:schemeClr val="bg2"/>
                </a:solidFill>
              </a:rPr>
              <a:t> is a constant</a:t>
            </a:r>
            <a:endParaRPr lang="en-US" sz="2000" i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</a:t>
            </a:r>
            <a:r>
              <a:rPr lang="en-US" dirty="0" err="1" smtClean="0"/>
              <a:t>modelling</a:t>
            </a:r>
            <a:r>
              <a:rPr lang="en-US" dirty="0" smtClean="0"/>
              <a:t> </a:t>
            </a:r>
            <a:r>
              <a:rPr lang="en-US" dirty="0" err="1" smtClean="0"/>
              <a:t>Jouette</a:t>
            </a:r>
            <a:r>
              <a:rPr lang="en-US" dirty="0" smtClean="0"/>
              <a:t> instructions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Jouette</a:t>
            </a:r>
            <a:r>
              <a:rPr lang="en-US" dirty="0" smtClean="0"/>
              <a:t> arithmetic instructions:</a:t>
            </a:r>
          </a:p>
        </p:txBody>
      </p:sp>
      <p:grpSp>
        <p:nvGrpSpPr>
          <p:cNvPr id="2" name="Group 50"/>
          <p:cNvGrpSpPr/>
          <p:nvPr/>
        </p:nvGrpSpPr>
        <p:grpSpPr>
          <a:xfrm>
            <a:off x="3743908" y="2312876"/>
            <a:ext cx="865188" cy="564293"/>
            <a:chOff x="6153323" y="2708920"/>
            <a:chExt cx="865188" cy="564293"/>
          </a:xfrm>
        </p:grpSpPr>
        <p:sp>
          <p:nvSpPr>
            <p:cNvPr id="46" name="Text Box 29"/>
            <p:cNvSpPr txBox="1">
              <a:spLocks noChangeArrowheads="1"/>
            </p:cNvSpPr>
            <p:nvPr/>
          </p:nvSpPr>
          <p:spPr bwMode="auto">
            <a:xfrm>
              <a:off x="6408244" y="2708920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+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47" name="Line 31"/>
            <p:cNvSpPr>
              <a:spLocks noChangeShapeType="1"/>
            </p:cNvSpPr>
            <p:nvPr/>
          </p:nvSpPr>
          <p:spPr bwMode="auto">
            <a:xfrm>
              <a:off x="6153323" y="3093213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" name="Line 33"/>
            <p:cNvSpPr>
              <a:spLocks noChangeShapeType="1"/>
            </p:cNvSpPr>
            <p:nvPr/>
          </p:nvSpPr>
          <p:spPr bwMode="auto">
            <a:xfrm>
              <a:off x="6586711" y="292482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9" name="Line 34"/>
            <p:cNvSpPr>
              <a:spLocks noChangeShapeType="1"/>
            </p:cNvSpPr>
            <p:nvPr/>
          </p:nvSpPr>
          <p:spPr bwMode="auto">
            <a:xfrm>
              <a:off x="6153323" y="3093213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0" name="Line 35"/>
            <p:cNvSpPr>
              <a:spLocks noChangeShapeType="1"/>
            </p:cNvSpPr>
            <p:nvPr/>
          </p:nvSpPr>
          <p:spPr bwMode="auto">
            <a:xfrm>
              <a:off x="7018511" y="3093213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58"/>
          <p:cNvGrpSpPr/>
          <p:nvPr/>
        </p:nvGrpSpPr>
        <p:grpSpPr>
          <a:xfrm>
            <a:off x="3743908" y="3032956"/>
            <a:ext cx="865188" cy="564293"/>
            <a:chOff x="6153323" y="2708920"/>
            <a:chExt cx="865188" cy="564293"/>
          </a:xfrm>
        </p:grpSpPr>
        <p:sp>
          <p:nvSpPr>
            <p:cNvPr id="60" name="Text Box 29"/>
            <p:cNvSpPr txBox="1">
              <a:spLocks noChangeArrowheads="1"/>
            </p:cNvSpPr>
            <p:nvPr/>
          </p:nvSpPr>
          <p:spPr bwMode="auto">
            <a:xfrm>
              <a:off x="6408244" y="2708920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‒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61" name="Line 31"/>
            <p:cNvSpPr>
              <a:spLocks noChangeShapeType="1"/>
            </p:cNvSpPr>
            <p:nvPr/>
          </p:nvSpPr>
          <p:spPr bwMode="auto">
            <a:xfrm>
              <a:off x="6153323" y="3093213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2" name="Line 33"/>
            <p:cNvSpPr>
              <a:spLocks noChangeShapeType="1"/>
            </p:cNvSpPr>
            <p:nvPr/>
          </p:nvSpPr>
          <p:spPr bwMode="auto">
            <a:xfrm>
              <a:off x="6586711" y="292482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" name="Line 34"/>
            <p:cNvSpPr>
              <a:spLocks noChangeShapeType="1"/>
            </p:cNvSpPr>
            <p:nvPr/>
          </p:nvSpPr>
          <p:spPr bwMode="auto">
            <a:xfrm>
              <a:off x="6153323" y="3093213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4" name="Line 35"/>
            <p:cNvSpPr>
              <a:spLocks noChangeShapeType="1"/>
            </p:cNvSpPr>
            <p:nvPr/>
          </p:nvSpPr>
          <p:spPr bwMode="auto">
            <a:xfrm>
              <a:off x="7018511" y="3093213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" name="Group 64"/>
          <p:cNvGrpSpPr/>
          <p:nvPr/>
        </p:nvGrpSpPr>
        <p:grpSpPr>
          <a:xfrm>
            <a:off x="3743908" y="3741265"/>
            <a:ext cx="865188" cy="564293"/>
            <a:chOff x="6153323" y="2708920"/>
            <a:chExt cx="865188" cy="564293"/>
          </a:xfrm>
        </p:grpSpPr>
        <p:sp>
          <p:nvSpPr>
            <p:cNvPr id="66" name="Text Box 29"/>
            <p:cNvSpPr txBox="1">
              <a:spLocks noChangeArrowheads="1"/>
            </p:cNvSpPr>
            <p:nvPr/>
          </p:nvSpPr>
          <p:spPr bwMode="auto">
            <a:xfrm>
              <a:off x="6408244" y="2708920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×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67" name="Line 31"/>
            <p:cNvSpPr>
              <a:spLocks noChangeShapeType="1"/>
            </p:cNvSpPr>
            <p:nvPr/>
          </p:nvSpPr>
          <p:spPr bwMode="auto">
            <a:xfrm>
              <a:off x="6153323" y="3093213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" name="Line 33"/>
            <p:cNvSpPr>
              <a:spLocks noChangeShapeType="1"/>
            </p:cNvSpPr>
            <p:nvPr/>
          </p:nvSpPr>
          <p:spPr bwMode="auto">
            <a:xfrm>
              <a:off x="6586711" y="292482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9" name="Line 34"/>
            <p:cNvSpPr>
              <a:spLocks noChangeShapeType="1"/>
            </p:cNvSpPr>
            <p:nvPr/>
          </p:nvSpPr>
          <p:spPr bwMode="auto">
            <a:xfrm>
              <a:off x="6153323" y="3093213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0" name="Line 35"/>
            <p:cNvSpPr>
              <a:spLocks noChangeShapeType="1"/>
            </p:cNvSpPr>
            <p:nvPr/>
          </p:nvSpPr>
          <p:spPr bwMode="auto">
            <a:xfrm>
              <a:off x="7018511" y="3093213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" name="Group 106"/>
          <p:cNvGrpSpPr/>
          <p:nvPr/>
        </p:nvGrpSpPr>
        <p:grpSpPr>
          <a:xfrm>
            <a:off x="3743908" y="4473116"/>
            <a:ext cx="1332149" cy="780293"/>
            <a:chOff x="6012160" y="5132959"/>
            <a:chExt cx="1332149" cy="780293"/>
          </a:xfrm>
        </p:grpSpPr>
        <p:sp>
          <p:nvSpPr>
            <p:cNvPr id="95" name="Text Box 29"/>
            <p:cNvSpPr txBox="1">
              <a:spLocks noChangeArrowheads="1"/>
            </p:cNvSpPr>
            <p:nvPr/>
          </p:nvSpPr>
          <p:spPr bwMode="auto">
            <a:xfrm>
              <a:off x="6267081" y="5132959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+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96" name="Line 31"/>
            <p:cNvSpPr>
              <a:spLocks noChangeShapeType="1"/>
            </p:cNvSpPr>
            <p:nvPr/>
          </p:nvSpPr>
          <p:spPr bwMode="auto">
            <a:xfrm>
              <a:off x="6012160" y="551725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" name="Line 33"/>
            <p:cNvSpPr>
              <a:spLocks noChangeShapeType="1"/>
            </p:cNvSpPr>
            <p:nvPr/>
          </p:nvSpPr>
          <p:spPr bwMode="auto">
            <a:xfrm>
              <a:off x="6445548" y="534886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8" name="Line 34"/>
            <p:cNvSpPr>
              <a:spLocks noChangeShapeType="1"/>
            </p:cNvSpPr>
            <p:nvPr/>
          </p:nvSpPr>
          <p:spPr bwMode="auto">
            <a:xfrm>
              <a:off x="6012160" y="5517252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9" name="Line 35"/>
            <p:cNvSpPr>
              <a:spLocks noChangeShapeType="1"/>
            </p:cNvSpPr>
            <p:nvPr/>
          </p:nvSpPr>
          <p:spPr bwMode="auto">
            <a:xfrm>
              <a:off x="6877348" y="551725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0" name="Text Box 92"/>
            <p:cNvSpPr txBox="1">
              <a:spLocks noChangeArrowheads="1"/>
            </p:cNvSpPr>
            <p:nvPr/>
          </p:nvSpPr>
          <p:spPr bwMode="auto">
            <a:xfrm>
              <a:off x="6408849" y="5697252"/>
              <a:ext cx="93546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const </a:t>
              </a:r>
              <a:r>
                <a:rPr lang="en-GB" sz="2000" i="1" dirty="0" smtClean="0">
                  <a:solidFill>
                    <a:schemeClr val="bg2"/>
                  </a:solidFill>
                </a:rPr>
                <a:t>c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6" name="Group 107"/>
          <p:cNvGrpSpPr/>
          <p:nvPr/>
        </p:nvGrpSpPr>
        <p:grpSpPr>
          <a:xfrm>
            <a:off x="5399001" y="4461345"/>
            <a:ext cx="1333239" cy="780293"/>
            <a:chOff x="7524328" y="5121188"/>
            <a:chExt cx="1333239" cy="780293"/>
          </a:xfrm>
        </p:grpSpPr>
        <p:sp>
          <p:nvSpPr>
            <p:cNvPr id="101" name="Text Box 29"/>
            <p:cNvSpPr txBox="1">
              <a:spLocks noChangeArrowheads="1"/>
            </p:cNvSpPr>
            <p:nvPr/>
          </p:nvSpPr>
          <p:spPr bwMode="auto">
            <a:xfrm>
              <a:off x="8247300" y="5121188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+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102" name="Line 31"/>
            <p:cNvSpPr>
              <a:spLocks noChangeShapeType="1"/>
            </p:cNvSpPr>
            <p:nvPr/>
          </p:nvSpPr>
          <p:spPr bwMode="auto">
            <a:xfrm>
              <a:off x="7992379" y="550548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" name="Line 33"/>
            <p:cNvSpPr>
              <a:spLocks noChangeShapeType="1"/>
            </p:cNvSpPr>
            <p:nvPr/>
          </p:nvSpPr>
          <p:spPr bwMode="auto">
            <a:xfrm>
              <a:off x="8425767" y="5337089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" name="Line 34"/>
            <p:cNvSpPr>
              <a:spLocks noChangeShapeType="1"/>
            </p:cNvSpPr>
            <p:nvPr/>
          </p:nvSpPr>
          <p:spPr bwMode="auto">
            <a:xfrm>
              <a:off x="7992379" y="5505481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" name="Line 35"/>
            <p:cNvSpPr>
              <a:spLocks noChangeShapeType="1"/>
            </p:cNvSpPr>
            <p:nvPr/>
          </p:nvSpPr>
          <p:spPr bwMode="auto">
            <a:xfrm>
              <a:off x="8857567" y="550548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6" name="Text Box 92"/>
            <p:cNvSpPr txBox="1">
              <a:spLocks noChangeArrowheads="1"/>
            </p:cNvSpPr>
            <p:nvPr/>
          </p:nvSpPr>
          <p:spPr bwMode="auto">
            <a:xfrm>
              <a:off x="7524328" y="5685481"/>
              <a:ext cx="93546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const </a:t>
              </a:r>
              <a:r>
                <a:rPr lang="en-GB" sz="2000" i="1" dirty="0" smtClean="0">
                  <a:solidFill>
                    <a:schemeClr val="bg2"/>
                  </a:solidFill>
                </a:rPr>
                <a:t>c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7" name="Group 43"/>
          <p:cNvGrpSpPr/>
          <p:nvPr/>
        </p:nvGrpSpPr>
        <p:grpSpPr>
          <a:xfrm>
            <a:off x="3743908" y="5349007"/>
            <a:ext cx="1332149" cy="780293"/>
            <a:chOff x="6012160" y="5132959"/>
            <a:chExt cx="1332149" cy="780293"/>
          </a:xfrm>
        </p:grpSpPr>
        <p:sp>
          <p:nvSpPr>
            <p:cNvPr id="45" name="Text Box 29"/>
            <p:cNvSpPr txBox="1">
              <a:spLocks noChangeArrowheads="1"/>
            </p:cNvSpPr>
            <p:nvPr/>
          </p:nvSpPr>
          <p:spPr bwMode="auto">
            <a:xfrm>
              <a:off x="6267081" y="5132959"/>
              <a:ext cx="360000" cy="26576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‒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52" name="Line 31"/>
            <p:cNvSpPr>
              <a:spLocks noChangeShapeType="1"/>
            </p:cNvSpPr>
            <p:nvPr/>
          </p:nvSpPr>
          <p:spPr bwMode="auto">
            <a:xfrm>
              <a:off x="6012160" y="551725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" name="Line 33"/>
            <p:cNvSpPr>
              <a:spLocks noChangeShapeType="1"/>
            </p:cNvSpPr>
            <p:nvPr/>
          </p:nvSpPr>
          <p:spPr bwMode="auto">
            <a:xfrm>
              <a:off x="6445548" y="534886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" name="Line 34"/>
            <p:cNvSpPr>
              <a:spLocks noChangeShapeType="1"/>
            </p:cNvSpPr>
            <p:nvPr/>
          </p:nvSpPr>
          <p:spPr bwMode="auto">
            <a:xfrm>
              <a:off x="6012160" y="5517252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5" name="Line 35"/>
            <p:cNvSpPr>
              <a:spLocks noChangeShapeType="1"/>
            </p:cNvSpPr>
            <p:nvPr/>
          </p:nvSpPr>
          <p:spPr bwMode="auto">
            <a:xfrm>
              <a:off x="6877348" y="551725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6" name="Text Box 92"/>
            <p:cNvSpPr txBox="1">
              <a:spLocks noChangeArrowheads="1"/>
            </p:cNvSpPr>
            <p:nvPr/>
          </p:nvSpPr>
          <p:spPr bwMode="auto">
            <a:xfrm>
              <a:off x="6408849" y="5697252"/>
              <a:ext cx="93546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const </a:t>
              </a:r>
              <a:r>
                <a:rPr lang="en-GB" sz="2000" i="1" dirty="0" smtClean="0">
                  <a:solidFill>
                    <a:schemeClr val="bg2"/>
                  </a:solidFill>
                </a:rPr>
                <a:t>c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7056276" y="4473116"/>
            <a:ext cx="936104" cy="568412"/>
            <a:chOff x="7128284" y="4701940"/>
            <a:chExt cx="936104" cy="568412"/>
          </a:xfrm>
        </p:grpSpPr>
        <p:sp>
          <p:nvSpPr>
            <p:cNvPr id="78" name="Text Box 92"/>
            <p:cNvSpPr txBox="1">
              <a:spLocks noChangeArrowheads="1"/>
            </p:cNvSpPr>
            <p:nvPr/>
          </p:nvSpPr>
          <p:spPr bwMode="auto">
            <a:xfrm>
              <a:off x="7128928" y="4701940"/>
              <a:ext cx="93546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const </a:t>
              </a:r>
              <a:r>
                <a:rPr lang="en-GB" sz="2000" i="1" dirty="0" smtClean="0">
                  <a:solidFill>
                    <a:schemeClr val="bg2"/>
                  </a:solidFill>
                </a:rPr>
                <a:t>c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  <p:sp>
          <p:nvSpPr>
            <p:cNvPr id="57" name="Text Box 92"/>
            <p:cNvSpPr txBox="1">
              <a:spLocks noChangeArrowheads="1"/>
            </p:cNvSpPr>
            <p:nvPr/>
          </p:nvSpPr>
          <p:spPr bwMode="auto">
            <a:xfrm>
              <a:off x="7128284" y="4941168"/>
              <a:ext cx="936104" cy="32918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20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(</a:t>
              </a:r>
              <a:r>
                <a:rPr lang="en-US" sz="2000" i="1" dirty="0" smtClean="0">
                  <a:solidFill>
                    <a:schemeClr val="bg2"/>
                  </a:solidFill>
                </a:rPr>
                <a:t>r'</a:t>
              </a:r>
              <a:r>
                <a:rPr lang="en-GB" sz="2000" dirty="0" smtClean="0">
                  <a:solidFill>
                    <a:schemeClr val="bg2"/>
                  </a:solidFill>
                </a:rPr>
                <a:t> = r0)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799692" y="2326480"/>
            <a:ext cx="1620180" cy="3600336"/>
            <a:chOff x="1799692" y="2326480"/>
            <a:chExt cx="1620180" cy="3600336"/>
          </a:xfrm>
        </p:grpSpPr>
        <p:sp>
          <p:nvSpPr>
            <p:cNvPr id="51" name="Text Box 92"/>
            <p:cNvSpPr txBox="1">
              <a:spLocks noChangeArrowheads="1"/>
            </p:cNvSpPr>
            <p:nvPr/>
          </p:nvSpPr>
          <p:spPr bwMode="auto">
            <a:xfrm>
              <a:off x="1799692" y="2326480"/>
              <a:ext cx="1620180" cy="5760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ts val="2000"/>
                </a:lnSpc>
                <a:spcBef>
                  <a:spcPct val="50000"/>
                </a:spcBef>
                <a:buClr>
                  <a:schemeClr val="bg2"/>
                </a:buClr>
              </a:pP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ADD 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r</a:t>
              </a:r>
              <a:r>
                <a:rPr lang="en-US" sz="2000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,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r'</a:t>
              </a:r>
              <a:r>
                <a:rPr lang="en-US" sz="2000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,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r</a:t>
              </a:r>
              <a:r>
                <a:rPr lang="en-US" sz="2000" i="1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''</a:t>
              </a: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/>
              </a:r>
              <a:b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</a:b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 </a:t>
              </a:r>
              <a:r>
                <a:rPr lang="en-US" sz="2000" dirty="0" smtClean="0"/>
                <a:t>(</a:t>
              </a:r>
              <a:r>
                <a:rPr lang="en-US" sz="2000" i="1" dirty="0" smtClean="0"/>
                <a:t>r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cs typeface="Arial" charset="0"/>
                </a:rPr>
                <a:t>←</a:t>
              </a:r>
              <a:r>
                <a:rPr lang="en-US" sz="2000" dirty="0" smtClean="0"/>
                <a:t> </a:t>
              </a:r>
              <a:r>
                <a:rPr lang="en-US" sz="2000" i="1" dirty="0" smtClean="0"/>
                <a:t>r'</a:t>
              </a:r>
              <a:r>
                <a:rPr lang="en-US" sz="2000" dirty="0" smtClean="0"/>
                <a:t> + </a:t>
              </a:r>
              <a:r>
                <a:rPr lang="en-US" sz="2000" i="1" dirty="0" smtClean="0"/>
                <a:t>r''</a:t>
              </a:r>
              <a:r>
                <a:rPr lang="en-US" sz="2000" dirty="0" smtClean="0"/>
                <a:t>)</a:t>
              </a:r>
            </a:p>
          </p:txBody>
        </p:sp>
        <p:sp>
          <p:nvSpPr>
            <p:cNvPr id="59" name="Text Box 92"/>
            <p:cNvSpPr txBox="1">
              <a:spLocks noChangeArrowheads="1"/>
            </p:cNvSpPr>
            <p:nvPr/>
          </p:nvSpPr>
          <p:spPr bwMode="auto">
            <a:xfrm>
              <a:off x="1799692" y="3046560"/>
              <a:ext cx="1620180" cy="5760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ts val="2000"/>
                </a:lnSpc>
                <a:spcBef>
                  <a:spcPct val="50000"/>
                </a:spcBef>
                <a:buClr>
                  <a:schemeClr val="bg2"/>
                </a:buClr>
              </a:pP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SUB 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r</a:t>
              </a:r>
              <a:r>
                <a:rPr lang="en-US" sz="2000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,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r'</a:t>
              </a:r>
              <a:r>
                <a:rPr lang="en-US" sz="2000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,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r</a:t>
              </a:r>
              <a:r>
                <a:rPr lang="en-US" sz="2000" i="1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''</a:t>
              </a: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/>
              </a:r>
              <a:b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</a:b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 </a:t>
              </a:r>
              <a:r>
                <a:rPr lang="en-US" sz="2000" dirty="0" smtClean="0"/>
                <a:t>(</a:t>
              </a:r>
              <a:r>
                <a:rPr lang="en-US" sz="2000" i="1" dirty="0" smtClean="0"/>
                <a:t>r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cs typeface="Arial" charset="0"/>
                </a:rPr>
                <a:t>←</a:t>
              </a:r>
              <a:r>
                <a:rPr lang="en-US" sz="2000" dirty="0" smtClean="0"/>
                <a:t> </a:t>
              </a:r>
              <a:r>
                <a:rPr lang="en-US" sz="2000" i="1" dirty="0" smtClean="0"/>
                <a:t>r'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cs typeface="Arial" charset="0"/>
                </a:rPr>
                <a:t>–</a:t>
              </a:r>
              <a:r>
                <a:rPr lang="en-US" sz="2000" dirty="0" smtClean="0"/>
                <a:t> </a:t>
              </a:r>
              <a:r>
                <a:rPr lang="en-US" sz="2000" i="1" dirty="0" smtClean="0"/>
                <a:t>r''</a:t>
              </a:r>
              <a:r>
                <a:rPr lang="en-US" sz="2000" dirty="0" smtClean="0"/>
                <a:t>)</a:t>
              </a:r>
            </a:p>
          </p:txBody>
        </p:sp>
        <p:sp>
          <p:nvSpPr>
            <p:cNvPr id="65" name="Text Box 92"/>
            <p:cNvSpPr txBox="1">
              <a:spLocks noChangeArrowheads="1"/>
            </p:cNvSpPr>
            <p:nvPr/>
          </p:nvSpPr>
          <p:spPr bwMode="auto">
            <a:xfrm>
              <a:off x="1799692" y="3766640"/>
              <a:ext cx="1620180" cy="5760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ts val="2000"/>
                </a:lnSpc>
                <a:spcBef>
                  <a:spcPct val="50000"/>
                </a:spcBef>
                <a:buClr>
                  <a:schemeClr val="bg2"/>
                </a:buClr>
              </a:pP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MUL 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r</a:t>
              </a:r>
              <a:r>
                <a:rPr lang="en-US" sz="2000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,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r'</a:t>
              </a:r>
              <a:r>
                <a:rPr lang="en-US" sz="2000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,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r</a:t>
              </a:r>
              <a:r>
                <a:rPr lang="en-US" sz="2000" i="1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''</a:t>
              </a: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/>
              </a:r>
              <a:b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</a:b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 </a:t>
              </a:r>
              <a:r>
                <a:rPr lang="en-US" sz="2000" dirty="0" smtClean="0"/>
                <a:t>(</a:t>
              </a:r>
              <a:r>
                <a:rPr lang="en-US" sz="2000" i="1" dirty="0" smtClean="0"/>
                <a:t>r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cs typeface="Arial" charset="0"/>
                </a:rPr>
                <a:t>←</a:t>
              </a:r>
              <a:r>
                <a:rPr lang="en-US" sz="2000" dirty="0" smtClean="0"/>
                <a:t> </a:t>
              </a:r>
              <a:r>
                <a:rPr lang="en-US" sz="2000" i="1" dirty="0" smtClean="0"/>
                <a:t>r'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cs typeface="Arial" charset="0"/>
                </a:rPr>
                <a:t>×</a:t>
              </a:r>
              <a:r>
                <a:rPr lang="en-US" sz="2000" dirty="0" smtClean="0"/>
                <a:t> </a:t>
              </a:r>
              <a:r>
                <a:rPr lang="en-US" sz="2000" i="1" dirty="0" smtClean="0"/>
                <a:t>r''</a:t>
              </a:r>
              <a:r>
                <a:rPr lang="en-US" sz="2000" dirty="0" smtClean="0"/>
                <a:t>)</a:t>
              </a:r>
            </a:p>
          </p:txBody>
        </p:sp>
        <p:sp>
          <p:nvSpPr>
            <p:cNvPr id="71" name="Text Box 92"/>
            <p:cNvSpPr txBox="1">
              <a:spLocks noChangeArrowheads="1"/>
            </p:cNvSpPr>
            <p:nvPr/>
          </p:nvSpPr>
          <p:spPr bwMode="auto">
            <a:xfrm>
              <a:off x="1799692" y="4486720"/>
              <a:ext cx="1620180" cy="5760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ts val="2000"/>
                </a:lnSpc>
                <a:spcBef>
                  <a:spcPct val="50000"/>
                </a:spcBef>
                <a:buClr>
                  <a:schemeClr val="bg2"/>
                </a:buClr>
              </a:pP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ADDI 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r</a:t>
              </a:r>
              <a:r>
                <a:rPr lang="en-US" sz="2000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,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r'</a:t>
              </a:r>
              <a:r>
                <a:rPr lang="en-US" sz="2000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,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c</a:t>
              </a: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/>
              </a:r>
              <a:b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</a:b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 </a:t>
              </a:r>
              <a:r>
                <a:rPr lang="en-US" sz="2000" dirty="0" smtClean="0"/>
                <a:t>(</a:t>
              </a:r>
              <a:r>
                <a:rPr lang="en-US" sz="2000" i="1" dirty="0" smtClean="0"/>
                <a:t>r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cs typeface="Arial" charset="0"/>
                </a:rPr>
                <a:t>←</a:t>
              </a:r>
              <a:r>
                <a:rPr lang="en-US" sz="2000" dirty="0" smtClean="0"/>
                <a:t> </a:t>
              </a:r>
              <a:r>
                <a:rPr lang="en-US" sz="2000" i="1" dirty="0" smtClean="0"/>
                <a:t>r'</a:t>
              </a:r>
              <a:r>
                <a:rPr lang="en-US" sz="2000" dirty="0" smtClean="0"/>
                <a:t> + </a:t>
              </a:r>
              <a:r>
                <a:rPr lang="en-US" sz="2000" i="1" dirty="0" smtClean="0"/>
                <a:t>c</a:t>
              </a:r>
              <a:r>
                <a:rPr lang="en-US" sz="2000" dirty="0" smtClean="0"/>
                <a:t>)</a:t>
              </a:r>
            </a:p>
          </p:txBody>
        </p:sp>
        <p:sp>
          <p:nvSpPr>
            <p:cNvPr id="72" name="Text Box 92"/>
            <p:cNvSpPr txBox="1">
              <a:spLocks noChangeArrowheads="1"/>
            </p:cNvSpPr>
            <p:nvPr/>
          </p:nvSpPr>
          <p:spPr bwMode="auto">
            <a:xfrm>
              <a:off x="1799692" y="5350816"/>
              <a:ext cx="1620180" cy="5760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ts val="2000"/>
                </a:lnSpc>
                <a:spcBef>
                  <a:spcPct val="50000"/>
                </a:spcBef>
                <a:buClr>
                  <a:schemeClr val="bg2"/>
                </a:buClr>
              </a:pP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SUBI 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r</a:t>
              </a:r>
              <a:r>
                <a:rPr lang="en-US" sz="2000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,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r'</a:t>
              </a:r>
              <a:r>
                <a:rPr lang="en-US" sz="2000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,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c</a:t>
              </a: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/>
              </a:r>
              <a:b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</a:b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 </a:t>
              </a:r>
              <a:r>
                <a:rPr lang="en-US" sz="2000" dirty="0" smtClean="0"/>
                <a:t>(</a:t>
              </a:r>
              <a:r>
                <a:rPr lang="en-US" sz="2000" i="1" dirty="0" smtClean="0"/>
                <a:t>r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cs typeface="Arial" charset="0"/>
                </a:rPr>
                <a:t>←</a:t>
              </a:r>
              <a:r>
                <a:rPr lang="en-US" sz="2000" dirty="0" smtClean="0"/>
                <a:t> </a:t>
              </a:r>
              <a:r>
                <a:rPr lang="en-US" sz="2000" i="1" dirty="0" smtClean="0"/>
                <a:t>r'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cs typeface="Arial" charset="0"/>
                </a:rPr>
                <a:t>–</a:t>
              </a:r>
              <a:r>
                <a:rPr lang="en-US" sz="2000" dirty="0" smtClean="0"/>
                <a:t> </a:t>
              </a:r>
              <a:r>
                <a:rPr lang="en-US" sz="2000" i="1" dirty="0" smtClean="0"/>
                <a:t>c</a:t>
              </a:r>
              <a:r>
                <a:rPr lang="en-US" sz="2000" dirty="0" smtClean="0"/>
                <a:t>)</a:t>
              </a:r>
            </a:p>
          </p:txBody>
        </p:sp>
      </p:grpSp>
      <p:sp>
        <p:nvSpPr>
          <p:cNvPr id="74" name="AutoShape 4"/>
          <p:cNvSpPr>
            <a:spLocks/>
          </p:cNvSpPr>
          <p:nvPr/>
        </p:nvSpPr>
        <p:spPr bwMode="auto">
          <a:xfrm>
            <a:off x="6624228" y="5660492"/>
            <a:ext cx="2267744" cy="756840"/>
          </a:xfrm>
          <a:prstGeom prst="callout1">
            <a:avLst>
              <a:gd name="adj1" fmla="val -2113"/>
              <a:gd name="adj2" fmla="val 3339"/>
              <a:gd name="adj3" fmla="val -39804"/>
              <a:gd name="adj4" fmla="val -6261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It’s possible for &gt;1 patterns to model 1 instruction.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Characteristics of real machines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Code selection is difficult because: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CISC machines have very complicated instructions, with multiple addressing modes.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even RISC machines have some fairly complicated instructions.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Register allocation is an issue: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Registers should be used as much as possible.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RISC machines typically have only general-purpose registers.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CISC machines typically have a variety of special-purpose registers (e.g., </a:t>
            </a:r>
            <a:r>
              <a:rPr lang="en-US" dirty="0" err="1" smtClean="0"/>
              <a:t>int</a:t>
            </a:r>
            <a:r>
              <a:rPr lang="en-US" dirty="0" smtClean="0"/>
              <a:t> registers, float registers, address registers).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</a:t>
            </a:r>
            <a:r>
              <a:rPr lang="en-US" dirty="0" err="1" smtClean="0"/>
              <a:t>modelling</a:t>
            </a:r>
            <a:r>
              <a:rPr lang="en-US" dirty="0" smtClean="0"/>
              <a:t> </a:t>
            </a:r>
            <a:r>
              <a:rPr lang="en-US" dirty="0" err="1" smtClean="0"/>
              <a:t>Jouette</a:t>
            </a:r>
            <a:r>
              <a:rPr lang="en-US" dirty="0" smtClean="0"/>
              <a:t> instructions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Jouette</a:t>
            </a:r>
            <a:r>
              <a:rPr lang="en-US" dirty="0" smtClean="0"/>
              <a:t> load/store instructions: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4103948" y="2348880"/>
            <a:ext cx="1189167" cy="1031748"/>
            <a:chOff x="4606323" y="2361248"/>
            <a:chExt cx="1189167" cy="1031748"/>
          </a:xfrm>
        </p:grpSpPr>
        <p:sp>
          <p:nvSpPr>
            <p:cNvPr id="12" name="Text Box 95"/>
            <p:cNvSpPr txBox="1">
              <a:spLocks noChangeArrowheads="1"/>
            </p:cNvSpPr>
            <p:nvPr/>
          </p:nvSpPr>
          <p:spPr bwMode="auto">
            <a:xfrm>
              <a:off x="4608004" y="2361248"/>
              <a:ext cx="720725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mem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3" name="Line 96"/>
            <p:cNvSpPr>
              <a:spLocks noChangeShapeType="1"/>
            </p:cNvSpPr>
            <p:nvPr/>
          </p:nvSpPr>
          <p:spPr bwMode="auto">
            <a:xfrm>
              <a:off x="4968367" y="2577148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" name="Text Box 29"/>
            <p:cNvSpPr txBox="1">
              <a:spLocks noChangeArrowheads="1"/>
            </p:cNvSpPr>
            <p:nvPr/>
          </p:nvSpPr>
          <p:spPr bwMode="auto">
            <a:xfrm>
              <a:off x="4788064" y="2685284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+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26" name="Line 31"/>
            <p:cNvSpPr>
              <a:spLocks noChangeShapeType="1"/>
            </p:cNvSpPr>
            <p:nvPr/>
          </p:nvSpPr>
          <p:spPr bwMode="auto">
            <a:xfrm>
              <a:off x="4608004" y="3020994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" name="Line 33"/>
            <p:cNvSpPr>
              <a:spLocks noChangeShapeType="1"/>
            </p:cNvSpPr>
            <p:nvPr/>
          </p:nvSpPr>
          <p:spPr bwMode="auto">
            <a:xfrm>
              <a:off x="4966531" y="2901185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" name="Line 34"/>
            <p:cNvSpPr>
              <a:spLocks noChangeShapeType="1"/>
            </p:cNvSpPr>
            <p:nvPr/>
          </p:nvSpPr>
          <p:spPr bwMode="auto">
            <a:xfrm>
              <a:off x="4606323" y="3020994"/>
              <a:ext cx="72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9" name="Line 35"/>
            <p:cNvSpPr>
              <a:spLocks noChangeShapeType="1"/>
            </p:cNvSpPr>
            <p:nvPr/>
          </p:nvSpPr>
          <p:spPr bwMode="auto">
            <a:xfrm>
              <a:off x="5325677" y="3020994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" name="Text Box 92"/>
            <p:cNvSpPr txBox="1">
              <a:spLocks noChangeArrowheads="1"/>
            </p:cNvSpPr>
            <p:nvPr/>
          </p:nvSpPr>
          <p:spPr bwMode="auto">
            <a:xfrm>
              <a:off x="4860032" y="3140757"/>
              <a:ext cx="935458" cy="25223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const </a:t>
              </a:r>
              <a:r>
                <a:rPr lang="en-GB" sz="2000" i="1" dirty="0" smtClean="0">
                  <a:solidFill>
                    <a:schemeClr val="bg2"/>
                  </a:solidFill>
                </a:rPr>
                <a:t>c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4141713" y="3644813"/>
            <a:ext cx="1224056" cy="1440371"/>
            <a:chOff x="4644088" y="3585173"/>
            <a:chExt cx="1224056" cy="1440371"/>
          </a:xfrm>
        </p:grpSpPr>
        <p:sp>
          <p:nvSpPr>
            <p:cNvPr id="34" name="Text Box 29"/>
            <p:cNvSpPr txBox="1">
              <a:spLocks noChangeArrowheads="1"/>
            </p:cNvSpPr>
            <p:nvPr/>
          </p:nvSpPr>
          <p:spPr bwMode="auto">
            <a:xfrm>
              <a:off x="5077321" y="3585173"/>
              <a:ext cx="72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move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35" name="Line 31"/>
            <p:cNvSpPr>
              <a:spLocks noChangeShapeType="1"/>
            </p:cNvSpPr>
            <p:nvPr/>
          </p:nvSpPr>
          <p:spPr bwMode="auto">
            <a:xfrm>
              <a:off x="5002956" y="3909209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" name="Line 33"/>
            <p:cNvSpPr>
              <a:spLocks noChangeShapeType="1"/>
            </p:cNvSpPr>
            <p:nvPr/>
          </p:nvSpPr>
          <p:spPr bwMode="auto">
            <a:xfrm>
              <a:off x="5436344" y="3801074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7" name="Line 34"/>
            <p:cNvSpPr>
              <a:spLocks noChangeShapeType="1"/>
            </p:cNvSpPr>
            <p:nvPr/>
          </p:nvSpPr>
          <p:spPr bwMode="auto">
            <a:xfrm>
              <a:off x="5002956" y="3909209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" name="Line 35"/>
            <p:cNvSpPr>
              <a:spLocks noChangeShapeType="1"/>
            </p:cNvSpPr>
            <p:nvPr/>
          </p:nvSpPr>
          <p:spPr bwMode="auto">
            <a:xfrm>
              <a:off x="5868144" y="3909209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" name="Text Box 95"/>
            <p:cNvSpPr txBox="1">
              <a:spLocks noChangeArrowheads="1"/>
            </p:cNvSpPr>
            <p:nvPr/>
          </p:nvSpPr>
          <p:spPr bwMode="auto">
            <a:xfrm>
              <a:off x="4645769" y="4017221"/>
              <a:ext cx="720725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mem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40" name="Line 96"/>
            <p:cNvSpPr>
              <a:spLocks noChangeShapeType="1"/>
            </p:cNvSpPr>
            <p:nvPr/>
          </p:nvSpPr>
          <p:spPr bwMode="auto">
            <a:xfrm>
              <a:off x="5006132" y="4233121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" name="Text Box 29"/>
            <p:cNvSpPr txBox="1">
              <a:spLocks noChangeArrowheads="1"/>
            </p:cNvSpPr>
            <p:nvPr/>
          </p:nvSpPr>
          <p:spPr bwMode="auto">
            <a:xfrm>
              <a:off x="4825829" y="4341257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+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42" name="Line 31"/>
            <p:cNvSpPr>
              <a:spLocks noChangeShapeType="1"/>
            </p:cNvSpPr>
            <p:nvPr/>
          </p:nvSpPr>
          <p:spPr bwMode="auto">
            <a:xfrm>
              <a:off x="4645769" y="4665293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" name="Line 33"/>
            <p:cNvSpPr>
              <a:spLocks noChangeShapeType="1"/>
            </p:cNvSpPr>
            <p:nvPr/>
          </p:nvSpPr>
          <p:spPr bwMode="auto">
            <a:xfrm>
              <a:off x="5004296" y="4557158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4" name="Line 34"/>
            <p:cNvSpPr>
              <a:spLocks noChangeShapeType="1"/>
            </p:cNvSpPr>
            <p:nvPr/>
          </p:nvSpPr>
          <p:spPr bwMode="auto">
            <a:xfrm>
              <a:off x="4644088" y="4665293"/>
              <a:ext cx="72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" name="Line 35"/>
            <p:cNvSpPr>
              <a:spLocks noChangeShapeType="1"/>
            </p:cNvSpPr>
            <p:nvPr/>
          </p:nvSpPr>
          <p:spPr bwMode="auto">
            <a:xfrm>
              <a:off x="5363442" y="4665293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" name="Text Box 92"/>
            <p:cNvSpPr txBox="1">
              <a:spLocks noChangeArrowheads="1"/>
            </p:cNvSpPr>
            <p:nvPr/>
          </p:nvSpPr>
          <p:spPr bwMode="auto">
            <a:xfrm>
              <a:off x="4897797" y="4773305"/>
              <a:ext cx="935458" cy="25223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const </a:t>
              </a:r>
              <a:r>
                <a:rPr lang="en-GB" sz="2000" i="1" dirty="0" smtClean="0">
                  <a:solidFill>
                    <a:schemeClr val="bg2"/>
                  </a:solidFill>
                </a:rPr>
                <a:t>c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4106745" y="5301344"/>
            <a:ext cx="1583060" cy="755948"/>
            <a:chOff x="4609120" y="5169696"/>
            <a:chExt cx="1583060" cy="755948"/>
          </a:xfrm>
        </p:grpSpPr>
        <p:sp>
          <p:nvSpPr>
            <p:cNvPr id="47" name="Text Box 29"/>
            <p:cNvSpPr txBox="1">
              <a:spLocks noChangeArrowheads="1"/>
            </p:cNvSpPr>
            <p:nvPr/>
          </p:nvSpPr>
          <p:spPr bwMode="auto">
            <a:xfrm>
              <a:off x="5040672" y="5169696"/>
              <a:ext cx="72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move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48" name="Line 31"/>
            <p:cNvSpPr>
              <a:spLocks noChangeShapeType="1"/>
            </p:cNvSpPr>
            <p:nvPr/>
          </p:nvSpPr>
          <p:spPr bwMode="auto">
            <a:xfrm>
              <a:off x="4966307" y="5493732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9" name="Line 33"/>
            <p:cNvSpPr>
              <a:spLocks noChangeShapeType="1"/>
            </p:cNvSpPr>
            <p:nvPr/>
          </p:nvSpPr>
          <p:spPr bwMode="auto">
            <a:xfrm>
              <a:off x="5399695" y="5385597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0" name="Line 34"/>
            <p:cNvSpPr>
              <a:spLocks noChangeShapeType="1"/>
            </p:cNvSpPr>
            <p:nvPr/>
          </p:nvSpPr>
          <p:spPr bwMode="auto">
            <a:xfrm>
              <a:off x="4966307" y="5493732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" name="Line 35"/>
            <p:cNvSpPr>
              <a:spLocks noChangeShapeType="1"/>
            </p:cNvSpPr>
            <p:nvPr/>
          </p:nvSpPr>
          <p:spPr bwMode="auto">
            <a:xfrm>
              <a:off x="5831495" y="5493732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" name="Text Box 95"/>
            <p:cNvSpPr txBox="1">
              <a:spLocks noChangeArrowheads="1"/>
            </p:cNvSpPr>
            <p:nvPr/>
          </p:nvSpPr>
          <p:spPr bwMode="auto">
            <a:xfrm>
              <a:off x="4609120" y="5601744"/>
              <a:ext cx="720725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mem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53" name="Line 96"/>
            <p:cNvSpPr>
              <a:spLocks noChangeShapeType="1"/>
            </p:cNvSpPr>
            <p:nvPr/>
          </p:nvSpPr>
          <p:spPr bwMode="auto">
            <a:xfrm>
              <a:off x="4969483" y="5817644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" name="Text Box 95"/>
            <p:cNvSpPr txBox="1">
              <a:spLocks noChangeArrowheads="1"/>
            </p:cNvSpPr>
            <p:nvPr/>
          </p:nvSpPr>
          <p:spPr bwMode="auto">
            <a:xfrm>
              <a:off x="5471455" y="5601608"/>
              <a:ext cx="720725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mem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55" name="Line 96"/>
            <p:cNvSpPr>
              <a:spLocks noChangeShapeType="1"/>
            </p:cNvSpPr>
            <p:nvPr/>
          </p:nvSpPr>
          <p:spPr bwMode="auto">
            <a:xfrm>
              <a:off x="5831818" y="5817508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5544108" y="2348880"/>
            <a:ext cx="1189892" cy="1031748"/>
            <a:chOff x="5938392" y="2361248"/>
            <a:chExt cx="1189892" cy="1031748"/>
          </a:xfrm>
        </p:grpSpPr>
        <p:sp>
          <p:nvSpPr>
            <p:cNvPr id="56" name="Text Box 95"/>
            <p:cNvSpPr txBox="1">
              <a:spLocks noChangeArrowheads="1"/>
            </p:cNvSpPr>
            <p:nvPr/>
          </p:nvSpPr>
          <p:spPr bwMode="auto">
            <a:xfrm>
              <a:off x="6407559" y="2361248"/>
              <a:ext cx="720725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mem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57" name="Line 96"/>
            <p:cNvSpPr>
              <a:spLocks noChangeShapeType="1"/>
            </p:cNvSpPr>
            <p:nvPr/>
          </p:nvSpPr>
          <p:spPr bwMode="auto">
            <a:xfrm>
              <a:off x="6767922" y="2577148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" name="Text Box 29"/>
            <p:cNvSpPr txBox="1">
              <a:spLocks noChangeArrowheads="1"/>
            </p:cNvSpPr>
            <p:nvPr/>
          </p:nvSpPr>
          <p:spPr bwMode="auto">
            <a:xfrm>
              <a:off x="6587619" y="2685284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+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60" name="Line 31"/>
            <p:cNvSpPr>
              <a:spLocks noChangeShapeType="1"/>
            </p:cNvSpPr>
            <p:nvPr/>
          </p:nvSpPr>
          <p:spPr bwMode="auto">
            <a:xfrm>
              <a:off x="6405798" y="3020994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" name="Line 33"/>
            <p:cNvSpPr>
              <a:spLocks noChangeShapeType="1"/>
            </p:cNvSpPr>
            <p:nvPr/>
          </p:nvSpPr>
          <p:spPr bwMode="auto">
            <a:xfrm>
              <a:off x="6766086" y="2901185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2" name="Line 34"/>
            <p:cNvSpPr>
              <a:spLocks noChangeShapeType="1"/>
            </p:cNvSpPr>
            <p:nvPr/>
          </p:nvSpPr>
          <p:spPr bwMode="auto">
            <a:xfrm>
              <a:off x="6405878" y="3020994"/>
              <a:ext cx="72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" name="Line 35"/>
            <p:cNvSpPr>
              <a:spLocks noChangeShapeType="1"/>
            </p:cNvSpPr>
            <p:nvPr/>
          </p:nvSpPr>
          <p:spPr bwMode="auto">
            <a:xfrm>
              <a:off x="7125878" y="3020994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4" name="Text Box 92"/>
            <p:cNvSpPr txBox="1">
              <a:spLocks noChangeArrowheads="1"/>
            </p:cNvSpPr>
            <p:nvPr/>
          </p:nvSpPr>
          <p:spPr bwMode="auto">
            <a:xfrm>
              <a:off x="5938392" y="3140757"/>
              <a:ext cx="935458" cy="25223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const </a:t>
              </a:r>
              <a:r>
                <a:rPr lang="en-GB" sz="2000" i="1" dirty="0" smtClean="0">
                  <a:solidFill>
                    <a:schemeClr val="bg2"/>
                  </a:solidFill>
                </a:rPr>
                <a:t>c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5545868" y="3632656"/>
            <a:ext cx="1691542" cy="1452122"/>
            <a:chOff x="5976802" y="3573016"/>
            <a:chExt cx="1691542" cy="1452122"/>
          </a:xfrm>
        </p:grpSpPr>
        <p:sp>
          <p:nvSpPr>
            <p:cNvPr id="68" name="Text Box 29"/>
            <p:cNvSpPr txBox="1">
              <a:spLocks noChangeArrowheads="1"/>
            </p:cNvSpPr>
            <p:nvPr/>
          </p:nvSpPr>
          <p:spPr bwMode="auto">
            <a:xfrm>
              <a:off x="6877521" y="3573016"/>
              <a:ext cx="72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move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69" name="Line 31"/>
            <p:cNvSpPr>
              <a:spLocks noChangeShapeType="1"/>
            </p:cNvSpPr>
            <p:nvPr/>
          </p:nvSpPr>
          <p:spPr bwMode="auto">
            <a:xfrm>
              <a:off x="6803156" y="3897052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0" name="Line 33"/>
            <p:cNvSpPr>
              <a:spLocks noChangeShapeType="1"/>
            </p:cNvSpPr>
            <p:nvPr/>
          </p:nvSpPr>
          <p:spPr bwMode="auto">
            <a:xfrm>
              <a:off x="7236544" y="3788917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" name="Line 34"/>
            <p:cNvSpPr>
              <a:spLocks noChangeShapeType="1"/>
            </p:cNvSpPr>
            <p:nvPr/>
          </p:nvSpPr>
          <p:spPr bwMode="auto">
            <a:xfrm>
              <a:off x="6803156" y="3897052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2" name="Line 35"/>
            <p:cNvSpPr>
              <a:spLocks noChangeShapeType="1"/>
            </p:cNvSpPr>
            <p:nvPr/>
          </p:nvSpPr>
          <p:spPr bwMode="auto">
            <a:xfrm>
              <a:off x="7668344" y="3897052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" name="Text Box 95"/>
            <p:cNvSpPr txBox="1">
              <a:spLocks noChangeArrowheads="1"/>
            </p:cNvSpPr>
            <p:nvPr/>
          </p:nvSpPr>
          <p:spPr bwMode="auto">
            <a:xfrm>
              <a:off x="6445969" y="4005064"/>
              <a:ext cx="720725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mem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74" name="Line 96"/>
            <p:cNvSpPr>
              <a:spLocks noChangeShapeType="1"/>
            </p:cNvSpPr>
            <p:nvPr/>
          </p:nvSpPr>
          <p:spPr bwMode="auto">
            <a:xfrm>
              <a:off x="6806332" y="4220964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" name="Text Box 29"/>
            <p:cNvSpPr txBox="1">
              <a:spLocks noChangeArrowheads="1"/>
            </p:cNvSpPr>
            <p:nvPr/>
          </p:nvSpPr>
          <p:spPr bwMode="auto">
            <a:xfrm>
              <a:off x="6626029" y="4329100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+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76" name="Line 31"/>
            <p:cNvSpPr>
              <a:spLocks noChangeShapeType="1"/>
            </p:cNvSpPr>
            <p:nvPr/>
          </p:nvSpPr>
          <p:spPr bwMode="auto">
            <a:xfrm>
              <a:off x="6444208" y="4653136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7" name="Line 33"/>
            <p:cNvSpPr>
              <a:spLocks noChangeShapeType="1"/>
            </p:cNvSpPr>
            <p:nvPr/>
          </p:nvSpPr>
          <p:spPr bwMode="auto">
            <a:xfrm>
              <a:off x="6804496" y="4545001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8" name="Line 34"/>
            <p:cNvSpPr>
              <a:spLocks noChangeShapeType="1"/>
            </p:cNvSpPr>
            <p:nvPr/>
          </p:nvSpPr>
          <p:spPr bwMode="auto">
            <a:xfrm>
              <a:off x="6444288" y="4653136"/>
              <a:ext cx="72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9" name="Line 35"/>
            <p:cNvSpPr>
              <a:spLocks noChangeShapeType="1"/>
            </p:cNvSpPr>
            <p:nvPr/>
          </p:nvSpPr>
          <p:spPr bwMode="auto">
            <a:xfrm>
              <a:off x="7164288" y="4653136"/>
              <a:ext cx="0" cy="108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0" name="Text Box 92"/>
            <p:cNvSpPr txBox="1">
              <a:spLocks noChangeArrowheads="1"/>
            </p:cNvSpPr>
            <p:nvPr/>
          </p:nvSpPr>
          <p:spPr bwMode="auto">
            <a:xfrm>
              <a:off x="5976802" y="4772899"/>
              <a:ext cx="935458" cy="25223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const </a:t>
              </a:r>
              <a:r>
                <a:rPr lang="en-GB" sz="2000" i="1" dirty="0" smtClean="0">
                  <a:solidFill>
                    <a:schemeClr val="bg2"/>
                  </a:solidFill>
                </a:rPr>
                <a:t>c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1727964" y="2384948"/>
            <a:ext cx="2160000" cy="3746037"/>
            <a:chOff x="1727964" y="2384948"/>
            <a:chExt cx="2160000" cy="3746037"/>
          </a:xfrm>
        </p:grpSpPr>
        <p:sp>
          <p:nvSpPr>
            <p:cNvPr id="81" name="Text Box 92"/>
            <p:cNvSpPr txBox="1">
              <a:spLocks noChangeArrowheads="1"/>
            </p:cNvSpPr>
            <p:nvPr/>
          </p:nvSpPr>
          <p:spPr bwMode="auto">
            <a:xfrm>
              <a:off x="1727964" y="2384948"/>
              <a:ext cx="2160000" cy="5760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ts val="2000"/>
                </a:lnSpc>
                <a:spcBef>
                  <a:spcPct val="50000"/>
                </a:spcBef>
                <a:buClr>
                  <a:schemeClr val="bg2"/>
                </a:buClr>
              </a:pP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LOAD 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r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,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c</a:t>
              </a: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(</a:t>
              </a:r>
              <a:r>
                <a:rPr lang="en-US" sz="2000" i="1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r'</a:t>
              </a: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)</a:t>
              </a: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/>
              </a:r>
              <a:b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</a:b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 </a:t>
              </a:r>
              <a:r>
                <a:rPr lang="en-US" sz="2000" dirty="0" smtClean="0"/>
                <a:t>(</a:t>
              </a:r>
              <a:r>
                <a:rPr lang="en-US" sz="2000" i="1" dirty="0" smtClean="0"/>
                <a:t>r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cs typeface="Arial" charset="0"/>
                </a:rPr>
                <a:t>←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mem</a:t>
              </a:r>
              <a:r>
                <a:rPr lang="en-US" sz="2000" dirty="0" smtClean="0"/>
                <a:t>[</a:t>
              </a:r>
              <a:r>
                <a:rPr lang="en-US" sz="2000" i="1" dirty="0" smtClean="0"/>
                <a:t>r'</a:t>
              </a:r>
              <a:r>
                <a:rPr lang="en-US" sz="2000" dirty="0" smtClean="0"/>
                <a:t> + </a:t>
              </a:r>
              <a:r>
                <a:rPr lang="en-US" sz="2000" i="1" dirty="0" smtClean="0"/>
                <a:t>c</a:t>
              </a:r>
              <a:r>
                <a:rPr lang="en-US" sz="2000" dirty="0" smtClean="0"/>
                <a:t>])</a:t>
              </a:r>
            </a:p>
          </p:txBody>
        </p:sp>
        <p:sp>
          <p:nvSpPr>
            <p:cNvPr id="90" name="Text Box 92"/>
            <p:cNvSpPr txBox="1">
              <a:spLocks noChangeArrowheads="1"/>
            </p:cNvSpPr>
            <p:nvPr/>
          </p:nvSpPr>
          <p:spPr bwMode="auto">
            <a:xfrm>
              <a:off x="1727964" y="3632656"/>
              <a:ext cx="2160000" cy="5760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ts val="2000"/>
                </a:lnSpc>
                <a:spcBef>
                  <a:spcPct val="50000"/>
                </a:spcBef>
                <a:buClr>
                  <a:schemeClr val="bg2"/>
                </a:buClr>
              </a:pP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STORE 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r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,</a:t>
              </a:r>
              <a:r>
                <a:rPr lang="en-US" sz="2000" i="1" dirty="0" err="1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c</a:t>
              </a: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(</a:t>
              </a:r>
              <a:r>
                <a:rPr lang="en-US" sz="2000" i="1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r'</a:t>
              </a: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)</a:t>
              </a: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/>
              </a:r>
              <a:b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</a:b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 </a:t>
              </a:r>
              <a:r>
                <a:rPr lang="en-US" sz="2000" dirty="0" smtClean="0"/>
                <a:t>(</a:t>
              </a:r>
              <a:r>
                <a:rPr lang="en-US" sz="2000" dirty="0" err="1" smtClean="0"/>
                <a:t>mem</a:t>
              </a:r>
              <a:r>
                <a:rPr lang="en-US" sz="2000" dirty="0" smtClean="0"/>
                <a:t>[</a:t>
              </a:r>
              <a:r>
                <a:rPr lang="en-US" sz="2000" i="1" dirty="0" smtClean="0"/>
                <a:t>r'</a:t>
              </a:r>
              <a:r>
                <a:rPr lang="en-US" sz="2000" dirty="0" smtClean="0"/>
                <a:t> + </a:t>
              </a:r>
              <a:r>
                <a:rPr lang="en-US" sz="2000" i="1" dirty="0" smtClean="0"/>
                <a:t>c</a:t>
              </a:r>
              <a:r>
                <a:rPr lang="en-US" sz="2000" dirty="0" smtClean="0"/>
                <a:t>] </a:t>
              </a:r>
              <a:r>
                <a:rPr lang="en-US" sz="2000" dirty="0" smtClean="0">
                  <a:cs typeface="Arial" charset="0"/>
                </a:rPr>
                <a:t>← </a:t>
              </a:r>
              <a:r>
                <a:rPr lang="en-US" sz="2000" i="1" dirty="0" smtClean="0"/>
                <a:t>r</a:t>
              </a:r>
              <a:r>
                <a:rPr lang="en-US" sz="2000" dirty="0" smtClean="0"/>
                <a:t>)</a:t>
              </a:r>
            </a:p>
          </p:txBody>
        </p:sp>
        <p:sp>
          <p:nvSpPr>
            <p:cNvPr id="91" name="Text Box 92"/>
            <p:cNvSpPr txBox="1">
              <a:spLocks noChangeArrowheads="1"/>
            </p:cNvSpPr>
            <p:nvPr/>
          </p:nvSpPr>
          <p:spPr bwMode="auto">
            <a:xfrm>
              <a:off x="1727964" y="5288840"/>
              <a:ext cx="2160000" cy="84214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ts val="2000"/>
                </a:lnSpc>
                <a:spcBef>
                  <a:spcPct val="50000"/>
                </a:spcBef>
                <a:buClr>
                  <a:schemeClr val="bg2"/>
                </a:buClr>
              </a:pP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COPY (</a:t>
              </a:r>
              <a:r>
                <a:rPr lang="en-US" sz="2000" i="1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r</a:t>
              </a: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)</a:t>
              </a:r>
              <a:r>
                <a:rPr lang="en-US" sz="2000" i="1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,</a:t>
              </a: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(</a:t>
              </a:r>
              <a:r>
                <a:rPr lang="en-US" sz="2000" i="1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r'</a:t>
              </a: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)</a:t>
              </a: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/>
              </a:r>
              <a:b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</a:br>
              <a:r>
                <a:rPr lang="en-US" sz="20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 </a:t>
              </a:r>
              <a:r>
                <a:rPr lang="en-US" sz="2000" dirty="0" smtClean="0"/>
                <a:t>(</a:t>
              </a:r>
              <a:r>
                <a:rPr lang="en-US" sz="2000" dirty="0" err="1" smtClean="0"/>
                <a:t>mem</a:t>
              </a:r>
              <a:r>
                <a:rPr lang="en-US" sz="2000" dirty="0" smtClean="0"/>
                <a:t>[</a:t>
              </a:r>
              <a:r>
                <a:rPr lang="en-US" sz="2000" i="1" dirty="0" smtClean="0"/>
                <a:t>r'</a:t>
              </a:r>
              <a:r>
                <a:rPr lang="en-US" sz="2000" dirty="0" smtClean="0"/>
                <a:t> ] </a:t>
              </a:r>
              <a:r>
                <a:rPr lang="en-US" sz="2000" dirty="0" smtClean="0">
                  <a:cs typeface="Arial" charset="0"/>
                </a:rPr>
                <a:t>←</a:t>
              </a:r>
              <a:br>
                <a:rPr lang="en-US" sz="2000" dirty="0" smtClean="0">
                  <a:cs typeface="Arial" charset="0"/>
                </a:rPr>
              </a:br>
              <a:r>
                <a:rPr lang="en-US" sz="2000" dirty="0" smtClean="0">
                  <a:cs typeface="Arial" charset="0"/>
                </a:rPr>
                <a:t>     </a:t>
              </a:r>
              <a:r>
                <a:rPr lang="en-US" sz="2000" dirty="0" err="1" smtClean="0">
                  <a:cs typeface="Arial" charset="0"/>
                </a:rPr>
                <a:t>m</a:t>
              </a:r>
              <a:r>
                <a:rPr lang="en-US" sz="2000" dirty="0" err="1" smtClean="0"/>
                <a:t>em</a:t>
              </a:r>
              <a:r>
                <a:rPr lang="en-US" sz="2000" dirty="0" smtClean="0"/>
                <a:t>[</a:t>
              </a:r>
              <a:r>
                <a:rPr lang="en-US" sz="2000" i="1" dirty="0" smtClean="0"/>
                <a:t>r</a:t>
              </a:r>
              <a:r>
                <a:rPr lang="en-US" sz="2000" dirty="0" smtClean="0"/>
                <a:t>])</a:t>
              </a: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6984268" y="2348880"/>
            <a:ext cx="936104" cy="905248"/>
            <a:chOff x="6984268" y="2348880"/>
            <a:chExt cx="936104" cy="905248"/>
          </a:xfrm>
        </p:grpSpPr>
        <p:grpSp>
          <p:nvGrpSpPr>
            <p:cNvPr id="93" name="Group 92"/>
            <p:cNvGrpSpPr/>
            <p:nvPr/>
          </p:nvGrpSpPr>
          <p:grpSpPr>
            <a:xfrm>
              <a:off x="6984914" y="2348880"/>
              <a:ext cx="935458" cy="576275"/>
              <a:chOff x="7272946" y="2361248"/>
              <a:chExt cx="935458" cy="576275"/>
            </a:xfrm>
          </p:grpSpPr>
          <p:sp>
            <p:nvSpPr>
              <p:cNvPr id="65" name="Text Box 95"/>
              <p:cNvSpPr txBox="1">
                <a:spLocks noChangeArrowheads="1"/>
              </p:cNvSpPr>
              <p:nvPr/>
            </p:nvSpPr>
            <p:spPr bwMode="auto">
              <a:xfrm>
                <a:off x="7379667" y="2361248"/>
                <a:ext cx="720725" cy="216000"/>
              </a:xfrm>
              <a:prstGeom prst="rect">
                <a:avLst/>
              </a:prstGeom>
              <a:noFill/>
              <a:ln w="9525" algn="ctr">
                <a:solidFill>
                  <a:schemeClr val="bg1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lnSpc>
                    <a:spcPts val="1400"/>
                  </a:lnSpc>
                  <a:defRPr/>
                </a:pPr>
                <a:r>
                  <a:rPr lang="en-GB" sz="2000" dirty="0" err="1" smtClean="0">
                    <a:solidFill>
                      <a:schemeClr val="bg2"/>
                    </a:solidFill>
                  </a:rPr>
                  <a:t>mem</a:t>
                </a:r>
                <a:endParaRPr lang="en-US" sz="14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66" name="Line 96"/>
              <p:cNvSpPr>
                <a:spLocks noChangeShapeType="1"/>
              </p:cNvSpPr>
              <p:nvPr/>
            </p:nvSpPr>
            <p:spPr bwMode="auto">
              <a:xfrm>
                <a:off x="7740030" y="2577148"/>
                <a:ext cx="0" cy="108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7" name="Text Box 92"/>
              <p:cNvSpPr txBox="1">
                <a:spLocks noChangeArrowheads="1"/>
              </p:cNvSpPr>
              <p:nvPr/>
            </p:nvSpPr>
            <p:spPr bwMode="auto">
              <a:xfrm>
                <a:off x="7272946" y="2685284"/>
                <a:ext cx="935458" cy="252239"/>
              </a:xfrm>
              <a:prstGeom prst="rect">
                <a:avLst/>
              </a:prstGeom>
              <a:noFill/>
              <a:ln w="9525" algn="ctr">
                <a:solidFill>
                  <a:schemeClr val="bg1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>
                <a:spAutoFit/>
              </a:bodyPr>
              <a:lstStyle/>
              <a:p>
                <a:pPr algn="ctr">
                  <a:lnSpc>
                    <a:spcPts val="1400"/>
                  </a:lnSpc>
                  <a:defRPr/>
                </a:pPr>
                <a:r>
                  <a:rPr lang="en-GB" sz="2000" dirty="0" smtClean="0">
                    <a:solidFill>
                      <a:schemeClr val="bg2"/>
                    </a:solidFill>
                  </a:rPr>
                  <a:t>const </a:t>
                </a:r>
                <a:r>
                  <a:rPr lang="en-GB" sz="2000" i="1" dirty="0" smtClean="0">
                    <a:solidFill>
                      <a:schemeClr val="bg2"/>
                    </a:solidFill>
                  </a:rPr>
                  <a:t>c</a:t>
                </a:r>
                <a:endParaRPr lang="en-US" sz="1400" i="1" dirty="0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100" name="Text Box 92"/>
            <p:cNvSpPr txBox="1">
              <a:spLocks noChangeArrowheads="1"/>
            </p:cNvSpPr>
            <p:nvPr/>
          </p:nvSpPr>
          <p:spPr bwMode="auto">
            <a:xfrm>
              <a:off x="6984268" y="2924944"/>
              <a:ext cx="936104" cy="32918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20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(</a:t>
              </a:r>
              <a:r>
                <a:rPr lang="en-US" sz="2000" i="1" dirty="0" smtClean="0">
                  <a:solidFill>
                    <a:schemeClr val="bg2"/>
                  </a:solidFill>
                </a:rPr>
                <a:t>r'</a:t>
              </a:r>
              <a:r>
                <a:rPr lang="en-GB" sz="2000" dirty="0" smtClean="0">
                  <a:solidFill>
                    <a:schemeClr val="bg2"/>
                  </a:solidFill>
                </a:rPr>
                <a:t> = r0)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8028384" y="2348880"/>
            <a:ext cx="936104" cy="905248"/>
            <a:chOff x="8028384" y="2348880"/>
            <a:chExt cx="936104" cy="905248"/>
          </a:xfrm>
        </p:grpSpPr>
        <p:grpSp>
          <p:nvGrpSpPr>
            <p:cNvPr id="103" name="Group 102"/>
            <p:cNvGrpSpPr/>
            <p:nvPr/>
          </p:nvGrpSpPr>
          <p:grpSpPr>
            <a:xfrm>
              <a:off x="8135751" y="2348880"/>
              <a:ext cx="720725" cy="323900"/>
              <a:chOff x="7379667" y="2361248"/>
              <a:chExt cx="720725" cy="323900"/>
            </a:xfrm>
          </p:grpSpPr>
          <p:sp>
            <p:nvSpPr>
              <p:cNvPr id="104" name="Text Box 95"/>
              <p:cNvSpPr txBox="1">
                <a:spLocks noChangeArrowheads="1"/>
              </p:cNvSpPr>
              <p:nvPr/>
            </p:nvSpPr>
            <p:spPr bwMode="auto">
              <a:xfrm>
                <a:off x="7379667" y="2361248"/>
                <a:ext cx="720725" cy="216000"/>
              </a:xfrm>
              <a:prstGeom prst="rect">
                <a:avLst/>
              </a:prstGeom>
              <a:noFill/>
              <a:ln w="9525" algn="ctr">
                <a:solidFill>
                  <a:schemeClr val="bg1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lnSpc>
                    <a:spcPts val="1400"/>
                  </a:lnSpc>
                  <a:defRPr/>
                </a:pPr>
                <a:r>
                  <a:rPr lang="en-GB" sz="2000" dirty="0" err="1" smtClean="0">
                    <a:solidFill>
                      <a:schemeClr val="bg2"/>
                    </a:solidFill>
                  </a:rPr>
                  <a:t>mem</a:t>
                </a:r>
                <a:endParaRPr lang="en-US" sz="14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05" name="Line 96"/>
              <p:cNvSpPr>
                <a:spLocks noChangeShapeType="1"/>
              </p:cNvSpPr>
              <p:nvPr/>
            </p:nvSpPr>
            <p:spPr bwMode="auto">
              <a:xfrm>
                <a:off x="7740030" y="2577148"/>
                <a:ext cx="0" cy="108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01" name="Text Box 92"/>
            <p:cNvSpPr txBox="1">
              <a:spLocks noChangeArrowheads="1"/>
            </p:cNvSpPr>
            <p:nvPr/>
          </p:nvSpPr>
          <p:spPr bwMode="auto">
            <a:xfrm>
              <a:off x="8028384" y="2924944"/>
              <a:ext cx="936104" cy="32918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20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(</a:t>
              </a:r>
              <a:r>
                <a:rPr lang="en-GB" sz="2000" i="1" dirty="0" smtClean="0">
                  <a:solidFill>
                    <a:schemeClr val="bg2"/>
                  </a:solidFill>
                </a:rPr>
                <a:t>c</a:t>
              </a:r>
              <a:r>
                <a:rPr lang="en-GB" sz="2000" dirty="0" smtClean="0">
                  <a:solidFill>
                    <a:schemeClr val="bg2"/>
                  </a:solidFill>
                </a:rPr>
                <a:t> = 0)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7416962" y="3632656"/>
            <a:ext cx="1259494" cy="1385668"/>
            <a:chOff x="7416962" y="3632656"/>
            <a:chExt cx="1259494" cy="1385668"/>
          </a:xfrm>
        </p:grpSpPr>
        <p:grpSp>
          <p:nvGrpSpPr>
            <p:cNvPr id="95" name="Group 94"/>
            <p:cNvGrpSpPr/>
            <p:nvPr/>
          </p:nvGrpSpPr>
          <p:grpSpPr>
            <a:xfrm>
              <a:off x="7416962" y="3632656"/>
              <a:ext cx="1259494" cy="1044327"/>
              <a:chOff x="7777002" y="3573016"/>
              <a:chExt cx="1259494" cy="1044327"/>
            </a:xfrm>
          </p:grpSpPr>
          <p:sp>
            <p:nvSpPr>
              <p:cNvPr id="82" name="Text Box 29"/>
              <p:cNvSpPr txBox="1">
                <a:spLocks noChangeArrowheads="1"/>
              </p:cNvSpPr>
              <p:nvPr/>
            </p:nvSpPr>
            <p:spPr bwMode="auto">
              <a:xfrm>
                <a:off x="8245673" y="3573016"/>
                <a:ext cx="720000" cy="216000"/>
              </a:xfrm>
              <a:prstGeom prst="rect">
                <a:avLst/>
              </a:prstGeom>
              <a:noFill/>
              <a:ln w="9525" algn="ctr">
                <a:solidFill>
                  <a:schemeClr val="bg1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lnSpc>
                    <a:spcPts val="1400"/>
                  </a:lnSpc>
                  <a:defRPr/>
                </a:pPr>
                <a:r>
                  <a:rPr lang="en-GB" sz="2000" dirty="0" smtClean="0">
                    <a:solidFill>
                      <a:schemeClr val="bg2"/>
                    </a:solidFill>
                  </a:rPr>
                  <a:t>move</a:t>
                </a:r>
                <a:endParaRPr lang="en-US" sz="20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83" name="Line 31"/>
              <p:cNvSpPr>
                <a:spLocks noChangeShapeType="1"/>
              </p:cNvSpPr>
              <p:nvPr/>
            </p:nvSpPr>
            <p:spPr bwMode="auto">
              <a:xfrm>
                <a:off x="8171308" y="3897052"/>
                <a:ext cx="0" cy="108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84" name="Line 33"/>
              <p:cNvSpPr>
                <a:spLocks noChangeShapeType="1"/>
              </p:cNvSpPr>
              <p:nvPr/>
            </p:nvSpPr>
            <p:spPr bwMode="auto">
              <a:xfrm>
                <a:off x="8604696" y="3788917"/>
                <a:ext cx="0" cy="108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85" name="Line 34"/>
              <p:cNvSpPr>
                <a:spLocks noChangeShapeType="1"/>
              </p:cNvSpPr>
              <p:nvPr/>
            </p:nvSpPr>
            <p:spPr bwMode="auto">
              <a:xfrm>
                <a:off x="8171308" y="3897052"/>
                <a:ext cx="8651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86" name="Line 35"/>
              <p:cNvSpPr>
                <a:spLocks noChangeShapeType="1"/>
              </p:cNvSpPr>
              <p:nvPr/>
            </p:nvSpPr>
            <p:spPr bwMode="auto">
              <a:xfrm>
                <a:off x="9036496" y="3897052"/>
                <a:ext cx="0" cy="108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87" name="Text Box 95"/>
              <p:cNvSpPr txBox="1">
                <a:spLocks noChangeArrowheads="1"/>
              </p:cNvSpPr>
              <p:nvPr/>
            </p:nvSpPr>
            <p:spPr bwMode="auto">
              <a:xfrm>
                <a:off x="7814121" y="4005064"/>
                <a:ext cx="720725" cy="216000"/>
              </a:xfrm>
              <a:prstGeom prst="rect">
                <a:avLst/>
              </a:prstGeom>
              <a:noFill/>
              <a:ln w="9525" algn="ctr">
                <a:solidFill>
                  <a:schemeClr val="bg1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lnSpc>
                    <a:spcPts val="1400"/>
                  </a:lnSpc>
                  <a:defRPr/>
                </a:pPr>
                <a:r>
                  <a:rPr lang="en-GB" sz="2000" dirty="0" err="1" smtClean="0">
                    <a:solidFill>
                      <a:schemeClr val="bg2"/>
                    </a:solidFill>
                  </a:rPr>
                  <a:t>mem</a:t>
                </a:r>
                <a:endParaRPr lang="en-US" sz="14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88" name="Line 31"/>
              <p:cNvSpPr>
                <a:spLocks noChangeShapeType="1"/>
              </p:cNvSpPr>
              <p:nvPr/>
            </p:nvSpPr>
            <p:spPr bwMode="auto">
              <a:xfrm>
                <a:off x="8171754" y="4245341"/>
                <a:ext cx="0" cy="108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89" name="Text Box 92"/>
              <p:cNvSpPr txBox="1">
                <a:spLocks noChangeArrowheads="1"/>
              </p:cNvSpPr>
              <p:nvPr/>
            </p:nvSpPr>
            <p:spPr bwMode="auto">
              <a:xfrm>
                <a:off x="7777002" y="4365104"/>
                <a:ext cx="935458" cy="252239"/>
              </a:xfrm>
              <a:prstGeom prst="rect">
                <a:avLst/>
              </a:prstGeom>
              <a:noFill/>
              <a:ln w="9525" algn="ctr">
                <a:solidFill>
                  <a:schemeClr val="bg1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>
                <a:spAutoFit/>
              </a:bodyPr>
              <a:lstStyle/>
              <a:p>
                <a:pPr algn="ctr">
                  <a:lnSpc>
                    <a:spcPts val="1400"/>
                  </a:lnSpc>
                  <a:defRPr/>
                </a:pPr>
                <a:r>
                  <a:rPr lang="en-GB" sz="2000" dirty="0" smtClean="0">
                    <a:solidFill>
                      <a:schemeClr val="bg2"/>
                    </a:solidFill>
                  </a:rPr>
                  <a:t>const </a:t>
                </a:r>
                <a:r>
                  <a:rPr lang="en-GB" sz="2000" i="1" dirty="0" smtClean="0">
                    <a:solidFill>
                      <a:schemeClr val="bg2"/>
                    </a:solidFill>
                  </a:rPr>
                  <a:t>c</a:t>
                </a:r>
                <a:endParaRPr lang="en-US" sz="1400" i="1" dirty="0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102" name="Text Box 92"/>
            <p:cNvSpPr txBox="1">
              <a:spLocks noChangeArrowheads="1"/>
            </p:cNvSpPr>
            <p:nvPr/>
          </p:nvSpPr>
          <p:spPr bwMode="auto">
            <a:xfrm>
              <a:off x="7740352" y="4689140"/>
              <a:ext cx="936104" cy="32918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20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(</a:t>
              </a:r>
              <a:r>
                <a:rPr lang="en-US" sz="2000" i="1" dirty="0" smtClean="0">
                  <a:solidFill>
                    <a:schemeClr val="bg2"/>
                  </a:solidFill>
                </a:rPr>
                <a:t>r'</a:t>
              </a:r>
              <a:r>
                <a:rPr lang="en-GB" sz="2000" dirty="0" smtClean="0">
                  <a:solidFill>
                    <a:schemeClr val="bg2"/>
                  </a:solidFill>
                </a:rPr>
                <a:t> = r0)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Code selection: method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Translate the source code or AST into an IR tree.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“Cover” the tree with IR instruction patterns.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Emit code corresponding to these instruction patterns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performing register allocation as you go.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3599996" y="4545124"/>
            <a:ext cx="791984" cy="612068"/>
          </a:xfrm>
          <a:prstGeom prst="rect">
            <a:avLst/>
          </a:prstGeom>
          <a:solidFill>
            <a:srgbClr val="FFC000"/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code selection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One way to cover the IR for “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v;</a:t>
            </a:r>
            <a:r>
              <a:rPr lang="en-US" dirty="0" smtClean="0"/>
              <a:t>”:</a:t>
            </a:r>
          </a:p>
        </p:txBody>
      </p:sp>
      <p:sp>
        <p:nvSpPr>
          <p:cNvPr id="60" name="Freeform 59"/>
          <p:cNvSpPr/>
          <p:nvPr/>
        </p:nvSpPr>
        <p:spPr>
          <a:xfrm>
            <a:off x="1007604" y="3969060"/>
            <a:ext cx="1696363" cy="1764196"/>
          </a:xfrm>
          <a:custGeom>
            <a:avLst/>
            <a:gdLst>
              <a:gd name="connsiteX0" fmla="*/ 0 w 1665961"/>
              <a:gd name="connsiteY0" fmla="*/ 0 h 1778696"/>
              <a:gd name="connsiteX1" fmla="*/ 1653435 w 1665961"/>
              <a:gd name="connsiteY1" fmla="*/ 0 h 1778696"/>
              <a:gd name="connsiteX2" fmla="*/ 1665961 w 1665961"/>
              <a:gd name="connsiteY2" fmla="*/ 1753644 h 1778696"/>
              <a:gd name="connsiteX3" fmla="*/ 864296 w 1665961"/>
              <a:gd name="connsiteY3" fmla="*/ 1778696 h 1778696"/>
              <a:gd name="connsiteX4" fmla="*/ 864296 w 1665961"/>
              <a:gd name="connsiteY4" fmla="*/ 1052186 h 1778696"/>
              <a:gd name="connsiteX5" fmla="*/ 0 w 1665961"/>
              <a:gd name="connsiteY5" fmla="*/ 1064712 h 1778696"/>
              <a:gd name="connsiteX6" fmla="*/ 0 w 1665961"/>
              <a:gd name="connsiteY6" fmla="*/ 0 h 1778696"/>
              <a:gd name="connsiteX0" fmla="*/ 0 w 1665961"/>
              <a:gd name="connsiteY0" fmla="*/ 0 h 1762772"/>
              <a:gd name="connsiteX1" fmla="*/ 1653435 w 1665961"/>
              <a:gd name="connsiteY1" fmla="*/ 0 h 1762772"/>
              <a:gd name="connsiteX2" fmla="*/ 1665961 w 1665961"/>
              <a:gd name="connsiteY2" fmla="*/ 1753644 h 1762772"/>
              <a:gd name="connsiteX3" fmla="*/ 856292 w 1665961"/>
              <a:gd name="connsiteY3" fmla="*/ 1762772 h 1762772"/>
              <a:gd name="connsiteX4" fmla="*/ 864296 w 1665961"/>
              <a:gd name="connsiteY4" fmla="*/ 1052186 h 1762772"/>
              <a:gd name="connsiteX5" fmla="*/ 0 w 1665961"/>
              <a:gd name="connsiteY5" fmla="*/ 1064712 h 1762772"/>
              <a:gd name="connsiteX6" fmla="*/ 0 w 1665961"/>
              <a:gd name="connsiteY6" fmla="*/ 0 h 1762772"/>
              <a:gd name="connsiteX0" fmla="*/ 0 w 1688559"/>
              <a:gd name="connsiteY0" fmla="*/ 1424 h 1764196"/>
              <a:gd name="connsiteX1" fmla="*/ 1684384 w 1688559"/>
              <a:gd name="connsiteY1" fmla="*/ 0 h 1764196"/>
              <a:gd name="connsiteX2" fmla="*/ 1665961 w 1688559"/>
              <a:gd name="connsiteY2" fmla="*/ 1755068 h 1764196"/>
              <a:gd name="connsiteX3" fmla="*/ 856292 w 1688559"/>
              <a:gd name="connsiteY3" fmla="*/ 1764196 h 1764196"/>
              <a:gd name="connsiteX4" fmla="*/ 864296 w 1688559"/>
              <a:gd name="connsiteY4" fmla="*/ 1053610 h 1764196"/>
              <a:gd name="connsiteX5" fmla="*/ 0 w 1688559"/>
              <a:gd name="connsiteY5" fmla="*/ 1066136 h 1764196"/>
              <a:gd name="connsiteX6" fmla="*/ 0 w 1688559"/>
              <a:gd name="connsiteY6" fmla="*/ 1424 h 1764196"/>
              <a:gd name="connsiteX0" fmla="*/ 7804 w 1696363"/>
              <a:gd name="connsiteY0" fmla="*/ 1424 h 1764196"/>
              <a:gd name="connsiteX1" fmla="*/ 1692188 w 1696363"/>
              <a:gd name="connsiteY1" fmla="*/ 0 h 1764196"/>
              <a:gd name="connsiteX2" fmla="*/ 1673765 w 1696363"/>
              <a:gd name="connsiteY2" fmla="*/ 1755068 h 1764196"/>
              <a:gd name="connsiteX3" fmla="*/ 864096 w 1696363"/>
              <a:gd name="connsiteY3" fmla="*/ 1764196 h 1764196"/>
              <a:gd name="connsiteX4" fmla="*/ 872100 w 1696363"/>
              <a:gd name="connsiteY4" fmla="*/ 1053610 h 1764196"/>
              <a:gd name="connsiteX5" fmla="*/ 0 w 1696363"/>
              <a:gd name="connsiteY5" fmla="*/ 1008112 h 1764196"/>
              <a:gd name="connsiteX6" fmla="*/ 7804 w 1696363"/>
              <a:gd name="connsiteY6" fmla="*/ 1424 h 1764196"/>
              <a:gd name="connsiteX0" fmla="*/ 7804 w 1696363"/>
              <a:gd name="connsiteY0" fmla="*/ 1424 h 1764196"/>
              <a:gd name="connsiteX1" fmla="*/ 1692188 w 1696363"/>
              <a:gd name="connsiteY1" fmla="*/ 0 h 1764196"/>
              <a:gd name="connsiteX2" fmla="*/ 1673765 w 1696363"/>
              <a:gd name="connsiteY2" fmla="*/ 1755068 h 1764196"/>
              <a:gd name="connsiteX3" fmla="*/ 864096 w 1696363"/>
              <a:gd name="connsiteY3" fmla="*/ 1764196 h 1764196"/>
              <a:gd name="connsiteX4" fmla="*/ 872100 w 1696363"/>
              <a:gd name="connsiteY4" fmla="*/ 1053610 h 1764196"/>
              <a:gd name="connsiteX5" fmla="*/ 0 w 1696363"/>
              <a:gd name="connsiteY5" fmla="*/ 1044116 h 1764196"/>
              <a:gd name="connsiteX6" fmla="*/ 7804 w 1696363"/>
              <a:gd name="connsiteY6" fmla="*/ 1424 h 176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96363" h="1764196">
                <a:moveTo>
                  <a:pt x="7804" y="1424"/>
                </a:moveTo>
                <a:lnTo>
                  <a:pt x="1692188" y="0"/>
                </a:lnTo>
                <a:cubicBezTo>
                  <a:pt x="1696363" y="584548"/>
                  <a:pt x="1669590" y="1170520"/>
                  <a:pt x="1673765" y="1755068"/>
                </a:cubicBezTo>
                <a:lnTo>
                  <a:pt x="864096" y="1764196"/>
                </a:lnTo>
                <a:lnTo>
                  <a:pt x="872100" y="1053610"/>
                </a:lnTo>
                <a:lnTo>
                  <a:pt x="0" y="1044116"/>
                </a:lnTo>
                <a:cubicBezTo>
                  <a:pt x="2601" y="708553"/>
                  <a:pt x="5203" y="336987"/>
                  <a:pt x="7804" y="1424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Freeform 58"/>
          <p:cNvSpPr/>
          <p:nvPr/>
        </p:nvSpPr>
        <p:spPr>
          <a:xfrm>
            <a:off x="4463988" y="2816932"/>
            <a:ext cx="1696363" cy="1764196"/>
          </a:xfrm>
          <a:custGeom>
            <a:avLst/>
            <a:gdLst>
              <a:gd name="connsiteX0" fmla="*/ 0 w 1665961"/>
              <a:gd name="connsiteY0" fmla="*/ 0 h 1778696"/>
              <a:gd name="connsiteX1" fmla="*/ 1653435 w 1665961"/>
              <a:gd name="connsiteY1" fmla="*/ 0 h 1778696"/>
              <a:gd name="connsiteX2" fmla="*/ 1665961 w 1665961"/>
              <a:gd name="connsiteY2" fmla="*/ 1753644 h 1778696"/>
              <a:gd name="connsiteX3" fmla="*/ 864296 w 1665961"/>
              <a:gd name="connsiteY3" fmla="*/ 1778696 h 1778696"/>
              <a:gd name="connsiteX4" fmla="*/ 864296 w 1665961"/>
              <a:gd name="connsiteY4" fmla="*/ 1052186 h 1778696"/>
              <a:gd name="connsiteX5" fmla="*/ 0 w 1665961"/>
              <a:gd name="connsiteY5" fmla="*/ 1064712 h 1778696"/>
              <a:gd name="connsiteX6" fmla="*/ 0 w 1665961"/>
              <a:gd name="connsiteY6" fmla="*/ 0 h 1778696"/>
              <a:gd name="connsiteX0" fmla="*/ 0 w 1665961"/>
              <a:gd name="connsiteY0" fmla="*/ 0 h 1762772"/>
              <a:gd name="connsiteX1" fmla="*/ 1653435 w 1665961"/>
              <a:gd name="connsiteY1" fmla="*/ 0 h 1762772"/>
              <a:gd name="connsiteX2" fmla="*/ 1665961 w 1665961"/>
              <a:gd name="connsiteY2" fmla="*/ 1753644 h 1762772"/>
              <a:gd name="connsiteX3" fmla="*/ 856292 w 1665961"/>
              <a:gd name="connsiteY3" fmla="*/ 1762772 h 1762772"/>
              <a:gd name="connsiteX4" fmla="*/ 864296 w 1665961"/>
              <a:gd name="connsiteY4" fmla="*/ 1052186 h 1762772"/>
              <a:gd name="connsiteX5" fmla="*/ 0 w 1665961"/>
              <a:gd name="connsiteY5" fmla="*/ 1064712 h 1762772"/>
              <a:gd name="connsiteX6" fmla="*/ 0 w 1665961"/>
              <a:gd name="connsiteY6" fmla="*/ 0 h 1762772"/>
              <a:gd name="connsiteX0" fmla="*/ 0 w 1688559"/>
              <a:gd name="connsiteY0" fmla="*/ 1424 h 1764196"/>
              <a:gd name="connsiteX1" fmla="*/ 1684384 w 1688559"/>
              <a:gd name="connsiteY1" fmla="*/ 0 h 1764196"/>
              <a:gd name="connsiteX2" fmla="*/ 1665961 w 1688559"/>
              <a:gd name="connsiteY2" fmla="*/ 1755068 h 1764196"/>
              <a:gd name="connsiteX3" fmla="*/ 856292 w 1688559"/>
              <a:gd name="connsiteY3" fmla="*/ 1764196 h 1764196"/>
              <a:gd name="connsiteX4" fmla="*/ 864296 w 1688559"/>
              <a:gd name="connsiteY4" fmla="*/ 1053610 h 1764196"/>
              <a:gd name="connsiteX5" fmla="*/ 0 w 1688559"/>
              <a:gd name="connsiteY5" fmla="*/ 1066136 h 1764196"/>
              <a:gd name="connsiteX6" fmla="*/ 0 w 1688559"/>
              <a:gd name="connsiteY6" fmla="*/ 1424 h 1764196"/>
              <a:gd name="connsiteX0" fmla="*/ 7804 w 1696363"/>
              <a:gd name="connsiteY0" fmla="*/ 1424 h 1764196"/>
              <a:gd name="connsiteX1" fmla="*/ 1692188 w 1696363"/>
              <a:gd name="connsiteY1" fmla="*/ 0 h 1764196"/>
              <a:gd name="connsiteX2" fmla="*/ 1673765 w 1696363"/>
              <a:gd name="connsiteY2" fmla="*/ 1755068 h 1764196"/>
              <a:gd name="connsiteX3" fmla="*/ 864096 w 1696363"/>
              <a:gd name="connsiteY3" fmla="*/ 1764196 h 1764196"/>
              <a:gd name="connsiteX4" fmla="*/ 872100 w 1696363"/>
              <a:gd name="connsiteY4" fmla="*/ 1053610 h 1764196"/>
              <a:gd name="connsiteX5" fmla="*/ 0 w 1696363"/>
              <a:gd name="connsiteY5" fmla="*/ 1008112 h 1764196"/>
              <a:gd name="connsiteX6" fmla="*/ 7804 w 1696363"/>
              <a:gd name="connsiteY6" fmla="*/ 1424 h 1764196"/>
              <a:gd name="connsiteX0" fmla="*/ 7804 w 1696363"/>
              <a:gd name="connsiteY0" fmla="*/ 1424 h 1764196"/>
              <a:gd name="connsiteX1" fmla="*/ 1692188 w 1696363"/>
              <a:gd name="connsiteY1" fmla="*/ 0 h 1764196"/>
              <a:gd name="connsiteX2" fmla="*/ 1673765 w 1696363"/>
              <a:gd name="connsiteY2" fmla="*/ 1755068 h 1764196"/>
              <a:gd name="connsiteX3" fmla="*/ 864096 w 1696363"/>
              <a:gd name="connsiteY3" fmla="*/ 1764196 h 1764196"/>
              <a:gd name="connsiteX4" fmla="*/ 872100 w 1696363"/>
              <a:gd name="connsiteY4" fmla="*/ 1053610 h 1764196"/>
              <a:gd name="connsiteX5" fmla="*/ 0 w 1696363"/>
              <a:gd name="connsiteY5" fmla="*/ 1044116 h 1764196"/>
              <a:gd name="connsiteX6" fmla="*/ 7804 w 1696363"/>
              <a:gd name="connsiteY6" fmla="*/ 1424 h 176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96363" h="1764196">
                <a:moveTo>
                  <a:pt x="7804" y="1424"/>
                </a:moveTo>
                <a:lnTo>
                  <a:pt x="1692188" y="0"/>
                </a:lnTo>
                <a:cubicBezTo>
                  <a:pt x="1696363" y="584548"/>
                  <a:pt x="1669590" y="1170520"/>
                  <a:pt x="1673765" y="1755068"/>
                </a:cubicBezTo>
                <a:lnTo>
                  <a:pt x="864096" y="1764196"/>
                </a:lnTo>
                <a:lnTo>
                  <a:pt x="872100" y="1053610"/>
                </a:lnTo>
                <a:lnTo>
                  <a:pt x="0" y="1044116"/>
                </a:lnTo>
                <a:cubicBezTo>
                  <a:pt x="2601" y="708553"/>
                  <a:pt x="5203" y="336987"/>
                  <a:pt x="7804" y="1424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3096028" y="3969060"/>
            <a:ext cx="936000" cy="468000"/>
          </a:xfrm>
          <a:prstGeom prst="rect">
            <a:avLst/>
          </a:prstGeom>
          <a:solidFill>
            <a:srgbClr val="FFC000"/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1799980" y="3393044"/>
            <a:ext cx="1800000" cy="468000"/>
          </a:xfrm>
          <a:prstGeom prst="rect">
            <a:avLst/>
          </a:prstGeom>
          <a:solidFill>
            <a:srgbClr val="FFC000"/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Freeform 43"/>
          <p:cNvSpPr/>
          <p:nvPr/>
        </p:nvSpPr>
        <p:spPr>
          <a:xfrm>
            <a:off x="2303836" y="2240868"/>
            <a:ext cx="3168264" cy="864096"/>
          </a:xfrm>
          <a:custGeom>
            <a:avLst/>
            <a:gdLst>
              <a:gd name="connsiteX0" fmla="*/ 12526 w 3469709"/>
              <a:gd name="connsiteY0" fmla="*/ 0 h 951978"/>
              <a:gd name="connsiteX1" fmla="*/ 3469709 w 3469709"/>
              <a:gd name="connsiteY1" fmla="*/ 12526 h 951978"/>
              <a:gd name="connsiteX2" fmla="*/ 3457183 w 3469709"/>
              <a:gd name="connsiteY2" fmla="*/ 601249 h 951978"/>
              <a:gd name="connsiteX3" fmla="*/ 1741118 w 3469709"/>
              <a:gd name="connsiteY3" fmla="*/ 588723 h 951978"/>
              <a:gd name="connsiteX4" fmla="*/ 1753644 w 3469709"/>
              <a:gd name="connsiteY4" fmla="*/ 951978 h 951978"/>
              <a:gd name="connsiteX5" fmla="*/ 0 w 3469709"/>
              <a:gd name="connsiteY5" fmla="*/ 951978 h 951978"/>
              <a:gd name="connsiteX6" fmla="*/ 12526 w 3469709"/>
              <a:gd name="connsiteY6" fmla="*/ 0 h 951978"/>
              <a:gd name="connsiteX0" fmla="*/ 12526 w 3469709"/>
              <a:gd name="connsiteY0" fmla="*/ 0 h 984917"/>
              <a:gd name="connsiteX1" fmla="*/ 3469709 w 3469709"/>
              <a:gd name="connsiteY1" fmla="*/ 12526 h 984917"/>
              <a:gd name="connsiteX2" fmla="*/ 3457183 w 3469709"/>
              <a:gd name="connsiteY2" fmla="*/ 601249 h 984917"/>
              <a:gd name="connsiteX3" fmla="*/ 1741118 w 3469709"/>
              <a:gd name="connsiteY3" fmla="*/ 588723 h 984917"/>
              <a:gd name="connsiteX4" fmla="*/ 1692521 w 3469709"/>
              <a:gd name="connsiteY4" fmla="*/ 984917 h 984917"/>
              <a:gd name="connsiteX5" fmla="*/ 0 w 3469709"/>
              <a:gd name="connsiteY5" fmla="*/ 951978 h 984917"/>
              <a:gd name="connsiteX6" fmla="*/ 12526 w 3469709"/>
              <a:gd name="connsiteY6" fmla="*/ 0 h 984917"/>
              <a:gd name="connsiteX0" fmla="*/ 12526 w 3469709"/>
              <a:gd name="connsiteY0" fmla="*/ 0 h 951978"/>
              <a:gd name="connsiteX1" fmla="*/ 3469709 w 3469709"/>
              <a:gd name="connsiteY1" fmla="*/ 12526 h 951978"/>
              <a:gd name="connsiteX2" fmla="*/ 3457183 w 3469709"/>
              <a:gd name="connsiteY2" fmla="*/ 601249 h 951978"/>
              <a:gd name="connsiteX3" fmla="*/ 1741118 w 3469709"/>
              <a:gd name="connsiteY3" fmla="*/ 588723 h 951978"/>
              <a:gd name="connsiteX4" fmla="*/ 1728525 w 3469709"/>
              <a:gd name="connsiteY4" fmla="*/ 948913 h 951978"/>
              <a:gd name="connsiteX5" fmla="*/ 0 w 3469709"/>
              <a:gd name="connsiteY5" fmla="*/ 951978 h 951978"/>
              <a:gd name="connsiteX6" fmla="*/ 12526 w 3469709"/>
              <a:gd name="connsiteY6" fmla="*/ 0 h 951978"/>
              <a:gd name="connsiteX0" fmla="*/ 333 w 3469709"/>
              <a:gd name="connsiteY0" fmla="*/ 283 h 939452"/>
              <a:gd name="connsiteX1" fmla="*/ 3469709 w 3469709"/>
              <a:gd name="connsiteY1" fmla="*/ 0 h 939452"/>
              <a:gd name="connsiteX2" fmla="*/ 3457183 w 3469709"/>
              <a:gd name="connsiteY2" fmla="*/ 588723 h 939452"/>
              <a:gd name="connsiteX3" fmla="*/ 1741118 w 3469709"/>
              <a:gd name="connsiteY3" fmla="*/ 576197 h 939452"/>
              <a:gd name="connsiteX4" fmla="*/ 1728525 w 3469709"/>
              <a:gd name="connsiteY4" fmla="*/ 936387 h 939452"/>
              <a:gd name="connsiteX5" fmla="*/ 0 w 3469709"/>
              <a:gd name="connsiteY5" fmla="*/ 939452 h 939452"/>
              <a:gd name="connsiteX6" fmla="*/ 333 w 3469709"/>
              <a:gd name="connsiteY6" fmla="*/ 283 h 939452"/>
              <a:gd name="connsiteX0" fmla="*/ 333 w 3469709"/>
              <a:gd name="connsiteY0" fmla="*/ 283 h 939452"/>
              <a:gd name="connsiteX1" fmla="*/ 3469709 w 3469709"/>
              <a:gd name="connsiteY1" fmla="*/ 0 h 939452"/>
              <a:gd name="connsiteX2" fmla="*/ 3457183 w 3469709"/>
              <a:gd name="connsiteY2" fmla="*/ 588723 h 939452"/>
              <a:gd name="connsiteX3" fmla="*/ 1728525 w 3469709"/>
              <a:gd name="connsiteY3" fmla="*/ 504339 h 939452"/>
              <a:gd name="connsiteX4" fmla="*/ 1728525 w 3469709"/>
              <a:gd name="connsiteY4" fmla="*/ 936387 h 939452"/>
              <a:gd name="connsiteX5" fmla="*/ 0 w 3469709"/>
              <a:gd name="connsiteY5" fmla="*/ 939452 h 939452"/>
              <a:gd name="connsiteX6" fmla="*/ 333 w 3469709"/>
              <a:gd name="connsiteY6" fmla="*/ 283 h 939452"/>
              <a:gd name="connsiteX0" fmla="*/ 333 w 3469709"/>
              <a:gd name="connsiteY0" fmla="*/ 283 h 939452"/>
              <a:gd name="connsiteX1" fmla="*/ 3469709 w 3469709"/>
              <a:gd name="connsiteY1" fmla="*/ 0 h 939452"/>
              <a:gd name="connsiteX2" fmla="*/ 3456717 w 3469709"/>
              <a:gd name="connsiteY2" fmla="*/ 504339 h 939452"/>
              <a:gd name="connsiteX3" fmla="*/ 1728525 w 3469709"/>
              <a:gd name="connsiteY3" fmla="*/ 504339 h 939452"/>
              <a:gd name="connsiteX4" fmla="*/ 1728525 w 3469709"/>
              <a:gd name="connsiteY4" fmla="*/ 936387 h 939452"/>
              <a:gd name="connsiteX5" fmla="*/ 0 w 3469709"/>
              <a:gd name="connsiteY5" fmla="*/ 939452 h 939452"/>
              <a:gd name="connsiteX6" fmla="*/ 333 w 3469709"/>
              <a:gd name="connsiteY6" fmla="*/ 283 h 939452"/>
              <a:gd name="connsiteX0" fmla="*/ 0 w 3469376"/>
              <a:gd name="connsiteY0" fmla="*/ 283 h 936387"/>
              <a:gd name="connsiteX1" fmla="*/ 3469376 w 3469376"/>
              <a:gd name="connsiteY1" fmla="*/ 0 h 936387"/>
              <a:gd name="connsiteX2" fmla="*/ 3456384 w 3469376"/>
              <a:gd name="connsiteY2" fmla="*/ 504339 h 936387"/>
              <a:gd name="connsiteX3" fmla="*/ 1728192 w 3469376"/>
              <a:gd name="connsiteY3" fmla="*/ 504339 h 936387"/>
              <a:gd name="connsiteX4" fmla="*/ 1728192 w 3469376"/>
              <a:gd name="connsiteY4" fmla="*/ 936387 h 936387"/>
              <a:gd name="connsiteX5" fmla="*/ 36004 w 3469376"/>
              <a:gd name="connsiteY5" fmla="*/ 900383 h 936387"/>
              <a:gd name="connsiteX6" fmla="*/ 0 w 3469376"/>
              <a:gd name="connsiteY6" fmla="*/ 283 h 936387"/>
              <a:gd name="connsiteX0" fmla="*/ 0 w 3433373"/>
              <a:gd name="connsiteY0" fmla="*/ 36288 h 936387"/>
              <a:gd name="connsiteX1" fmla="*/ 3433373 w 3433373"/>
              <a:gd name="connsiteY1" fmla="*/ 0 h 936387"/>
              <a:gd name="connsiteX2" fmla="*/ 3420381 w 3433373"/>
              <a:gd name="connsiteY2" fmla="*/ 504339 h 936387"/>
              <a:gd name="connsiteX3" fmla="*/ 1692189 w 3433373"/>
              <a:gd name="connsiteY3" fmla="*/ 504339 h 936387"/>
              <a:gd name="connsiteX4" fmla="*/ 1692189 w 3433373"/>
              <a:gd name="connsiteY4" fmla="*/ 936387 h 936387"/>
              <a:gd name="connsiteX5" fmla="*/ 1 w 3433373"/>
              <a:gd name="connsiteY5" fmla="*/ 900383 h 936387"/>
              <a:gd name="connsiteX6" fmla="*/ 0 w 3433373"/>
              <a:gd name="connsiteY6" fmla="*/ 36288 h 936387"/>
              <a:gd name="connsiteX0" fmla="*/ 0 w 3420381"/>
              <a:gd name="connsiteY0" fmla="*/ 0 h 900099"/>
              <a:gd name="connsiteX1" fmla="*/ 3024336 w 3420381"/>
              <a:gd name="connsiteY1" fmla="*/ 0 h 900099"/>
              <a:gd name="connsiteX2" fmla="*/ 3420381 w 3420381"/>
              <a:gd name="connsiteY2" fmla="*/ 468051 h 900099"/>
              <a:gd name="connsiteX3" fmla="*/ 1692189 w 3420381"/>
              <a:gd name="connsiteY3" fmla="*/ 468051 h 900099"/>
              <a:gd name="connsiteX4" fmla="*/ 1692189 w 3420381"/>
              <a:gd name="connsiteY4" fmla="*/ 900099 h 900099"/>
              <a:gd name="connsiteX5" fmla="*/ 1 w 3420381"/>
              <a:gd name="connsiteY5" fmla="*/ 864095 h 900099"/>
              <a:gd name="connsiteX6" fmla="*/ 0 w 3420381"/>
              <a:gd name="connsiteY6" fmla="*/ 0 h 900099"/>
              <a:gd name="connsiteX0" fmla="*/ 0 w 3060340"/>
              <a:gd name="connsiteY0" fmla="*/ 0 h 900099"/>
              <a:gd name="connsiteX1" fmla="*/ 3024336 w 3060340"/>
              <a:gd name="connsiteY1" fmla="*/ 0 h 900099"/>
              <a:gd name="connsiteX2" fmla="*/ 3060340 w 3060340"/>
              <a:gd name="connsiteY2" fmla="*/ 468052 h 900099"/>
              <a:gd name="connsiteX3" fmla="*/ 1692189 w 3060340"/>
              <a:gd name="connsiteY3" fmla="*/ 468051 h 900099"/>
              <a:gd name="connsiteX4" fmla="*/ 1692189 w 3060340"/>
              <a:gd name="connsiteY4" fmla="*/ 900099 h 900099"/>
              <a:gd name="connsiteX5" fmla="*/ 1 w 3060340"/>
              <a:gd name="connsiteY5" fmla="*/ 864095 h 900099"/>
              <a:gd name="connsiteX6" fmla="*/ 0 w 3060340"/>
              <a:gd name="connsiteY6" fmla="*/ 0 h 900099"/>
              <a:gd name="connsiteX0" fmla="*/ 0 w 3096344"/>
              <a:gd name="connsiteY0" fmla="*/ 0 h 900099"/>
              <a:gd name="connsiteX1" fmla="*/ 3096344 w 3096344"/>
              <a:gd name="connsiteY1" fmla="*/ 0 h 900099"/>
              <a:gd name="connsiteX2" fmla="*/ 3060340 w 3096344"/>
              <a:gd name="connsiteY2" fmla="*/ 468052 h 900099"/>
              <a:gd name="connsiteX3" fmla="*/ 1692189 w 3096344"/>
              <a:gd name="connsiteY3" fmla="*/ 468051 h 900099"/>
              <a:gd name="connsiteX4" fmla="*/ 1692189 w 3096344"/>
              <a:gd name="connsiteY4" fmla="*/ 900099 h 900099"/>
              <a:gd name="connsiteX5" fmla="*/ 1 w 3096344"/>
              <a:gd name="connsiteY5" fmla="*/ 864095 h 900099"/>
              <a:gd name="connsiteX6" fmla="*/ 0 w 3096344"/>
              <a:gd name="connsiteY6" fmla="*/ 0 h 900099"/>
              <a:gd name="connsiteX0" fmla="*/ 0 w 3060340"/>
              <a:gd name="connsiteY0" fmla="*/ 0 h 900099"/>
              <a:gd name="connsiteX1" fmla="*/ 3060340 w 3060340"/>
              <a:gd name="connsiteY1" fmla="*/ 0 h 900099"/>
              <a:gd name="connsiteX2" fmla="*/ 3060340 w 3060340"/>
              <a:gd name="connsiteY2" fmla="*/ 468052 h 900099"/>
              <a:gd name="connsiteX3" fmla="*/ 1692189 w 3060340"/>
              <a:gd name="connsiteY3" fmla="*/ 468051 h 900099"/>
              <a:gd name="connsiteX4" fmla="*/ 1692189 w 3060340"/>
              <a:gd name="connsiteY4" fmla="*/ 900099 h 900099"/>
              <a:gd name="connsiteX5" fmla="*/ 1 w 3060340"/>
              <a:gd name="connsiteY5" fmla="*/ 864095 h 900099"/>
              <a:gd name="connsiteX6" fmla="*/ 0 w 3060340"/>
              <a:gd name="connsiteY6" fmla="*/ 0 h 900099"/>
              <a:gd name="connsiteX0" fmla="*/ 0 w 3060340"/>
              <a:gd name="connsiteY0" fmla="*/ 0 h 864096"/>
              <a:gd name="connsiteX1" fmla="*/ 3060340 w 3060340"/>
              <a:gd name="connsiteY1" fmla="*/ 0 h 864096"/>
              <a:gd name="connsiteX2" fmla="*/ 3060340 w 3060340"/>
              <a:gd name="connsiteY2" fmla="*/ 468052 h 864096"/>
              <a:gd name="connsiteX3" fmla="*/ 1692189 w 3060340"/>
              <a:gd name="connsiteY3" fmla="*/ 468051 h 864096"/>
              <a:gd name="connsiteX4" fmla="*/ 1692188 w 3060340"/>
              <a:gd name="connsiteY4" fmla="*/ 864096 h 864096"/>
              <a:gd name="connsiteX5" fmla="*/ 1 w 3060340"/>
              <a:gd name="connsiteY5" fmla="*/ 864095 h 864096"/>
              <a:gd name="connsiteX6" fmla="*/ 0 w 3060340"/>
              <a:gd name="connsiteY6" fmla="*/ 0 h 864096"/>
              <a:gd name="connsiteX0" fmla="*/ 0 w 3060340"/>
              <a:gd name="connsiteY0" fmla="*/ 0 h 864096"/>
              <a:gd name="connsiteX1" fmla="*/ 3060340 w 3060340"/>
              <a:gd name="connsiteY1" fmla="*/ 0 h 864096"/>
              <a:gd name="connsiteX2" fmla="*/ 3060340 w 3060340"/>
              <a:gd name="connsiteY2" fmla="*/ 468052 h 864096"/>
              <a:gd name="connsiteX3" fmla="*/ 1692189 w 3060340"/>
              <a:gd name="connsiteY3" fmla="*/ 468051 h 864096"/>
              <a:gd name="connsiteX4" fmla="*/ 792000 w 3060340"/>
              <a:gd name="connsiteY4" fmla="*/ 864096 h 864096"/>
              <a:gd name="connsiteX5" fmla="*/ 1 w 3060340"/>
              <a:gd name="connsiteY5" fmla="*/ 864095 h 864096"/>
              <a:gd name="connsiteX6" fmla="*/ 0 w 3060340"/>
              <a:gd name="connsiteY6" fmla="*/ 0 h 864096"/>
              <a:gd name="connsiteX0" fmla="*/ 0 w 3060340"/>
              <a:gd name="connsiteY0" fmla="*/ 0 h 864096"/>
              <a:gd name="connsiteX1" fmla="*/ 3060340 w 3060340"/>
              <a:gd name="connsiteY1" fmla="*/ 0 h 864096"/>
              <a:gd name="connsiteX2" fmla="*/ 3060340 w 3060340"/>
              <a:gd name="connsiteY2" fmla="*/ 468052 h 864096"/>
              <a:gd name="connsiteX3" fmla="*/ 792000 w 3060340"/>
              <a:gd name="connsiteY3" fmla="*/ 468052 h 864096"/>
              <a:gd name="connsiteX4" fmla="*/ 792000 w 3060340"/>
              <a:gd name="connsiteY4" fmla="*/ 864096 h 864096"/>
              <a:gd name="connsiteX5" fmla="*/ 1 w 3060340"/>
              <a:gd name="connsiteY5" fmla="*/ 864095 h 864096"/>
              <a:gd name="connsiteX6" fmla="*/ 0 w 3060340"/>
              <a:gd name="connsiteY6" fmla="*/ 0 h 864096"/>
              <a:gd name="connsiteX0" fmla="*/ 0 w 3168264"/>
              <a:gd name="connsiteY0" fmla="*/ 0 h 864096"/>
              <a:gd name="connsiteX1" fmla="*/ 3168264 w 3168264"/>
              <a:gd name="connsiteY1" fmla="*/ 0 h 864096"/>
              <a:gd name="connsiteX2" fmla="*/ 3060340 w 3168264"/>
              <a:gd name="connsiteY2" fmla="*/ 468052 h 864096"/>
              <a:gd name="connsiteX3" fmla="*/ 792000 w 3168264"/>
              <a:gd name="connsiteY3" fmla="*/ 468052 h 864096"/>
              <a:gd name="connsiteX4" fmla="*/ 792000 w 3168264"/>
              <a:gd name="connsiteY4" fmla="*/ 864096 h 864096"/>
              <a:gd name="connsiteX5" fmla="*/ 1 w 3168264"/>
              <a:gd name="connsiteY5" fmla="*/ 864095 h 864096"/>
              <a:gd name="connsiteX6" fmla="*/ 0 w 3168264"/>
              <a:gd name="connsiteY6" fmla="*/ 0 h 864096"/>
              <a:gd name="connsiteX0" fmla="*/ 0 w 3168264"/>
              <a:gd name="connsiteY0" fmla="*/ 0 h 864096"/>
              <a:gd name="connsiteX1" fmla="*/ 3168264 w 3168264"/>
              <a:gd name="connsiteY1" fmla="*/ 0 h 864096"/>
              <a:gd name="connsiteX2" fmla="*/ 3168264 w 3168264"/>
              <a:gd name="connsiteY2" fmla="*/ 468052 h 864096"/>
              <a:gd name="connsiteX3" fmla="*/ 792000 w 3168264"/>
              <a:gd name="connsiteY3" fmla="*/ 468052 h 864096"/>
              <a:gd name="connsiteX4" fmla="*/ 792000 w 3168264"/>
              <a:gd name="connsiteY4" fmla="*/ 864096 h 864096"/>
              <a:gd name="connsiteX5" fmla="*/ 1 w 3168264"/>
              <a:gd name="connsiteY5" fmla="*/ 864095 h 864096"/>
              <a:gd name="connsiteX6" fmla="*/ 0 w 3168264"/>
              <a:gd name="connsiteY6" fmla="*/ 0 h 86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68264" h="864096">
                <a:moveTo>
                  <a:pt x="0" y="0"/>
                </a:moveTo>
                <a:lnTo>
                  <a:pt x="3168264" y="0"/>
                </a:lnTo>
                <a:lnTo>
                  <a:pt x="3168264" y="468052"/>
                </a:lnTo>
                <a:lnTo>
                  <a:pt x="792000" y="468052"/>
                </a:lnTo>
                <a:lnTo>
                  <a:pt x="792000" y="864096"/>
                </a:lnTo>
                <a:lnTo>
                  <a:pt x="1" y="864095"/>
                </a:lnTo>
                <a:cubicBezTo>
                  <a:pt x="1" y="576063"/>
                  <a:pt x="0" y="288032"/>
                  <a:pt x="0" y="0"/>
                </a:cubicBezTo>
                <a:close/>
              </a:path>
            </a:pathLst>
          </a:custGeom>
          <a:solidFill>
            <a:srgbClr val="FFC000"/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6" name="Group 65"/>
          <p:cNvGrpSpPr/>
          <p:nvPr/>
        </p:nvGrpSpPr>
        <p:grpSpPr>
          <a:xfrm>
            <a:off x="1043051" y="2276872"/>
            <a:ext cx="5041205" cy="3403623"/>
            <a:chOff x="1043051" y="2276872"/>
            <a:chExt cx="5041205" cy="3403623"/>
          </a:xfrm>
        </p:grpSpPr>
        <p:sp>
          <p:nvSpPr>
            <p:cNvPr id="83" name="Text Box 92"/>
            <p:cNvSpPr txBox="1">
              <a:spLocks noChangeArrowheads="1"/>
            </p:cNvSpPr>
            <p:nvPr/>
          </p:nvSpPr>
          <p:spPr bwMode="auto">
            <a:xfrm>
              <a:off x="3635339" y="4581128"/>
              <a:ext cx="720725" cy="535074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const</a:t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>4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" name="Text Box 29"/>
            <p:cNvSpPr txBox="1">
              <a:spLocks noChangeArrowheads="1"/>
            </p:cNvSpPr>
            <p:nvPr/>
          </p:nvSpPr>
          <p:spPr bwMode="auto">
            <a:xfrm>
              <a:off x="1658012" y="4567686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+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9" name="Line 31"/>
            <p:cNvSpPr>
              <a:spLocks noChangeShapeType="1"/>
            </p:cNvSpPr>
            <p:nvPr/>
          </p:nvSpPr>
          <p:spPr bwMode="auto">
            <a:xfrm>
              <a:off x="1403091" y="4951979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" name="Line 33"/>
            <p:cNvSpPr>
              <a:spLocks noChangeShapeType="1"/>
            </p:cNvSpPr>
            <p:nvPr/>
          </p:nvSpPr>
          <p:spPr bwMode="auto">
            <a:xfrm>
              <a:off x="1836479" y="4783587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Line 34"/>
            <p:cNvSpPr>
              <a:spLocks noChangeShapeType="1"/>
            </p:cNvSpPr>
            <p:nvPr/>
          </p:nvSpPr>
          <p:spPr bwMode="auto">
            <a:xfrm>
              <a:off x="1403091" y="4951979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Line 35"/>
            <p:cNvSpPr>
              <a:spLocks noChangeShapeType="1"/>
            </p:cNvSpPr>
            <p:nvPr/>
          </p:nvSpPr>
          <p:spPr bwMode="auto">
            <a:xfrm>
              <a:off x="2268279" y="4951979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" name="Text Box 92"/>
            <p:cNvSpPr txBox="1">
              <a:spLocks noChangeArrowheads="1"/>
            </p:cNvSpPr>
            <p:nvPr/>
          </p:nvSpPr>
          <p:spPr bwMode="auto">
            <a:xfrm>
              <a:off x="1907147" y="5145421"/>
              <a:ext cx="720725" cy="535074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const</a:t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i="1" dirty="0" smtClean="0">
                  <a:solidFill>
                    <a:schemeClr val="bg2"/>
                  </a:solidFill>
                </a:rPr>
                <a:t>a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  <p:sp>
          <p:nvSpPr>
            <p:cNvPr id="14" name="Text Box 92"/>
            <p:cNvSpPr txBox="1">
              <a:spLocks noChangeArrowheads="1"/>
            </p:cNvSpPr>
            <p:nvPr/>
          </p:nvSpPr>
          <p:spPr bwMode="auto">
            <a:xfrm>
              <a:off x="1043051" y="5145421"/>
              <a:ext cx="720725" cy="535074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reg</a:t>
              </a:r>
              <a:r>
                <a:rPr lang="en-GB" sz="2000" dirty="0" smtClean="0">
                  <a:solidFill>
                    <a:schemeClr val="bg2"/>
                  </a:solidFill>
                </a:rPr>
                <a:t/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err="1" smtClean="0">
                  <a:solidFill>
                    <a:schemeClr val="bg2"/>
                  </a:solidFill>
                </a:rPr>
                <a:t>fp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" name="Text Box 95"/>
            <p:cNvSpPr txBox="1">
              <a:spLocks noChangeArrowheads="1"/>
            </p:cNvSpPr>
            <p:nvPr/>
          </p:nvSpPr>
          <p:spPr bwMode="auto">
            <a:xfrm>
              <a:off x="1475099" y="3993293"/>
              <a:ext cx="720725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mem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8" name="Line 96"/>
            <p:cNvSpPr>
              <a:spLocks noChangeShapeType="1"/>
            </p:cNvSpPr>
            <p:nvPr/>
          </p:nvSpPr>
          <p:spPr bwMode="auto">
            <a:xfrm>
              <a:off x="1835462" y="4209193"/>
              <a:ext cx="0" cy="36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" name="Text Box 29"/>
            <p:cNvSpPr txBox="1">
              <a:spLocks noChangeArrowheads="1"/>
            </p:cNvSpPr>
            <p:nvPr/>
          </p:nvSpPr>
          <p:spPr bwMode="auto">
            <a:xfrm>
              <a:off x="3636604" y="2276872"/>
              <a:ext cx="72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move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23" name="Line 31"/>
            <p:cNvSpPr>
              <a:spLocks noChangeShapeType="1"/>
            </p:cNvSpPr>
            <p:nvPr/>
          </p:nvSpPr>
          <p:spPr bwMode="auto">
            <a:xfrm>
              <a:off x="2699235" y="266116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" name="Line 33"/>
            <p:cNvSpPr>
              <a:spLocks noChangeShapeType="1"/>
            </p:cNvSpPr>
            <p:nvPr/>
          </p:nvSpPr>
          <p:spPr bwMode="auto">
            <a:xfrm>
              <a:off x="3995627" y="2492773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" name="Line 34"/>
            <p:cNvSpPr>
              <a:spLocks noChangeShapeType="1"/>
            </p:cNvSpPr>
            <p:nvPr/>
          </p:nvSpPr>
          <p:spPr bwMode="auto">
            <a:xfrm flipV="1">
              <a:off x="2698143" y="2661145"/>
              <a:ext cx="2593380" cy="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Line 35"/>
            <p:cNvSpPr>
              <a:spLocks noChangeShapeType="1"/>
            </p:cNvSpPr>
            <p:nvPr/>
          </p:nvSpPr>
          <p:spPr bwMode="auto">
            <a:xfrm>
              <a:off x="5291523" y="266116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" name="Text Box 29"/>
            <p:cNvSpPr txBox="1">
              <a:spLocks noChangeArrowheads="1"/>
            </p:cNvSpPr>
            <p:nvPr/>
          </p:nvSpPr>
          <p:spPr bwMode="auto">
            <a:xfrm>
              <a:off x="2521016" y="3415558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+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72" name="Line 31"/>
            <p:cNvSpPr>
              <a:spLocks noChangeShapeType="1"/>
            </p:cNvSpPr>
            <p:nvPr/>
          </p:nvSpPr>
          <p:spPr bwMode="auto">
            <a:xfrm>
              <a:off x="1835139" y="379985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" name="Line 33"/>
            <p:cNvSpPr>
              <a:spLocks noChangeShapeType="1"/>
            </p:cNvSpPr>
            <p:nvPr/>
          </p:nvSpPr>
          <p:spPr bwMode="auto">
            <a:xfrm>
              <a:off x="2699483" y="3631459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4" name="Line 34"/>
            <p:cNvSpPr>
              <a:spLocks noChangeShapeType="1"/>
            </p:cNvSpPr>
            <p:nvPr/>
          </p:nvSpPr>
          <p:spPr bwMode="auto">
            <a:xfrm>
              <a:off x="1835139" y="3799851"/>
              <a:ext cx="1728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" name="Line 35"/>
            <p:cNvSpPr>
              <a:spLocks noChangeShapeType="1"/>
            </p:cNvSpPr>
            <p:nvPr/>
          </p:nvSpPr>
          <p:spPr bwMode="auto">
            <a:xfrm>
              <a:off x="3563331" y="379985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" name="Text Box 95"/>
            <p:cNvSpPr txBox="1">
              <a:spLocks noChangeArrowheads="1"/>
            </p:cNvSpPr>
            <p:nvPr/>
          </p:nvSpPr>
          <p:spPr bwMode="auto">
            <a:xfrm>
              <a:off x="2338103" y="2841165"/>
              <a:ext cx="720725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mem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77" name="Line 96"/>
            <p:cNvSpPr>
              <a:spLocks noChangeShapeType="1"/>
            </p:cNvSpPr>
            <p:nvPr/>
          </p:nvSpPr>
          <p:spPr bwMode="auto">
            <a:xfrm>
              <a:off x="2698466" y="3057065"/>
              <a:ext cx="0" cy="36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8" name="Text Box 29"/>
            <p:cNvSpPr txBox="1">
              <a:spLocks noChangeArrowheads="1"/>
            </p:cNvSpPr>
            <p:nvPr/>
          </p:nvSpPr>
          <p:spPr bwMode="auto">
            <a:xfrm>
              <a:off x="3386204" y="4014368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×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79" name="Line 31"/>
            <p:cNvSpPr>
              <a:spLocks noChangeShapeType="1"/>
            </p:cNvSpPr>
            <p:nvPr/>
          </p:nvSpPr>
          <p:spPr bwMode="auto">
            <a:xfrm>
              <a:off x="3131283" y="439866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0" name="Line 33"/>
            <p:cNvSpPr>
              <a:spLocks noChangeShapeType="1"/>
            </p:cNvSpPr>
            <p:nvPr/>
          </p:nvSpPr>
          <p:spPr bwMode="auto">
            <a:xfrm>
              <a:off x="3564671" y="4230269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" name="Line 34"/>
            <p:cNvSpPr>
              <a:spLocks noChangeShapeType="1"/>
            </p:cNvSpPr>
            <p:nvPr/>
          </p:nvSpPr>
          <p:spPr bwMode="auto">
            <a:xfrm>
              <a:off x="3131283" y="4398661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" name="Line 35"/>
            <p:cNvSpPr>
              <a:spLocks noChangeShapeType="1"/>
            </p:cNvSpPr>
            <p:nvPr/>
          </p:nvSpPr>
          <p:spPr bwMode="auto">
            <a:xfrm>
              <a:off x="3996471" y="439866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4" name="Text Box 92"/>
            <p:cNvSpPr txBox="1">
              <a:spLocks noChangeArrowheads="1"/>
            </p:cNvSpPr>
            <p:nvPr/>
          </p:nvSpPr>
          <p:spPr bwMode="auto">
            <a:xfrm>
              <a:off x="2771243" y="4581128"/>
              <a:ext cx="720725" cy="535074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reg</a:t>
              </a:r>
              <a:r>
                <a:rPr lang="en-GB" sz="2000" dirty="0" smtClean="0">
                  <a:solidFill>
                    <a:schemeClr val="bg2"/>
                  </a:solidFill>
                </a:rPr>
                <a:t/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>r9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5" name="Text Box 29"/>
            <p:cNvSpPr txBox="1">
              <a:spLocks noChangeArrowheads="1"/>
            </p:cNvSpPr>
            <p:nvPr/>
          </p:nvSpPr>
          <p:spPr bwMode="auto">
            <a:xfrm>
              <a:off x="5114396" y="3417229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+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86" name="Line 31"/>
            <p:cNvSpPr>
              <a:spLocks noChangeShapeType="1"/>
            </p:cNvSpPr>
            <p:nvPr/>
          </p:nvSpPr>
          <p:spPr bwMode="auto">
            <a:xfrm>
              <a:off x="4859475" y="380152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7" name="Line 33"/>
            <p:cNvSpPr>
              <a:spLocks noChangeShapeType="1"/>
            </p:cNvSpPr>
            <p:nvPr/>
          </p:nvSpPr>
          <p:spPr bwMode="auto">
            <a:xfrm>
              <a:off x="5292863" y="363313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8" name="Line 34"/>
            <p:cNvSpPr>
              <a:spLocks noChangeShapeType="1"/>
            </p:cNvSpPr>
            <p:nvPr/>
          </p:nvSpPr>
          <p:spPr bwMode="auto">
            <a:xfrm>
              <a:off x="4859475" y="3801522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9" name="Line 35"/>
            <p:cNvSpPr>
              <a:spLocks noChangeShapeType="1"/>
            </p:cNvSpPr>
            <p:nvPr/>
          </p:nvSpPr>
          <p:spPr bwMode="auto">
            <a:xfrm>
              <a:off x="5724663" y="380152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0" name="Text Box 92"/>
            <p:cNvSpPr txBox="1">
              <a:spLocks noChangeArrowheads="1"/>
            </p:cNvSpPr>
            <p:nvPr/>
          </p:nvSpPr>
          <p:spPr bwMode="auto">
            <a:xfrm>
              <a:off x="5363531" y="3994964"/>
              <a:ext cx="720725" cy="535074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const</a:t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i="1" dirty="0" smtClean="0">
                  <a:solidFill>
                    <a:schemeClr val="bg2"/>
                  </a:solidFill>
                </a:rPr>
                <a:t>v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  <p:sp>
          <p:nvSpPr>
            <p:cNvPr id="91" name="Text Box 92"/>
            <p:cNvSpPr txBox="1">
              <a:spLocks noChangeArrowheads="1"/>
            </p:cNvSpPr>
            <p:nvPr/>
          </p:nvSpPr>
          <p:spPr bwMode="auto">
            <a:xfrm>
              <a:off x="4499435" y="3994964"/>
              <a:ext cx="720725" cy="535074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reg</a:t>
              </a:r>
              <a:r>
                <a:rPr lang="en-GB" sz="2000" dirty="0" smtClean="0">
                  <a:solidFill>
                    <a:schemeClr val="bg2"/>
                  </a:solidFill>
                </a:rPr>
                <a:t/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err="1" smtClean="0">
                  <a:solidFill>
                    <a:schemeClr val="bg2"/>
                  </a:solidFill>
                </a:rPr>
                <a:t>fp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2" name="Text Box 95"/>
            <p:cNvSpPr txBox="1">
              <a:spLocks noChangeArrowheads="1"/>
            </p:cNvSpPr>
            <p:nvPr/>
          </p:nvSpPr>
          <p:spPr bwMode="auto">
            <a:xfrm>
              <a:off x="4930838" y="2841165"/>
              <a:ext cx="720725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mem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3" name="Line 96"/>
            <p:cNvSpPr>
              <a:spLocks noChangeShapeType="1"/>
            </p:cNvSpPr>
            <p:nvPr/>
          </p:nvSpPr>
          <p:spPr bwMode="auto">
            <a:xfrm>
              <a:off x="5291201" y="3057065"/>
              <a:ext cx="0" cy="36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6" name="Text Box 98"/>
          <p:cNvSpPr txBox="1">
            <a:spLocks noChangeArrowheads="1"/>
          </p:cNvSpPr>
          <p:nvPr/>
        </p:nvSpPr>
        <p:spPr bwMode="auto">
          <a:xfrm>
            <a:off x="6588224" y="4365104"/>
            <a:ext cx="2341276" cy="1919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sx="105000" sy="105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>
            <a:spAutoFit/>
          </a:bodyPr>
          <a:lstStyle/>
          <a:p>
            <a:pPr eaLnBrk="0" hangingPunct="0">
              <a:defRPr/>
            </a:pPr>
            <a: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</a:br>
            <a:endParaRPr lang="en-US" sz="2000" dirty="0">
              <a:solidFill>
                <a:schemeClr val="bg2"/>
              </a:solidFill>
              <a:latin typeface="Courier New" pitchFamily="49" charset="0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2663788" y="4375792"/>
            <a:ext cx="6300700" cy="1112935"/>
            <a:chOff x="2663788" y="4375792"/>
            <a:chExt cx="6300700" cy="1112935"/>
          </a:xfrm>
        </p:grpSpPr>
        <p:sp>
          <p:nvSpPr>
            <p:cNvPr id="53" name="Freeform 52"/>
            <p:cNvSpPr/>
            <p:nvPr/>
          </p:nvSpPr>
          <p:spPr>
            <a:xfrm>
              <a:off x="2663788" y="4506502"/>
              <a:ext cx="3924436" cy="982225"/>
            </a:xfrm>
            <a:custGeom>
              <a:avLst/>
              <a:gdLst>
                <a:gd name="connsiteX0" fmla="*/ 0 w 3933172"/>
                <a:gd name="connsiteY0" fmla="*/ 590811 h 991644"/>
                <a:gd name="connsiteX1" fmla="*/ 1490597 w 3933172"/>
                <a:gd name="connsiteY1" fmla="*/ 916488 h 991644"/>
                <a:gd name="connsiteX2" fmla="*/ 3331923 w 3933172"/>
                <a:gd name="connsiteY2" fmla="*/ 139874 h 991644"/>
                <a:gd name="connsiteX3" fmla="*/ 3933172 w 3933172"/>
                <a:gd name="connsiteY3" fmla="*/ 77244 h 991644"/>
                <a:gd name="connsiteX0" fmla="*/ 0 w 3933172"/>
                <a:gd name="connsiteY0" fmla="*/ 552189 h 935849"/>
                <a:gd name="connsiteX1" fmla="*/ 1490597 w 3933172"/>
                <a:gd name="connsiteY1" fmla="*/ 877866 h 935849"/>
                <a:gd name="connsiteX2" fmla="*/ 3223578 w 3933172"/>
                <a:gd name="connsiteY2" fmla="*/ 204292 h 935849"/>
                <a:gd name="connsiteX3" fmla="*/ 3933172 w 3933172"/>
                <a:gd name="connsiteY3" fmla="*/ 38622 h 935849"/>
                <a:gd name="connsiteX0" fmla="*/ 0 w 3871650"/>
                <a:gd name="connsiteY0" fmla="*/ 566538 h 950198"/>
                <a:gd name="connsiteX1" fmla="*/ 1490597 w 3871650"/>
                <a:gd name="connsiteY1" fmla="*/ 892215 h 950198"/>
                <a:gd name="connsiteX2" fmla="*/ 3223578 w 3871650"/>
                <a:gd name="connsiteY2" fmla="*/ 218641 h 950198"/>
                <a:gd name="connsiteX3" fmla="*/ 3871650 w 3871650"/>
                <a:gd name="connsiteY3" fmla="*/ 38622 h 950198"/>
                <a:gd name="connsiteX0" fmla="*/ 0 w 3907654"/>
                <a:gd name="connsiteY0" fmla="*/ 566538 h 950198"/>
                <a:gd name="connsiteX1" fmla="*/ 1490597 w 3907654"/>
                <a:gd name="connsiteY1" fmla="*/ 892215 h 950198"/>
                <a:gd name="connsiteX2" fmla="*/ 3223578 w 3907654"/>
                <a:gd name="connsiteY2" fmla="*/ 218641 h 950198"/>
                <a:gd name="connsiteX3" fmla="*/ 3907654 w 3907654"/>
                <a:gd name="connsiteY3" fmla="*/ 38622 h 950198"/>
                <a:gd name="connsiteX0" fmla="*/ 0 w 3924436"/>
                <a:gd name="connsiteY0" fmla="*/ 758702 h 982225"/>
                <a:gd name="connsiteX1" fmla="*/ 1507379 w 3924436"/>
                <a:gd name="connsiteY1" fmla="*/ 892215 h 982225"/>
                <a:gd name="connsiteX2" fmla="*/ 3240360 w 3924436"/>
                <a:gd name="connsiteY2" fmla="*/ 218641 h 982225"/>
                <a:gd name="connsiteX3" fmla="*/ 3924436 w 3924436"/>
                <a:gd name="connsiteY3" fmla="*/ 38622 h 982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24436" h="982225">
                  <a:moveTo>
                    <a:pt x="0" y="758702"/>
                  </a:moveTo>
                  <a:cubicBezTo>
                    <a:pt x="467638" y="959118"/>
                    <a:pt x="967319" y="982225"/>
                    <a:pt x="1507379" y="892215"/>
                  </a:cubicBezTo>
                  <a:cubicBezTo>
                    <a:pt x="2047439" y="802205"/>
                    <a:pt x="2837517" y="360906"/>
                    <a:pt x="3240360" y="218641"/>
                  </a:cubicBezTo>
                  <a:cubicBezTo>
                    <a:pt x="3643203" y="76376"/>
                    <a:pt x="3827359" y="0"/>
                    <a:pt x="3924436" y="38622"/>
                  </a:cubicBezTo>
                </a:path>
              </a:pathLst>
            </a:custGeom>
            <a:ln>
              <a:solidFill>
                <a:srgbClr val="FFC000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Text Box 98"/>
            <p:cNvSpPr txBox="1">
              <a:spLocks noChangeArrowheads="1"/>
            </p:cNvSpPr>
            <p:nvPr/>
          </p:nvSpPr>
          <p:spPr bwMode="auto">
            <a:xfrm>
              <a:off x="6623212" y="4375792"/>
              <a:ext cx="2341276" cy="380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chemeClr val="bg2"/>
                  </a:solidFill>
                  <a:latin typeface="Courier New" pitchFamily="49" charset="0"/>
                </a:rPr>
                <a:t>LOAD  r1,</a:t>
              </a:r>
              <a:r>
                <a:rPr lang="en-GB" sz="2000" i="1" dirty="0" smtClean="0">
                  <a:solidFill>
                    <a:schemeClr val="bg2"/>
                  </a:solidFill>
                  <a:latin typeface="Courier New" pitchFamily="49" charset="0"/>
                </a:rPr>
                <a:t>a</a:t>
              </a:r>
              <a:r>
                <a:rPr lang="en-GB" sz="2000" dirty="0" smtClean="0">
                  <a:solidFill>
                    <a:schemeClr val="bg2"/>
                  </a:solidFill>
                  <a:latin typeface="Courier New" pitchFamily="49" charset="0"/>
                </a:rPr>
                <a:t>(</a:t>
              </a:r>
              <a:r>
                <a:rPr lang="en-GB" sz="2000" dirty="0" err="1" smtClean="0">
                  <a:solidFill>
                    <a:schemeClr val="bg2"/>
                  </a:solidFill>
                  <a:latin typeface="Courier New" pitchFamily="49" charset="0"/>
                </a:rPr>
                <a:t>fp</a:t>
              </a:r>
              <a:r>
                <a:rPr lang="en-GB" sz="2000" dirty="0" smtClean="0">
                  <a:solidFill>
                    <a:schemeClr val="bg2"/>
                  </a:solidFill>
                  <a:latin typeface="Courier New" pitchFamily="49" charset="0"/>
                </a:rPr>
                <a:t>)</a:t>
              </a:r>
              <a:endParaRPr lang="en-US" sz="2000" dirty="0">
                <a:solidFill>
                  <a:schemeClr val="bg2"/>
                </a:solidFill>
                <a:latin typeface="Courier New" pitchFamily="49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409162" y="4699828"/>
            <a:ext cx="4555326" cy="380480"/>
            <a:chOff x="4409162" y="4699828"/>
            <a:chExt cx="4555326" cy="380480"/>
          </a:xfrm>
        </p:grpSpPr>
        <p:sp>
          <p:nvSpPr>
            <p:cNvPr id="51" name="Freeform 50"/>
            <p:cNvSpPr/>
            <p:nvPr/>
          </p:nvSpPr>
          <p:spPr>
            <a:xfrm>
              <a:off x="4409162" y="4822521"/>
              <a:ext cx="2179062" cy="121265"/>
            </a:xfrm>
            <a:custGeom>
              <a:avLst/>
              <a:gdLst>
                <a:gd name="connsiteX0" fmla="*/ 0 w 2192054"/>
                <a:gd name="connsiteY0" fmla="*/ 0 h 89770"/>
                <a:gd name="connsiteX1" fmla="*/ 1227550 w 2192054"/>
                <a:gd name="connsiteY1" fmla="*/ 87682 h 89770"/>
                <a:gd name="connsiteX2" fmla="*/ 2192054 w 2192054"/>
                <a:gd name="connsiteY2" fmla="*/ 12526 h 89770"/>
                <a:gd name="connsiteX0" fmla="*/ 0 w 2179062"/>
                <a:gd name="connsiteY0" fmla="*/ 0 h 121265"/>
                <a:gd name="connsiteX1" fmla="*/ 1227550 w 2179062"/>
                <a:gd name="connsiteY1" fmla="*/ 87682 h 121265"/>
                <a:gd name="connsiteX2" fmla="*/ 2179062 w 2179062"/>
                <a:gd name="connsiteY2" fmla="*/ 82643 h 121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79062" h="121265">
                  <a:moveTo>
                    <a:pt x="0" y="0"/>
                  </a:moveTo>
                  <a:cubicBezTo>
                    <a:pt x="431104" y="42797"/>
                    <a:pt x="864373" y="73908"/>
                    <a:pt x="1227550" y="87682"/>
                  </a:cubicBezTo>
                  <a:cubicBezTo>
                    <a:pt x="1590727" y="101456"/>
                    <a:pt x="1879481" y="121265"/>
                    <a:pt x="2179062" y="82643"/>
                  </a:cubicBezTo>
                </a:path>
              </a:pathLst>
            </a:custGeom>
            <a:ln>
              <a:solidFill>
                <a:srgbClr val="FFC000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Text Box 98"/>
            <p:cNvSpPr txBox="1">
              <a:spLocks noChangeArrowheads="1"/>
            </p:cNvSpPr>
            <p:nvPr/>
          </p:nvSpPr>
          <p:spPr bwMode="auto">
            <a:xfrm>
              <a:off x="6623212" y="4699828"/>
              <a:ext cx="2341276" cy="380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chemeClr val="bg2"/>
                  </a:solidFill>
                  <a:latin typeface="Courier New" pitchFamily="49" charset="0"/>
                </a:rPr>
                <a:t>ADDI  r2,r0,4</a:t>
              </a:r>
              <a:endParaRPr lang="en-US" sz="2000" dirty="0">
                <a:solidFill>
                  <a:schemeClr val="bg2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4008329" y="4271375"/>
            <a:ext cx="4956159" cy="1096965"/>
            <a:chOff x="4008329" y="4271375"/>
            <a:chExt cx="4956159" cy="1096965"/>
          </a:xfrm>
        </p:grpSpPr>
        <p:sp>
          <p:nvSpPr>
            <p:cNvPr id="52" name="Freeform 51"/>
            <p:cNvSpPr/>
            <p:nvPr/>
          </p:nvSpPr>
          <p:spPr>
            <a:xfrm>
              <a:off x="4008329" y="4271375"/>
              <a:ext cx="2580361" cy="926030"/>
            </a:xfrm>
            <a:custGeom>
              <a:avLst/>
              <a:gdLst>
                <a:gd name="connsiteX0" fmla="*/ 0 w 2580361"/>
                <a:gd name="connsiteY0" fmla="*/ 0 h 889348"/>
                <a:gd name="connsiteX1" fmla="*/ 1590805 w 2580361"/>
                <a:gd name="connsiteY1" fmla="*/ 726510 h 889348"/>
                <a:gd name="connsiteX2" fmla="*/ 2580361 w 2580361"/>
                <a:gd name="connsiteY2" fmla="*/ 889348 h 889348"/>
                <a:gd name="connsiteX0" fmla="*/ 0 w 2580361"/>
                <a:gd name="connsiteY0" fmla="*/ 0 h 926030"/>
                <a:gd name="connsiteX1" fmla="*/ 1391763 w 2580361"/>
                <a:gd name="connsiteY1" fmla="*/ 777805 h 926030"/>
                <a:gd name="connsiteX2" fmla="*/ 2580361 w 2580361"/>
                <a:gd name="connsiteY2" fmla="*/ 889348 h 926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0361" h="926030">
                  <a:moveTo>
                    <a:pt x="0" y="0"/>
                  </a:moveTo>
                  <a:cubicBezTo>
                    <a:pt x="580372" y="289142"/>
                    <a:pt x="961703" y="629580"/>
                    <a:pt x="1391763" y="777805"/>
                  </a:cubicBezTo>
                  <a:cubicBezTo>
                    <a:pt x="1821823" y="926030"/>
                    <a:pt x="2300613" y="882041"/>
                    <a:pt x="2580361" y="889348"/>
                  </a:cubicBezTo>
                </a:path>
              </a:pathLst>
            </a:custGeom>
            <a:ln>
              <a:solidFill>
                <a:srgbClr val="FFC000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Text Box 98"/>
            <p:cNvSpPr txBox="1">
              <a:spLocks noChangeArrowheads="1"/>
            </p:cNvSpPr>
            <p:nvPr/>
          </p:nvSpPr>
          <p:spPr bwMode="auto">
            <a:xfrm>
              <a:off x="6623212" y="4987860"/>
              <a:ext cx="2341276" cy="380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chemeClr val="bg2"/>
                  </a:solidFill>
                  <a:latin typeface="Courier New" pitchFamily="49" charset="0"/>
                </a:rPr>
                <a:t>MUL   r2,r9,r2</a:t>
              </a:r>
              <a:endParaRPr lang="en-US" sz="2000" dirty="0">
                <a:solidFill>
                  <a:schemeClr val="bg2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582444" y="3607496"/>
            <a:ext cx="5382044" cy="2084880"/>
            <a:chOff x="3582444" y="3607496"/>
            <a:chExt cx="5382044" cy="2084880"/>
          </a:xfrm>
        </p:grpSpPr>
        <p:sp>
          <p:nvSpPr>
            <p:cNvPr id="55" name="Freeform 54"/>
            <p:cNvSpPr/>
            <p:nvPr/>
          </p:nvSpPr>
          <p:spPr>
            <a:xfrm>
              <a:off x="3582444" y="3607496"/>
              <a:ext cx="3006246" cy="1866378"/>
            </a:xfrm>
            <a:custGeom>
              <a:avLst/>
              <a:gdLst>
                <a:gd name="connsiteX0" fmla="*/ 0 w 3006246"/>
                <a:gd name="connsiteY0" fmla="*/ 0 h 1878904"/>
                <a:gd name="connsiteX1" fmla="*/ 789140 w 3006246"/>
                <a:gd name="connsiteY1" fmla="*/ 526093 h 1878904"/>
                <a:gd name="connsiteX2" fmla="*/ 1703540 w 3006246"/>
                <a:gd name="connsiteY2" fmla="*/ 1603331 h 1878904"/>
                <a:gd name="connsiteX3" fmla="*/ 3006246 w 3006246"/>
                <a:gd name="connsiteY3" fmla="*/ 1866378 h 1878904"/>
                <a:gd name="connsiteX4" fmla="*/ 3006246 w 3006246"/>
                <a:gd name="connsiteY4" fmla="*/ 1866378 h 1878904"/>
                <a:gd name="connsiteX5" fmla="*/ 2906038 w 3006246"/>
                <a:gd name="connsiteY5" fmla="*/ 1878904 h 1878904"/>
                <a:gd name="connsiteX0" fmla="*/ 0 w 3006246"/>
                <a:gd name="connsiteY0" fmla="*/ 0 h 2161764"/>
                <a:gd name="connsiteX1" fmla="*/ 789140 w 3006246"/>
                <a:gd name="connsiteY1" fmla="*/ 526093 h 2161764"/>
                <a:gd name="connsiteX2" fmla="*/ 1703540 w 3006246"/>
                <a:gd name="connsiteY2" fmla="*/ 1603331 h 2161764"/>
                <a:gd name="connsiteX3" fmla="*/ 3006246 w 3006246"/>
                <a:gd name="connsiteY3" fmla="*/ 1866378 h 2161764"/>
                <a:gd name="connsiteX4" fmla="*/ 3006246 w 3006246"/>
                <a:gd name="connsiteY4" fmla="*/ 1866378 h 2161764"/>
                <a:gd name="connsiteX5" fmla="*/ 2825760 w 3006246"/>
                <a:gd name="connsiteY5" fmla="*/ 2161764 h 2161764"/>
                <a:gd name="connsiteX0" fmla="*/ 0 w 3006246"/>
                <a:gd name="connsiteY0" fmla="*/ 0 h 1866378"/>
                <a:gd name="connsiteX1" fmla="*/ 789140 w 3006246"/>
                <a:gd name="connsiteY1" fmla="*/ 526093 h 1866378"/>
                <a:gd name="connsiteX2" fmla="*/ 1703540 w 3006246"/>
                <a:gd name="connsiteY2" fmla="*/ 1603331 h 1866378"/>
                <a:gd name="connsiteX3" fmla="*/ 3006246 w 3006246"/>
                <a:gd name="connsiteY3" fmla="*/ 1866378 h 1866378"/>
                <a:gd name="connsiteX4" fmla="*/ 3006246 w 3006246"/>
                <a:gd name="connsiteY4" fmla="*/ 1866378 h 1866378"/>
                <a:gd name="connsiteX0" fmla="*/ 0 w 3006246"/>
                <a:gd name="connsiteY0" fmla="*/ 0 h 1866378"/>
                <a:gd name="connsiteX1" fmla="*/ 665520 w 3006246"/>
                <a:gd name="connsiteY1" fmla="*/ 433572 h 1866378"/>
                <a:gd name="connsiteX2" fmla="*/ 1703540 w 3006246"/>
                <a:gd name="connsiteY2" fmla="*/ 1603331 h 1866378"/>
                <a:gd name="connsiteX3" fmla="*/ 3006246 w 3006246"/>
                <a:gd name="connsiteY3" fmla="*/ 1866378 h 1866378"/>
                <a:gd name="connsiteX4" fmla="*/ 3006246 w 3006246"/>
                <a:gd name="connsiteY4" fmla="*/ 1866378 h 1866378"/>
                <a:gd name="connsiteX0" fmla="*/ 0 w 3006246"/>
                <a:gd name="connsiteY0" fmla="*/ 0 h 1866378"/>
                <a:gd name="connsiteX1" fmla="*/ 665520 w 3006246"/>
                <a:gd name="connsiteY1" fmla="*/ 433572 h 1866378"/>
                <a:gd name="connsiteX2" fmla="*/ 1457608 w 3006246"/>
                <a:gd name="connsiteY2" fmla="*/ 1549696 h 1866378"/>
                <a:gd name="connsiteX3" fmla="*/ 3006246 w 3006246"/>
                <a:gd name="connsiteY3" fmla="*/ 1866378 h 1866378"/>
                <a:gd name="connsiteX4" fmla="*/ 3006246 w 3006246"/>
                <a:gd name="connsiteY4" fmla="*/ 1866378 h 1866378"/>
                <a:gd name="connsiteX0" fmla="*/ 0 w 3006246"/>
                <a:gd name="connsiteY0" fmla="*/ 0 h 1866378"/>
                <a:gd name="connsiteX1" fmla="*/ 665520 w 3006246"/>
                <a:gd name="connsiteY1" fmla="*/ 433572 h 1866378"/>
                <a:gd name="connsiteX2" fmla="*/ 1349596 w 3006246"/>
                <a:gd name="connsiteY2" fmla="*/ 1513692 h 1866378"/>
                <a:gd name="connsiteX3" fmla="*/ 3006246 w 3006246"/>
                <a:gd name="connsiteY3" fmla="*/ 1866378 h 1866378"/>
                <a:gd name="connsiteX4" fmla="*/ 3006246 w 3006246"/>
                <a:gd name="connsiteY4" fmla="*/ 1866378 h 1866378"/>
                <a:gd name="connsiteX0" fmla="*/ 0 w 3006246"/>
                <a:gd name="connsiteY0" fmla="*/ 0 h 1866378"/>
                <a:gd name="connsiteX1" fmla="*/ 665520 w 3006246"/>
                <a:gd name="connsiteY1" fmla="*/ 433572 h 1866378"/>
                <a:gd name="connsiteX2" fmla="*/ 1205580 w 3006246"/>
                <a:gd name="connsiteY2" fmla="*/ 1477688 h 1866378"/>
                <a:gd name="connsiteX3" fmla="*/ 3006246 w 3006246"/>
                <a:gd name="connsiteY3" fmla="*/ 1866378 h 1866378"/>
                <a:gd name="connsiteX4" fmla="*/ 3006246 w 3006246"/>
                <a:gd name="connsiteY4" fmla="*/ 1866378 h 1866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6246" h="1866378">
                  <a:moveTo>
                    <a:pt x="0" y="0"/>
                  </a:moveTo>
                  <a:cubicBezTo>
                    <a:pt x="252608" y="129435"/>
                    <a:pt x="464590" y="187291"/>
                    <a:pt x="665520" y="433572"/>
                  </a:cubicBezTo>
                  <a:cubicBezTo>
                    <a:pt x="866450" y="679853"/>
                    <a:pt x="815459" y="1238887"/>
                    <a:pt x="1205580" y="1477688"/>
                  </a:cubicBezTo>
                  <a:cubicBezTo>
                    <a:pt x="1595701" y="1716489"/>
                    <a:pt x="2748140" y="1813598"/>
                    <a:pt x="3006246" y="1866378"/>
                  </a:cubicBezTo>
                  <a:lnTo>
                    <a:pt x="3006246" y="1866378"/>
                  </a:lnTo>
                </a:path>
              </a:pathLst>
            </a:custGeom>
            <a:ln>
              <a:solidFill>
                <a:srgbClr val="FFC000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Text Box 98"/>
            <p:cNvSpPr txBox="1">
              <a:spLocks noChangeArrowheads="1"/>
            </p:cNvSpPr>
            <p:nvPr/>
          </p:nvSpPr>
          <p:spPr bwMode="auto">
            <a:xfrm>
              <a:off x="6623212" y="5311896"/>
              <a:ext cx="2341276" cy="380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chemeClr val="bg2"/>
                  </a:solidFill>
                  <a:latin typeface="Courier New" pitchFamily="49" charset="0"/>
                </a:rPr>
                <a:t>ADD   r1,r1,r2</a:t>
              </a:r>
              <a:endParaRPr lang="en-US" sz="2000" dirty="0">
                <a:solidFill>
                  <a:schemeClr val="bg2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6162805" y="4306866"/>
            <a:ext cx="2801683" cy="1693982"/>
            <a:chOff x="6162805" y="4306866"/>
            <a:chExt cx="2801683" cy="1693982"/>
          </a:xfrm>
        </p:grpSpPr>
        <p:sp>
          <p:nvSpPr>
            <p:cNvPr id="57" name="Freeform 56"/>
            <p:cNvSpPr/>
            <p:nvPr/>
          </p:nvSpPr>
          <p:spPr>
            <a:xfrm>
              <a:off x="6162805" y="4306866"/>
              <a:ext cx="425419" cy="1564159"/>
            </a:xfrm>
            <a:custGeom>
              <a:avLst/>
              <a:gdLst>
                <a:gd name="connsiteX0" fmla="*/ 0 w 425885"/>
                <a:gd name="connsiteY0" fmla="*/ 79332 h 1588718"/>
                <a:gd name="connsiteX1" fmla="*/ 200417 w 425885"/>
                <a:gd name="connsiteY1" fmla="*/ 217118 h 1588718"/>
                <a:gd name="connsiteX2" fmla="*/ 200417 w 425885"/>
                <a:gd name="connsiteY2" fmla="*/ 1382038 h 1588718"/>
                <a:gd name="connsiteX3" fmla="*/ 425885 w 425885"/>
                <a:gd name="connsiteY3" fmla="*/ 1457195 h 1588718"/>
                <a:gd name="connsiteX0" fmla="*/ 0 w 425885"/>
                <a:gd name="connsiteY0" fmla="*/ 39666 h 1483290"/>
                <a:gd name="connsiteX1" fmla="*/ 200417 w 425885"/>
                <a:gd name="connsiteY1" fmla="*/ 177452 h 1483290"/>
                <a:gd name="connsiteX2" fmla="*/ 173391 w 425885"/>
                <a:gd name="connsiteY2" fmla="*/ 1102354 h 1483290"/>
                <a:gd name="connsiteX3" fmla="*/ 425885 w 425885"/>
                <a:gd name="connsiteY3" fmla="*/ 1417529 h 1483290"/>
                <a:gd name="connsiteX0" fmla="*/ 0 w 425885"/>
                <a:gd name="connsiteY0" fmla="*/ 39666 h 1483290"/>
                <a:gd name="connsiteX1" fmla="*/ 200417 w 425885"/>
                <a:gd name="connsiteY1" fmla="*/ 177452 h 1483290"/>
                <a:gd name="connsiteX2" fmla="*/ 245399 w 425885"/>
                <a:gd name="connsiteY2" fmla="*/ 1102354 h 1483290"/>
                <a:gd name="connsiteX3" fmla="*/ 425885 w 425885"/>
                <a:gd name="connsiteY3" fmla="*/ 1417529 h 1483290"/>
                <a:gd name="connsiteX0" fmla="*/ 0 w 425885"/>
                <a:gd name="connsiteY0" fmla="*/ 39666 h 1483290"/>
                <a:gd name="connsiteX1" fmla="*/ 209395 w 425885"/>
                <a:gd name="connsiteY1" fmla="*/ 346270 h 1483290"/>
                <a:gd name="connsiteX2" fmla="*/ 245399 w 425885"/>
                <a:gd name="connsiteY2" fmla="*/ 1102354 h 1483290"/>
                <a:gd name="connsiteX3" fmla="*/ 425885 w 425885"/>
                <a:gd name="connsiteY3" fmla="*/ 1417529 h 1483290"/>
                <a:gd name="connsiteX0" fmla="*/ 0 w 425885"/>
                <a:gd name="connsiteY0" fmla="*/ 39666 h 1483290"/>
                <a:gd name="connsiteX1" fmla="*/ 209395 w 425885"/>
                <a:gd name="connsiteY1" fmla="*/ 346270 h 1483290"/>
                <a:gd name="connsiteX2" fmla="*/ 101383 w 425885"/>
                <a:gd name="connsiteY2" fmla="*/ 1138358 h 1483290"/>
                <a:gd name="connsiteX3" fmla="*/ 425885 w 425885"/>
                <a:gd name="connsiteY3" fmla="*/ 1417529 h 1483290"/>
                <a:gd name="connsiteX0" fmla="*/ 0 w 425885"/>
                <a:gd name="connsiteY0" fmla="*/ 39666 h 1483290"/>
                <a:gd name="connsiteX1" fmla="*/ 281403 w 425885"/>
                <a:gd name="connsiteY1" fmla="*/ 382274 h 1483290"/>
                <a:gd name="connsiteX2" fmla="*/ 101383 w 425885"/>
                <a:gd name="connsiteY2" fmla="*/ 1138358 h 1483290"/>
                <a:gd name="connsiteX3" fmla="*/ 425885 w 425885"/>
                <a:gd name="connsiteY3" fmla="*/ 1417529 h 1483290"/>
                <a:gd name="connsiteX0" fmla="*/ 0 w 425419"/>
                <a:gd name="connsiteY0" fmla="*/ 39666 h 1564159"/>
                <a:gd name="connsiteX1" fmla="*/ 281403 w 425419"/>
                <a:gd name="connsiteY1" fmla="*/ 382274 h 1564159"/>
                <a:gd name="connsiteX2" fmla="*/ 101383 w 425419"/>
                <a:gd name="connsiteY2" fmla="*/ 1138358 h 1564159"/>
                <a:gd name="connsiteX3" fmla="*/ 425419 w 425419"/>
                <a:gd name="connsiteY3" fmla="*/ 1498398 h 1564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5419" h="1564159">
                  <a:moveTo>
                    <a:pt x="0" y="39666"/>
                  </a:moveTo>
                  <a:cubicBezTo>
                    <a:pt x="83507" y="0"/>
                    <a:pt x="264506" y="199159"/>
                    <a:pt x="281403" y="382274"/>
                  </a:cubicBezTo>
                  <a:cubicBezTo>
                    <a:pt x="298300" y="565389"/>
                    <a:pt x="77380" y="952337"/>
                    <a:pt x="101383" y="1138358"/>
                  </a:cubicBezTo>
                  <a:cubicBezTo>
                    <a:pt x="125386" y="1324379"/>
                    <a:pt x="331474" y="1564159"/>
                    <a:pt x="425419" y="1498398"/>
                  </a:cubicBezTo>
                </a:path>
              </a:pathLst>
            </a:custGeom>
            <a:ln>
              <a:solidFill>
                <a:srgbClr val="FFC000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Text Box 98"/>
            <p:cNvSpPr txBox="1">
              <a:spLocks noChangeArrowheads="1"/>
            </p:cNvSpPr>
            <p:nvPr/>
          </p:nvSpPr>
          <p:spPr bwMode="auto">
            <a:xfrm>
              <a:off x="6623212" y="5620368"/>
              <a:ext cx="2341276" cy="380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chemeClr val="bg2"/>
                  </a:solidFill>
                  <a:latin typeface="Courier New" pitchFamily="49" charset="0"/>
                </a:rPr>
                <a:t>LOAD  r2,</a:t>
              </a:r>
              <a:r>
                <a:rPr lang="en-GB" sz="2000" i="1" dirty="0" smtClean="0">
                  <a:solidFill>
                    <a:schemeClr val="bg2"/>
                  </a:solidFill>
                  <a:latin typeface="Courier New" pitchFamily="49" charset="0"/>
                </a:rPr>
                <a:t>v</a:t>
              </a:r>
              <a:r>
                <a:rPr lang="en-GB" sz="2000" dirty="0" smtClean="0">
                  <a:solidFill>
                    <a:schemeClr val="bg2"/>
                  </a:solidFill>
                  <a:latin typeface="Courier New" pitchFamily="49" charset="0"/>
                </a:rPr>
                <a:t>(</a:t>
              </a:r>
              <a:r>
                <a:rPr lang="en-GB" sz="2000" dirty="0" err="1" smtClean="0">
                  <a:solidFill>
                    <a:schemeClr val="bg2"/>
                  </a:solidFill>
                  <a:latin typeface="Courier New" pitchFamily="49" charset="0"/>
                </a:rPr>
                <a:t>fp</a:t>
              </a:r>
              <a:r>
                <a:rPr lang="en-GB" sz="2000" dirty="0" smtClean="0">
                  <a:solidFill>
                    <a:schemeClr val="bg2"/>
                  </a:solidFill>
                  <a:latin typeface="Courier New" pitchFamily="49" charset="0"/>
                </a:rPr>
                <a:t>)</a:t>
              </a:r>
              <a:endParaRPr lang="en-US" sz="2000" dirty="0">
                <a:solidFill>
                  <a:schemeClr val="bg2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472100" y="2412640"/>
            <a:ext cx="3492388" cy="3896680"/>
            <a:chOff x="5472100" y="2412640"/>
            <a:chExt cx="3492388" cy="3896680"/>
          </a:xfrm>
        </p:grpSpPr>
        <p:sp>
          <p:nvSpPr>
            <p:cNvPr id="61" name="Freeform 60"/>
            <p:cNvSpPr/>
            <p:nvPr/>
          </p:nvSpPr>
          <p:spPr>
            <a:xfrm>
              <a:off x="5472100" y="2412640"/>
              <a:ext cx="1116124" cy="3716660"/>
            </a:xfrm>
            <a:custGeom>
              <a:avLst/>
              <a:gdLst>
                <a:gd name="connsiteX0" fmla="*/ 0 w 1227550"/>
                <a:gd name="connsiteY0" fmla="*/ 66805 h 3649249"/>
                <a:gd name="connsiteX1" fmla="*/ 964504 w 1227550"/>
                <a:gd name="connsiteY1" fmla="*/ 304800 h 3649249"/>
                <a:gd name="connsiteX2" fmla="*/ 1089764 w 1227550"/>
                <a:gd name="connsiteY2" fmla="*/ 1895605 h 3649249"/>
                <a:gd name="connsiteX3" fmla="*/ 676405 w 1227550"/>
                <a:gd name="connsiteY3" fmla="*/ 3348625 h 3649249"/>
                <a:gd name="connsiteX4" fmla="*/ 1227550 w 1227550"/>
                <a:gd name="connsiteY4" fmla="*/ 3649249 h 3649249"/>
                <a:gd name="connsiteX0" fmla="*/ 0 w 1227550"/>
                <a:gd name="connsiteY0" fmla="*/ 68075 h 3650519"/>
                <a:gd name="connsiteX1" fmla="*/ 964504 w 1227550"/>
                <a:gd name="connsiteY1" fmla="*/ 306070 h 3650519"/>
                <a:gd name="connsiteX2" fmla="*/ 1047064 w 1227550"/>
                <a:gd name="connsiteY2" fmla="*/ 1904496 h 3650519"/>
                <a:gd name="connsiteX3" fmla="*/ 676405 w 1227550"/>
                <a:gd name="connsiteY3" fmla="*/ 3349895 h 3650519"/>
                <a:gd name="connsiteX4" fmla="*/ 1227550 w 1227550"/>
                <a:gd name="connsiteY4" fmla="*/ 3650519 h 3650519"/>
                <a:gd name="connsiteX0" fmla="*/ 0 w 1227550"/>
                <a:gd name="connsiteY0" fmla="*/ 68075 h 3650519"/>
                <a:gd name="connsiteX1" fmla="*/ 964504 w 1227550"/>
                <a:gd name="connsiteY1" fmla="*/ 306070 h 3650519"/>
                <a:gd name="connsiteX2" fmla="*/ 1011060 w 1227550"/>
                <a:gd name="connsiteY2" fmla="*/ 1904496 h 3650519"/>
                <a:gd name="connsiteX3" fmla="*/ 676405 w 1227550"/>
                <a:gd name="connsiteY3" fmla="*/ 3349895 h 3650519"/>
                <a:gd name="connsiteX4" fmla="*/ 1227550 w 1227550"/>
                <a:gd name="connsiteY4" fmla="*/ 3650519 h 3650519"/>
                <a:gd name="connsiteX0" fmla="*/ 121799 w 1349349"/>
                <a:gd name="connsiteY0" fmla="*/ 111457 h 3693901"/>
                <a:gd name="connsiteX1" fmla="*/ 160751 w 1349349"/>
                <a:gd name="connsiteY1" fmla="*/ 39666 h 3693901"/>
                <a:gd name="connsiteX2" fmla="*/ 1086303 w 1349349"/>
                <a:gd name="connsiteY2" fmla="*/ 349452 h 3693901"/>
                <a:gd name="connsiteX3" fmla="*/ 1132859 w 1349349"/>
                <a:gd name="connsiteY3" fmla="*/ 1947878 h 3693901"/>
                <a:gd name="connsiteX4" fmla="*/ 798204 w 1349349"/>
                <a:gd name="connsiteY4" fmla="*/ 3393277 h 3693901"/>
                <a:gd name="connsiteX5" fmla="*/ 1349349 w 1349349"/>
                <a:gd name="connsiteY5" fmla="*/ 3693901 h 3693901"/>
                <a:gd name="connsiteX0" fmla="*/ 0 w 1188598"/>
                <a:gd name="connsiteY0" fmla="*/ 8249 h 3662484"/>
                <a:gd name="connsiteX1" fmla="*/ 925552 w 1188598"/>
                <a:gd name="connsiteY1" fmla="*/ 318035 h 3662484"/>
                <a:gd name="connsiteX2" fmla="*/ 972108 w 1188598"/>
                <a:gd name="connsiteY2" fmla="*/ 1916461 h 3662484"/>
                <a:gd name="connsiteX3" fmla="*/ 637453 w 1188598"/>
                <a:gd name="connsiteY3" fmla="*/ 3361860 h 3662484"/>
                <a:gd name="connsiteX4" fmla="*/ 1188598 w 1188598"/>
                <a:gd name="connsiteY4" fmla="*/ 3662484 h 3662484"/>
                <a:gd name="connsiteX0" fmla="*/ 0 w 1224602"/>
                <a:gd name="connsiteY0" fmla="*/ 8248 h 3662484"/>
                <a:gd name="connsiteX1" fmla="*/ 961556 w 1224602"/>
                <a:gd name="connsiteY1" fmla="*/ 318035 h 3662484"/>
                <a:gd name="connsiteX2" fmla="*/ 1008112 w 1224602"/>
                <a:gd name="connsiteY2" fmla="*/ 1916461 h 3662484"/>
                <a:gd name="connsiteX3" fmla="*/ 673457 w 1224602"/>
                <a:gd name="connsiteY3" fmla="*/ 3361860 h 3662484"/>
                <a:gd name="connsiteX4" fmla="*/ 1224602 w 1224602"/>
                <a:gd name="connsiteY4" fmla="*/ 3662484 h 3662484"/>
                <a:gd name="connsiteX0" fmla="*/ 0 w 1116590"/>
                <a:gd name="connsiteY0" fmla="*/ 8248 h 3662484"/>
                <a:gd name="connsiteX1" fmla="*/ 853544 w 1116590"/>
                <a:gd name="connsiteY1" fmla="*/ 318035 h 3662484"/>
                <a:gd name="connsiteX2" fmla="*/ 900100 w 1116590"/>
                <a:gd name="connsiteY2" fmla="*/ 1916461 h 3662484"/>
                <a:gd name="connsiteX3" fmla="*/ 565445 w 1116590"/>
                <a:gd name="connsiteY3" fmla="*/ 3361860 h 3662484"/>
                <a:gd name="connsiteX4" fmla="*/ 1116590 w 1116590"/>
                <a:gd name="connsiteY4" fmla="*/ 3662484 h 3662484"/>
                <a:gd name="connsiteX0" fmla="*/ 0 w 1080120"/>
                <a:gd name="connsiteY0" fmla="*/ 8248 h 3680656"/>
                <a:gd name="connsiteX1" fmla="*/ 853544 w 1080120"/>
                <a:gd name="connsiteY1" fmla="*/ 318035 h 3680656"/>
                <a:gd name="connsiteX2" fmla="*/ 900100 w 1080120"/>
                <a:gd name="connsiteY2" fmla="*/ 1916461 h 3680656"/>
                <a:gd name="connsiteX3" fmla="*/ 565445 w 1080120"/>
                <a:gd name="connsiteY3" fmla="*/ 3361860 h 3680656"/>
                <a:gd name="connsiteX4" fmla="*/ 1080120 w 1080120"/>
                <a:gd name="connsiteY4" fmla="*/ 3680656 h 3680656"/>
                <a:gd name="connsiteX0" fmla="*/ 0 w 1116124"/>
                <a:gd name="connsiteY0" fmla="*/ 8248 h 3716660"/>
                <a:gd name="connsiteX1" fmla="*/ 853544 w 1116124"/>
                <a:gd name="connsiteY1" fmla="*/ 318035 h 3716660"/>
                <a:gd name="connsiteX2" fmla="*/ 900100 w 1116124"/>
                <a:gd name="connsiteY2" fmla="*/ 1916461 h 3716660"/>
                <a:gd name="connsiteX3" fmla="*/ 565445 w 1116124"/>
                <a:gd name="connsiteY3" fmla="*/ 3361860 h 3716660"/>
                <a:gd name="connsiteX4" fmla="*/ 1116124 w 1116124"/>
                <a:gd name="connsiteY4" fmla="*/ 3716660 h 3716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6124" h="3716660">
                  <a:moveTo>
                    <a:pt x="0" y="8248"/>
                  </a:moveTo>
                  <a:cubicBezTo>
                    <a:pt x="160751" y="47914"/>
                    <a:pt x="703527" y="0"/>
                    <a:pt x="853544" y="318035"/>
                  </a:cubicBezTo>
                  <a:cubicBezTo>
                    <a:pt x="1003561" y="636070"/>
                    <a:pt x="948116" y="1409157"/>
                    <a:pt x="900100" y="1916461"/>
                  </a:cubicBezTo>
                  <a:cubicBezTo>
                    <a:pt x="852084" y="2423765"/>
                    <a:pt x="529441" y="3061827"/>
                    <a:pt x="565445" y="3361860"/>
                  </a:cubicBezTo>
                  <a:cubicBezTo>
                    <a:pt x="601449" y="3661893"/>
                    <a:pt x="852033" y="3712485"/>
                    <a:pt x="1116124" y="3716660"/>
                  </a:cubicBezTo>
                </a:path>
              </a:pathLst>
            </a:custGeom>
            <a:ln>
              <a:solidFill>
                <a:srgbClr val="FFC000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Text Box 98"/>
            <p:cNvSpPr txBox="1">
              <a:spLocks noChangeArrowheads="1"/>
            </p:cNvSpPr>
            <p:nvPr/>
          </p:nvSpPr>
          <p:spPr bwMode="auto">
            <a:xfrm>
              <a:off x="6623212" y="5928840"/>
              <a:ext cx="2341276" cy="380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chemeClr val="bg2"/>
                  </a:solidFill>
                  <a:latin typeface="Courier New" pitchFamily="49" charset="0"/>
                </a:rPr>
                <a:t>STORE r2,0(r1)</a:t>
              </a:r>
              <a:endParaRPr lang="en-US" sz="2000" dirty="0">
                <a:solidFill>
                  <a:schemeClr val="bg2"/>
                </a:solidFill>
                <a:latin typeface="Courier New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0" grpId="0" animBg="1"/>
      <p:bldP spid="59" grpId="0" animBg="1"/>
      <p:bldP spid="50" grpId="0" animBg="1"/>
      <p:bldP spid="43" grpId="0" animBg="1"/>
      <p:bldP spid="44" grpId="0" animBg="1"/>
      <p:bldP spid="5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2267944" y="2240868"/>
            <a:ext cx="3456184" cy="864096"/>
          </a:xfrm>
          <a:prstGeom prst="rect">
            <a:avLst/>
          </a:prstGeom>
          <a:solidFill>
            <a:srgbClr val="FFC000"/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Freeform 59"/>
          <p:cNvSpPr/>
          <p:nvPr/>
        </p:nvSpPr>
        <p:spPr>
          <a:xfrm>
            <a:off x="1007604" y="3969060"/>
            <a:ext cx="1696363" cy="1764196"/>
          </a:xfrm>
          <a:custGeom>
            <a:avLst/>
            <a:gdLst>
              <a:gd name="connsiteX0" fmla="*/ 0 w 1665961"/>
              <a:gd name="connsiteY0" fmla="*/ 0 h 1778696"/>
              <a:gd name="connsiteX1" fmla="*/ 1653435 w 1665961"/>
              <a:gd name="connsiteY1" fmla="*/ 0 h 1778696"/>
              <a:gd name="connsiteX2" fmla="*/ 1665961 w 1665961"/>
              <a:gd name="connsiteY2" fmla="*/ 1753644 h 1778696"/>
              <a:gd name="connsiteX3" fmla="*/ 864296 w 1665961"/>
              <a:gd name="connsiteY3" fmla="*/ 1778696 h 1778696"/>
              <a:gd name="connsiteX4" fmla="*/ 864296 w 1665961"/>
              <a:gd name="connsiteY4" fmla="*/ 1052186 h 1778696"/>
              <a:gd name="connsiteX5" fmla="*/ 0 w 1665961"/>
              <a:gd name="connsiteY5" fmla="*/ 1064712 h 1778696"/>
              <a:gd name="connsiteX6" fmla="*/ 0 w 1665961"/>
              <a:gd name="connsiteY6" fmla="*/ 0 h 1778696"/>
              <a:gd name="connsiteX0" fmla="*/ 0 w 1665961"/>
              <a:gd name="connsiteY0" fmla="*/ 0 h 1762772"/>
              <a:gd name="connsiteX1" fmla="*/ 1653435 w 1665961"/>
              <a:gd name="connsiteY1" fmla="*/ 0 h 1762772"/>
              <a:gd name="connsiteX2" fmla="*/ 1665961 w 1665961"/>
              <a:gd name="connsiteY2" fmla="*/ 1753644 h 1762772"/>
              <a:gd name="connsiteX3" fmla="*/ 856292 w 1665961"/>
              <a:gd name="connsiteY3" fmla="*/ 1762772 h 1762772"/>
              <a:gd name="connsiteX4" fmla="*/ 864296 w 1665961"/>
              <a:gd name="connsiteY4" fmla="*/ 1052186 h 1762772"/>
              <a:gd name="connsiteX5" fmla="*/ 0 w 1665961"/>
              <a:gd name="connsiteY5" fmla="*/ 1064712 h 1762772"/>
              <a:gd name="connsiteX6" fmla="*/ 0 w 1665961"/>
              <a:gd name="connsiteY6" fmla="*/ 0 h 1762772"/>
              <a:gd name="connsiteX0" fmla="*/ 0 w 1688559"/>
              <a:gd name="connsiteY0" fmla="*/ 1424 h 1764196"/>
              <a:gd name="connsiteX1" fmla="*/ 1684384 w 1688559"/>
              <a:gd name="connsiteY1" fmla="*/ 0 h 1764196"/>
              <a:gd name="connsiteX2" fmla="*/ 1665961 w 1688559"/>
              <a:gd name="connsiteY2" fmla="*/ 1755068 h 1764196"/>
              <a:gd name="connsiteX3" fmla="*/ 856292 w 1688559"/>
              <a:gd name="connsiteY3" fmla="*/ 1764196 h 1764196"/>
              <a:gd name="connsiteX4" fmla="*/ 864296 w 1688559"/>
              <a:gd name="connsiteY4" fmla="*/ 1053610 h 1764196"/>
              <a:gd name="connsiteX5" fmla="*/ 0 w 1688559"/>
              <a:gd name="connsiteY5" fmla="*/ 1066136 h 1764196"/>
              <a:gd name="connsiteX6" fmla="*/ 0 w 1688559"/>
              <a:gd name="connsiteY6" fmla="*/ 1424 h 1764196"/>
              <a:gd name="connsiteX0" fmla="*/ 7804 w 1696363"/>
              <a:gd name="connsiteY0" fmla="*/ 1424 h 1764196"/>
              <a:gd name="connsiteX1" fmla="*/ 1692188 w 1696363"/>
              <a:gd name="connsiteY1" fmla="*/ 0 h 1764196"/>
              <a:gd name="connsiteX2" fmla="*/ 1673765 w 1696363"/>
              <a:gd name="connsiteY2" fmla="*/ 1755068 h 1764196"/>
              <a:gd name="connsiteX3" fmla="*/ 864096 w 1696363"/>
              <a:gd name="connsiteY3" fmla="*/ 1764196 h 1764196"/>
              <a:gd name="connsiteX4" fmla="*/ 872100 w 1696363"/>
              <a:gd name="connsiteY4" fmla="*/ 1053610 h 1764196"/>
              <a:gd name="connsiteX5" fmla="*/ 0 w 1696363"/>
              <a:gd name="connsiteY5" fmla="*/ 1008112 h 1764196"/>
              <a:gd name="connsiteX6" fmla="*/ 7804 w 1696363"/>
              <a:gd name="connsiteY6" fmla="*/ 1424 h 1764196"/>
              <a:gd name="connsiteX0" fmla="*/ 7804 w 1696363"/>
              <a:gd name="connsiteY0" fmla="*/ 1424 h 1764196"/>
              <a:gd name="connsiteX1" fmla="*/ 1692188 w 1696363"/>
              <a:gd name="connsiteY1" fmla="*/ 0 h 1764196"/>
              <a:gd name="connsiteX2" fmla="*/ 1673765 w 1696363"/>
              <a:gd name="connsiteY2" fmla="*/ 1755068 h 1764196"/>
              <a:gd name="connsiteX3" fmla="*/ 864096 w 1696363"/>
              <a:gd name="connsiteY3" fmla="*/ 1764196 h 1764196"/>
              <a:gd name="connsiteX4" fmla="*/ 872100 w 1696363"/>
              <a:gd name="connsiteY4" fmla="*/ 1053610 h 1764196"/>
              <a:gd name="connsiteX5" fmla="*/ 0 w 1696363"/>
              <a:gd name="connsiteY5" fmla="*/ 1044116 h 1764196"/>
              <a:gd name="connsiteX6" fmla="*/ 7804 w 1696363"/>
              <a:gd name="connsiteY6" fmla="*/ 1424 h 176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96363" h="1764196">
                <a:moveTo>
                  <a:pt x="7804" y="1424"/>
                </a:moveTo>
                <a:lnTo>
                  <a:pt x="1692188" y="0"/>
                </a:lnTo>
                <a:cubicBezTo>
                  <a:pt x="1696363" y="584548"/>
                  <a:pt x="1669590" y="1170520"/>
                  <a:pt x="1673765" y="1755068"/>
                </a:cubicBezTo>
                <a:lnTo>
                  <a:pt x="864096" y="1764196"/>
                </a:lnTo>
                <a:lnTo>
                  <a:pt x="872100" y="1053610"/>
                </a:lnTo>
                <a:lnTo>
                  <a:pt x="0" y="1044116"/>
                </a:lnTo>
                <a:cubicBezTo>
                  <a:pt x="2601" y="708553"/>
                  <a:pt x="5203" y="336987"/>
                  <a:pt x="7804" y="1424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Freeform 58"/>
          <p:cNvSpPr/>
          <p:nvPr/>
        </p:nvSpPr>
        <p:spPr>
          <a:xfrm>
            <a:off x="4461387" y="3356992"/>
            <a:ext cx="1698964" cy="1224136"/>
          </a:xfrm>
          <a:custGeom>
            <a:avLst/>
            <a:gdLst>
              <a:gd name="connsiteX0" fmla="*/ 0 w 1665961"/>
              <a:gd name="connsiteY0" fmla="*/ 0 h 1778696"/>
              <a:gd name="connsiteX1" fmla="*/ 1653435 w 1665961"/>
              <a:gd name="connsiteY1" fmla="*/ 0 h 1778696"/>
              <a:gd name="connsiteX2" fmla="*/ 1665961 w 1665961"/>
              <a:gd name="connsiteY2" fmla="*/ 1753644 h 1778696"/>
              <a:gd name="connsiteX3" fmla="*/ 864296 w 1665961"/>
              <a:gd name="connsiteY3" fmla="*/ 1778696 h 1778696"/>
              <a:gd name="connsiteX4" fmla="*/ 864296 w 1665961"/>
              <a:gd name="connsiteY4" fmla="*/ 1052186 h 1778696"/>
              <a:gd name="connsiteX5" fmla="*/ 0 w 1665961"/>
              <a:gd name="connsiteY5" fmla="*/ 1064712 h 1778696"/>
              <a:gd name="connsiteX6" fmla="*/ 0 w 1665961"/>
              <a:gd name="connsiteY6" fmla="*/ 0 h 1778696"/>
              <a:gd name="connsiteX0" fmla="*/ 0 w 1665961"/>
              <a:gd name="connsiteY0" fmla="*/ 0 h 1762772"/>
              <a:gd name="connsiteX1" fmla="*/ 1653435 w 1665961"/>
              <a:gd name="connsiteY1" fmla="*/ 0 h 1762772"/>
              <a:gd name="connsiteX2" fmla="*/ 1665961 w 1665961"/>
              <a:gd name="connsiteY2" fmla="*/ 1753644 h 1762772"/>
              <a:gd name="connsiteX3" fmla="*/ 856292 w 1665961"/>
              <a:gd name="connsiteY3" fmla="*/ 1762772 h 1762772"/>
              <a:gd name="connsiteX4" fmla="*/ 864296 w 1665961"/>
              <a:gd name="connsiteY4" fmla="*/ 1052186 h 1762772"/>
              <a:gd name="connsiteX5" fmla="*/ 0 w 1665961"/>
              <a:gd name="connsiteY5" fmla="*/ 1064712 h 1762772"/>
              <a:gd name="connsiteX6" fmla="*/ 0 w 1665961"/>
              <a:gd name="connsiteY6" fmla="*/ 0 h 1762772"/>
              <a:gd name="connsiteX0" fmla="*/ 0 w 1688559"/>
              <a:gd name="connsiteY0" fmla="*/ 1424 h 1764196"/>
              <a:gd name="connsiteX1" fmla="*/ 1684384 w 1688559"/>
              <a:gd name="connsiteY1" fmla="*/ 0 h 1764196"/>
              <a:gd name="connsiteX2" fmla="*/ 1665961 w 1688559"/>
              <a:gd name="connsiteY2" fmla="*/ 1755068 h 1764196"/>
              <a:gd name="connsiteX3" fmla="*/ 856292 w 1688559"/>
              <a:gd name="connsiteY3" fmla="*/ 1764196 h 1764196"/>
              <a:gd name="connsiteX4" fmla="*/ 864296 w 1688559"/>
              <a:gd name="connsiteY4" fmla="*/ 1053610 h 1764196"/>
              <a:gd name="connsiteX5" fmla="*/ 0 w 1688559"/>
              <a:gd name="connsiteY5" fmla="*/ 1066136 h 1764196"/>
              <a:gd name="connsiteX6" fmla="*/ 0 w 1688559"/>
              <a:gd name="connsiteY6" fmla="*/ 1424 h 1764196"/>
              <a:gd name="connsiteX0" fmla="*/ 7804 w 1696363"/>
              <a:gd name="connsiteY0" fmla="*/ 1424 h 1764196"/>
              <a:gd name="connsiteX1" fmla="*/ 1692188 w 1696363"/>
              <a:gd name="connsiteY1" fmla="*/ 0 h 1764196"/>
              <a:gd name="connsiteX2" fmla="*/ 1673765 w 1696363"/>
              <a:gd name="connsiteY2" fmla="*/ 1755068 h 1764196"/>
              <a:gd name="connsiteX3" fmla="*/ 864096 w 1696363"/>
              <a:gd name="connsiteY3" fmla="*/ 1764196 h 1764196"/>
              <a:gd name="connsiteX4" fmla="*/ 872100 w 1696363"/>
              <a:gd name="connsiteY4" fmla="*/ 1053610 h 1764196"/>
              <a:gd name="connsiteX5" fmla="*/ 0 w 1696363"/>
              <a:gd name="connsiteY5" fmla="*/ 1008112 h 1764196"/>
              <a:gd name="connsiteX6" fmla="*/ 7804 w 1696363"/>
              <a:gd name="connsiteY6" fmla="*/ 1424 h 1764196"/>
              <a:gd name="connsiteX0" fmla="*/ 7804 w 1696363"/>
              <a:gd name="connsiteY0" fmla="*/ 1424 h 1764196"/>
              <a:gd name="connsiteX1" fmla="*/ 1692188 w 1696363"/>
              <a:gd name="connsiteY1" fmla="*/ 0 h 1764196"/>
              <a:gd name="connsiteX2" fmla="*/ 1673765 w 1696363"/>
              <a:gd name="connsiteY2" fmla="*/ 1755068 h 1764196"/>
              <a:gd name="connsiteX3" fmla="*/ 864096 w 1696363"/>
              <a:gd name="connsiteY3" fmla="*/ 1764196 h 1764196"/>
              <a:gd name="connsiteX4" fmla="*/ 872100 w 1696363"/>
              <a:gd name="connsiteY4" fmla="*/ 1053610 h 1764196"/>
              <a:gd name="connsiteX5" fmla="*/ 0 w 1696363"/>
              <a:gd name="connsiteY5" fmla="*/ 1044116 h 1764196"/>
              <a:gd name="connsiteX6" fmla="*/ 7804 w 1696363"/>
              <a:gd name="connsiteY6" fmla="*/ 1424 h 1764196"/>
              <a:gd name="connsiteX0" fmla="*/ 2601 w 1698964"/>
              <a:gd name="connsiteY0" fmla="*/ 504056 h 1764196"/>
              <a:gd name="connsiteX1" fmla="*/ 1694789 w 1698964"/>
              <a:gd name="connsiteY1" fmla="*/ 0 h 1764196"/>
              <a:gd name="connsiteX2" fmla="*/ 1676366 w 1698964"/>
              <a:gd name="connsiteY2" fmla="*/ 1755068 h 1764196"/>
              <a:gd name="connsiteX3" fmla="*/ 866697 w 1698964"/>
              <a:gd name="connsiteY3" fmla="*/ 1764196 h 1764196"/>
              <a:gd name="connsiteX4" fmla="*/ 874701 w 1698964"/>
              <a:gd name="connsiteY4" fmla="*/ 1053610 h 1764196"/>
              <a:gd name="connsiteX5" fmla="*/ 2601 w 1698964"/>
              <a:gd name="connsiteY5" fmla="*/ 1044116 h 1764196"/>
              <a:gd name="connsiteX6" fmla="*/ 2601 w 1698964"/>
              <a:gd name="connsiteY6" fmla="*/ 504056 h 1764196"/>
              <a:gd name="connsiteX0" fmla="*/ 2601 w 1698964"/>
              <a:gd name="connsiteY0" fmla="*/ 0 h 1260140"/>
              <a:gd name="connsiteX1" fmla="*/ 1694789 w 1698964"/>
              <a:gd name="connsiteY1" fmla="*/ 0 h 1260140"/>
              <a:gd name="connsiteX2" fmla="*/ 1676366 w 1698964"/>
              <a:gd name="connsiteY2" fmla="*/ 1251012 h 1260140"/>
              <a:gd name="connsiteX3" fmla="*/ 866697 w 1698964"/>
              <a:gd name="connsiteY3" fmla="*/ 1260140 h 1260140"/>
              <a:gd name="connsiteX4" fmla="*/ 874701 w 1698964"/>
              <a:gd name="connsiteY4" fmla="*/ 549554 h 1260140"/>
              <a:gd name="connsiteX5" fmla="*/ 2601 w 1698964"/>
              <a:gd name="connsiteY5" fmla="*/ 540060 h 1260140"/>
              <a:gd name="connsiteX6" fmla="*/ 2601 w 1698964"/>
              <a:gd name="connsiteY6" fmla="*/ 0 h 1260140"/>
              <a:gd name="connsiteX0" fmla="*/ 2601 w 1698964"/>
              <a:gd name="connsiteY0" fmla="*/ 0 h 1260140"/>
              <a:gd name="connsiteX1" fmla="*/ 1694789 w 1698964"/>
              <a:gd name="connsiteY1" fmla="*/ 36004 h 1260140"/>
              <a:gd name="connsiteX2" fmla="*/ 1676366 w 1698964"/>
              <a:gd name="connsiteY2" fmla="*/ 1251012 h 1260140"/>
              <a:gd name="connsiteX3" fmla="*/ 866697 w 1698964"/>
              <a:gd name="connsiteY3" fmla="*/ 1260140 h 1260140"/>
              <a:gd name="connsiteX4" fmla="*/ 874701 w 1698964"/>
              <a:gd name="connsiteY4" fmla="*/ 549554 h 1260140"/>
              <a:gd name="connsiteX5" fmla="*/ 2601 w 1698964"/>
              <a:gd name="connsiteY5" fmla="*/ 540060 h 1260140"/>
              <a:gd name="connsiteX6" fmla="*/ 2601 w 1698964"/>
              <a:gd name="connsiteY6" fmla="*/ 0 h 1260140"/>
              <a:gd name="connsiteX0" fmla="*/ 2601 w 1698964"/>
              <a:gd name="connsiteY0" fmla="*/ 0 h 1224136"/>
              <a:gd name="connsiteX1" fmla="*/ 1694789 w 1698964"/>
              <a:gd name="connsiteY1" fmla="*/ 0 h 1224136"/>
              <a:gd name="connsiteX2" fmla="*/ 1676366 w 1698964"/>
              <a:gd name="connsiteY2" fmla="*/ 1215008 h 1224136"/>
              <a:gd name="connsiteX3" fmla="*/ 866697 w 1698964"/>
              <a:gd name="connsiteY3" fmla="*/ 1224136 h 1224136"/>
              <a:gd name="connsiteX4" fmla="*/ 874701 w 1698964"/>
              <a:gd name="connsiteY4" fmla="*/ 513550 h 1224136"/>
              <a:gd name="connsiteX5" fmla="*/ 2601 w 1698964"/>
              <a:gd name="connsiteY5" fmla="*/ 504056 h 1224136"/>
              <a:gd name="connsiteX6" fmla="*/ 2601 w 1698964"/>
              <a:gd name="connsiteY6" fmla="*/ 0 h 122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98964" h="1224136">
                <a:moveTo>
                  <a:pt x="2601" y="0"/>
                </a:moveTo>
                <a:lnTo>
                  <a:pt x="1694789" y="0"/>
                </a:lnTo>
                <a:cubicBezTo>
                  <a:pt x="1698964" y="584548"/>
                  <a:pt x="1672191" y="630460"/>
                  <a:pt x="1676366" y="1215008"/>
                </a:cubicBezTo>
                <a:lnTo>
                  <a:pt x="866697" y="1224136"/>
                </a:lnTo>
                <a:lnTo>
                  <a:pt x="874701" y="513550"/>
                </a:lnTo>
                <a:lnTo>
                  <a:pt x="2601" y="504056"/>
                </a:lnTo>
                <a:cubicBezTo>
                  <a:pt x="5202" y="168493"/>
                  <a:pt x="0" y="335563"/>
                  <a:pt x="2601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3600068" y="4545124"/>
            <a:ext cx="792000" cy="612068"/>
          </a:xfrm>
          <a:prstGeom prst="rect">
            <a:avLst/>
          </a:prstGeom>
          <a:solidFill>
            <a:srgbClr val="FFC000"/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3096028" y="3969060"/>
            <a:ext cx="936000" cy="468000"/>
          </a:xfrm>
          <a:prstGeom prst="rect">
            <a:avLst/>
          </a:prstGeom>
          <a:solidFill>
            <a:srgbClr val="FFC000"/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1799980" y="3393044"/>
            <a:ext cx="1800000" cy="468000"/>
          </a:xfrm>
          <a:prstGeom prst="rect">
            <a:avLst/>
          </a:prstGeom>
          <a:solidFill>
            <a:srgbClr val="FFC000"/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code selection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Different way to cover the IR for “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v;</a:t>
            </a:r>
            <a:r>
              <a:rPr lang="en-US" dirty="0" smtClean="0"/>
              <a:t>”: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1043051" y="2276872"/>
            <a:ext cx="5041205" cy="3403623"/>
            <a:chOff x="1043051" y="2276872"/>
            <a:chExt cx="5041205" cy="3403623"/>
          </a:xfrm>
        </p:grpSpPr>
        <p:sp>
          <p:nvSpPr>
            <p:cNvPr id="74" name="Line 34"/>
            <p:cNvSpPr>
              <a:spLocks noChangeShapeType="1"/>
            </p:cNvSpPr>
            <p:nvPr/>
          </p:nvSpPr>
          <p:spPr bwMode="auto">
            <a:xfrm>
              <a:off x="1835139" y="3799851"/>
              <a:ext cx="1728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" name="Text Box 29"/>
            <p:cNvSpPr txBox="1">
              <a:spLocks noChangeArrowheads="1"/>
            </p:cNvSpPr>
            <p:nvPr/>
          </p:nvSpPr>
          <p:spPr bwMode="auto">
            <a:xfrm>
              <a:off x="1658012" y="4567686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+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9" name="Line 31"/>
            <p:cNvSpPr>
              <a:spLocks noChangeShapeType="1"/>
            </p:cNvSpPr>
            <p:nvPr/>
          </p:nvSpPr>
          <p:spPr bwMode="auto">
            <a:xfrm>
              <a:off x="1403091" y="4951979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" name="Line 33"/>
            <p:cNvSpPr>
              <a:spLocks noChangeShapeType="1"/>
            </p:cNvSpPr>
            <p:nvPr/>
          </p:nvSpPr>
          <p:spPr bwMode="auto">
            <a:xfrm>
              <a:off x="1836479" y="4783587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Line 34"/>
            <p:cNvSpPr>
              <a:spLocks noChangeShapeType="1"/>
            </p:cNvSpPr>
            <p:nvPr/>
          </p:nvSpPr>
          <p:spPr bwMode="auto">
            <a:xfrm>
              <a:off x="1403091" y="4951979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Line 35"/>
            <p:cNvSpPr>
              <a:spLocks noChangeShapeType="1"/>
            </p:cNvSpPr>
            <p:nvPr/>
          </p:nvSpPr>
          <p:spPr bwMode="auto">
            <a:xfrm>
              <a:off x="2268279" y="4951979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" name="Text Box 92"/>
            <p:cNvSpPr txBox="1">
              <a:spLocks noChangeArrowheads="1"/>
            </p:cNvSpPr>
            <p:nvPr/>
          </p:nvSpPr>
          <p:spPr bwMode="auto">
            <a:xfrm>
              <a:off x="1907147" y="5145421"/>
              <a:ext cx="720725" cy="535074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const</a:t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i="1" dirty="0" smtClean="0">
                  <a:solidFill>
                    <a:schemeClr val="bg2"/>
                  </a:solidFill>
                </a:rPr>
                <a:t>a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  <p:sp>
          <p:nvSpPr>
            <p:cNvPr id="14" name="Text Box 92"/>
            <p:cNvSpPr txBox="1">
              <a:spLocks noChangeArrowheads="1"/>
            </p:cNvSpPr>
            <p:nvPr/>
          </p:nvSpPr>
          <p:spPr bwMode="auto">
            <a:xfrm>
              <a:off x="1043051" y="5145421"/>
              <a:ext cx="720725" cy="535074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reg</a:t>
              </a:r>
              <a:r>
                <a:rPr lang="en-GB" sz="2000" dirty="0" smtClean="0">
                  <a:solidFill>
                    <a:schemeClr val="bg2"/>
                  </a:solidFill>
                </a:rPr>
                <a:t/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err="1" smtClean="0">
                  <a:solidFill>
                    <a:schemeClr val="bg2"/>
                  </a:solidFill>
                </a:rPr>
                <a:t>fp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" name="Text Box 95"/>
            <p:cNvSpPr txBox="1">
              <a:spLocks noChangeArrowheads="1"/>
            </p:cNvSpPr>
            <p:nvPr/>
          </p:nvSpPr>
          <p:spPr bwMode="auto">
            <a:xfrm>
              <a:off x="1475099" y="3993293"/>
              <a:ext cx="720725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mem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8" name="Line 96"/>
            <p:cNvSpPr>
              <a:spLocks noChangeShapeType="1"/>
            </p:cNvSpPr>
            <p:nvPr/>
          </p:nvSpPr>
          <p:spPr bwMode="auto">
            <a:xfrm>
              <a:off x="1835462" y="4209193"/>
              <a:ext cx="0" cy="36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" name="Text Box 29"/>
            <p:cNvSpPr txBox="1">
              <a:spLocks noChangeArrowheads="1"/>
            </p:cNvSpPr>
            <p:nvPr/>
          </p:nvSpPr>
          <p:spPr bwMode="auto">
            <a:xfrm>
              <a:off x="3636604" y="2276872"/>
              <a:ext cx="72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move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23" name="Line 31"/>
            <p:cNvSpPr>
              <a:spLocks noChangeShapeType="1"/>
            </p:cNvSpPr>
            <p:nvPr/>
          </p:nvSpPr>
          <p:spPr bwMode="auto">
            <a:xfrm>
              <a:off x="2699235" y="266116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" name="Line 33"/>
            <p:cNvSpPr>
              <a:spLocks noChangeShapeType="1"/>
            </p:cNvSpPr>
            <p:nvPr/>
          </p:nvSpPr>
          <p:spPr bwMode="auto">
            <a:xfrm>
              <a:off x="3995627" y="2492773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" name="Line 34"/>
            <p:cNvSpPr>
              <a:spLocks noChangeShapeType="1"/>
            </p:cNvSpPr>
            <p:nvPr/>
          </p:nvSpPr>
          <p:spPr bwMode="auto">
            <a:xfrm flipV="1">
              <a:off x="2698143" y="2661145"/>
              <a:ext cx="2593380" cy="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Line 35"/>
            <p:cNvSpPr>
              <a:spLocks noChangeShapeType="1"/>
            </p:cNvSpPr>
            <p:nvPr/>
          </p:nvSpPr>
          <p:spPr bwMode="auto">
            <a:xfrm>
              <a:off x="5291523" y="266116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" name="Text Box 29"/>
            <p:cNvSpPr txBox="1">
              <a:spLocks noChangeArrowheads="1"/>
            </p:cNvSpPr>
            <p:nvPr/>
          </p:nvSpPr>
          <p:spPr bwMode="auto">
            <a:xfrm>
              <a:off x="2521016" y="3415558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+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72" name="Line 31"/>
            <p:cNvSpPr>
              <a:spLocks noChangeShapeType="1"/>
            </p:cNvSpPr>
            <p:nvPr/>
          </p:nvSpPr>
          <p:spPr bwMode="auto">
            <a:xfrm>
              <a:off x="1835139" y="379985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" name="Line 33"/>
            <p:cNvSpPr>
              <a:spLocks noChangeShapeType="1"/>
            </p:cNvSpPr>
            <p:nvPr/>
          </p:nvSpPr>
          <p:spPr bwMode="auto">
            <a:xfrm>
              <a:off x="2699483" y="3631459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" name="Line 35"/>
            <p:cNvSpPr>
              <a:spLocks noChangeShapeType="1"/>
            </p:cNvSpPr>
            <p:nvPr/>
          </p:nvSpPr>
          <p:spPr bwMode="auto">
            <a:xfrm>
              <a:off x="3563331" y="379985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" name="Text Box 95"/>
            <p:cNvSpPr txBox="1">
              <a:spLocks noChangeArrowheads="1"/>
            </p:cNvSpPr>
            <p:nvPr/>
          </p:nvSpPr>
          <p:spPr bwMode="auto">
            <a:xfrm>
              <a:off x="2338103" y="2841165"/>
              <a:ext cx="720725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mem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77" name="Line 96"/>
            <p:cNvSpPr>
              <a:spLocks noChangeShapeType="1"/>
            </p:cNvSpPr>
            <p:nvPr/>
          </p:nvSpPr>
          <p:spPr bwMode="auto">
            <a:xfrm>
              <a:off x="2698466" y="3057065"/>
              <a:ext cx="0" cy="36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8" name="Text Box 29"/>
            <p:cNvSpPr txBox="1">
              <a:spLocks noChangeArrowheads="1"/>
            </p:cNvSpPr>
            <p:nvPr/>
          </p:nvSpPr>
          <p:spPr bwMode="auto">
            <a:xfrm>
              <a:off x="3386204" y="4014368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×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79" name="Line 31"/>
            <p:cNvSpPr>
              <a:spLocks noChangeShapeType="1"/>
            </p:cNvSpPr>
            <p:nvPr/>
          </p:nvSpPr>
          <p:spPr bwMode="auto">
            <a:xfrm>
              <a:off x="3131283" y="439866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0" name="Line 33"/>
            <p:cNvSpPr>
              <a:spLocks noChangeShapeType="1"/>
            </p:cNvSpPr>
            <p:nvPr/>
          </p:nvSpPr>
          <p:spPr bwMode="auto">
            <a:xfrm>
              <a:off x="3564671" y="4230269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" name="Line 34"/>
            <p:cNvSpPr>
              <a:spLocks noChangeShapeType="1"/>
            </p:cNvSpPr>
            <p:nvPr/>
          </p:nvSpPr>
          <p:spPr bwMode="auto">
            <a:xfrm>
              <a:off x="3131283" y="4398661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" name="Line 35"/>
            <p:cNvSpPr>
              <a:spLocks noChangeShapeType="1"/>
            </p:cNvSpPr>
            <p:nvPr/>
          </p:nvSpPr>
          <p:spPr bwMode="auto">
            <a:xfrm>
              <a:off x="3996471" y="439866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3" name="Text Box 92"/>
            <p:cNvSpPr txBox="1">
              <a:spLocks noChangeArrowheads="1"/>
            </p:cNvSpPr>
            <p:nvPr/>
          </p:nvSpPr>
          <p:spPr bwMode="auto">
            <a:xfrm>
              <a:off x="3635339" y="4569357"/>
              <a:ext cx="720725" cy="535074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const</a:t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>4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4" name="Text Box 92"/>
            <p:cNvSpPr txBox="1">
              <a:spLocks noChangeArrowheads="1"/>
            </p:cNvSpPr>
            <p:nvPr/>
          </p:nvSpPr>
          <p:spPr bwMode="auto">
            <a:xfrm>
              <a:off x="2771243" y="4581128"/>
              <a:ext cx="720725" cy="535074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reg</a:t>
              </a:r>
              <a:r>
                <a:rPr lang="en-GB" sz="2000" dirty="0" smtClean="0">
                  <a:solidFill>
                    <a:schemeClr val="bg2"/>
                  </a:solidFill>
                </a:rPr>
                <a:t/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>r9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5" name="Text Box 29"/>
            <p:cNvSpPr txBox="1">
              <a:spLocks noChangeArrowheads="1"/>
            </p:cNvSpPr>
            <p:nvPr/>
          </p:nvSpPr>
          <p:spPr bwMode="auto">
            <a:xfrm>
              <a:off x="5114396" y="3417229"/>
              <a:ext cx="360000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+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86" name="Line 31"/>
            <p:cNvSpPr>
              <a:spLocks noChangeShapeType="1"/>
            </p:cNvSpPr>
            <p:nvPr/>
          </p:nvSpPr>
          <p:spPr bwMode="auto">
            <a:xfrm>
              <a:off x="4859475" y="380152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7" name="Line 33"/>
            <p:cNvSpPr>
              <a:spLocks noChangeShapeType="1"/>
            </p:cNvSpPr>
            <p:nvPr/>
          </p:nvSpPr>
          <p:spPr bwMode="auto">
            <a:xfrm>
              <a:off x="5292863" y="363313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8" name="Line 34"/>
            <p:cNvSpPr>
              <a:spLocks noChangeShapeType="1"/>
            </p:cNvSpPr>
            <p:nvPr/>
          </p:nvSpPr>
          <p:spPr bwMode="auto">
            <a:xfrm>
              <a:off x="4859475" y="3801522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9" name="Line 35"/>
            <p:cNvSpPr>
              <a:spLocks noChangeShapeType="1"/>
            </p:cNvSpPr>
            <p:nvPr/>
          </p:nvSpPr>
          <p:spPr bwMode="auto">
            <a:xfrm>
              <a:off x="5724663" y="380152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0" name="Text Box 92"/>
            <p:cNvSpPr txBox="1">
              <a:spLocks noChangeArrowheads="1"/>
            </p:cNvSpPr>
            <p:nvPr/>
          </p:nvSpPr>
          <p:spPr bwMode="auto">
            <a:xfrm>
              <a:off x="5363531" y="3994964"/>
              <a:ext cx="720725" cy="535074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2000" dirty="0" smtClean="0">
                  <a:solidFill>
                    <a:schemeClr val="bg2"/>
                  </a:solidFill>
                </a:rPr>
                <a:t>const</a:t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i="1" dirty="0" smtClean="0">
                  <a:solidFill>
                    <a:schemeClr val="bg2"/>
                  </a:solidFill>
                </a:rPr>
                <a:t>v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  <p:sp>
          <p:nvSpPr>
            <p:cNvPr id="91" name="Text Box 92"/>
            <p:cNvSpPr txBox="1">
              <a:spLocks noChangeArrowheads="1"/>
            </p:cNvSpPr>
            <p:nvPr/>
          </p:nvSpPr>
          <p:spPr bwMode="auto">
            <a:xfrm>
              <a:off x="4499435" y="3994964"/>
              <a:ext cx="720725" cy="535074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reg</a:t>
              </a:r>
              <a:r>
                <a:rPr lang="en-GB" sz="2000" dirty="0" smtClean="0">
                  <a:solidFill>
                    <a:schemeClr val="bg2"/>
                  </a:solidFill>
                </a:rPr>
                <a:t/>
              </a:r>
              <a:br>
                <a:rPr lang="en-GB" sz="2000" dirty="0" smtClean="0">
                  <a:solidFill>
                    <a:schemeClr val="bg2"/>
                  </a:solidFill>
                </a:rPr>
              </a:br>
              <a:r>
                <a:rPr lang="en-GB" sz="2000" dirty="0" err="1" smtClean="0">
                  <a:solidFill>
                    <a:schemeClr val="bg2"/>
                  </a:solidFill>
                </a:rPr>
                <a:t>fp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2" name="Text Box 95"/>
            <p:cNvSpPr txBox="1">
              <a:spLocks noChangeArrowheads="1"/>
            </p:cNvSpPr>
            <p:nvPr/>
          </p:nvSpPr>
          <p:spPr bwMode="auto">
            <a:xfrm>
              <a:off x="4930838" y="2841165"/>
              <a:ext cx="720725" cy="2160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dirty="0" err="1" smtClean="0">
                  <a:solidFill>
                    <a:schemeClr val="bg2"/>
                  </a:solidFill>
                </a:rPr>
                <a:t>mem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3" name="Line 96"/>
            <p:cNvSpPr>
              <a:spLocks noChangeShapeType="1"/>
            </p:cNvSpPr>
            <p:nvPr/>
          </p:nvSpPr>
          <p:spPr bwMode="auto">
            <a:xfrm>
              <a:off x="5291201" y="3057065"/>
              <a:ext cx="0" cy="36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6" name="Text Box 98"/>
          <p:cNvSpPr txBox="1">
            <a:spLocks noChangeArrowheads="1"/>
          </p:cNvSpPr>
          <p:nvPr/>
        </p:nvSpPr>
        <p:spPr bwMode="auto">
          <a:xfrm>
            <a:off x="6588224" y="4365104"/>
            <a:ext cx="2341276" cy="1919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sx="105000" sy="105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>
            <a:spAutoFit/>
          </a:bodyPr>
          <a:lstStyle/>
          <a:p>
            <a:pPr eaLnBrk="0" hangingPunct="0">
              <a:defRPr/>
            </a:pPr>
            <a: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chemeClr val="bg2"/>
                </a:solidFill>
                <a:latin typeface="Courier New" pitchFamily="49" charset="0"/>
              </a:rPr>
            </a:br>
            <a:endParaRPr lang="en-US" sz="2000" dirty="0">
              <a:solidFill>
                <a:schemeClr val="bg2"/>
              </a:solidFill>
              <a:latin typeface="Courier New" pitchFamily="49" charset="0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2663788" y="4375792"/>
            <a:ext cx="6300700" cy="1112935"/>
            <a:chOff x="2663788" y="4375792"/>
            <a:chExt cx="6300700" cy="1112935"/>
          </a:xfrm>
        </p:grpSpPr>
        <p:sp>
          <p:nvSpPr>
            <p:cNvPr id="53" name="Freeform 52"/>
            <p:cNvSpPr/>
            <p:nvPr/>
          </p:nvSpPr>
          <p:spPr>
            <a:xfrm>
              <a:off x="2663788" y="4506502"/>
              <a:ext cx="3924436" cy="982225"/>
            </a:xfrm>
            <a:custGeom>
              <a:avLst/>
              <a:gdLst>
                <a:gd name="connsiteX0" fmla="*/ 0 w 3933172"/>
                <a:gd name="connsiteY0" fmla="*/ 590811 h 991644"/>
                <a:gd name="connsiteX1" fmla="*/ 1490597 w 3933172"/>
                <a:gd name="connsiteY1" fmla="*/ 916488 h 991644"/>
                <a:gd name="connsiteX2" fmla="*/ 3331923 w 3933172"/>
                <a:gd name="connsiteY2" fmla="*/ 139874 h 991644"/>
                <a:gd name="connsiteX3" fmla="*/ 3933172 w 3933172"/>
                <a:gd name="connsiteY3" fmla="*/ 77244 h 991644"/>
                <a:gd name="connsiteX0" fmla="*/ 0 w 3933172"/>
                <a:gd name="connsiteY0" fmla="*/ 552189 h 935849"/>
                <a:gd name="connsiteX1" fmla="*/ 1490597 w 3933172"/>
                <a:gd name="connsiteY1" fmla="*/ 877866 h 935849"/>
                <a:gd name="connsiteX2" fmla="*/ 3223578 w 3933172"/>
                <a:gd name="connsiteY2" fmla="*/ 204292 h 935849"/>
                <a:gd name="connsiteX3" fmla="*/ 3933172 w 3933172"/>
                <a:gd name="connsiteY3" fmla="*/ 38622 h 935849"/>
                <a:gd name="connsiteX0" fmla="*/ 0 w 3871650"/>
                <a:gd name="connsiteY0" fmla="*/ 566538 h 950198"/>
                <a:gd name="connsiteX1" fmla="*/ 1490597 w 3871650"/>
                <a:gd name="connsiteY1" fmla="*/ 892215 h 950198"/>
                <a:gd name="connsiteX2" fmla="*/ 3223578 w 3871650"/>
                <a:gd name="connsiteY2" fmla="*/ 218641 h 950198"/>
                <a:gd name="connsiteX3" fmla="*/ 3871650 w 3871650"/>
                <a:gd name="connsiteY3" fmla="*/ 38622 h 950198"/>
                <a:gd name="connsiteX0" fmla="*/ 0 w 3907654"/>
                <a:gd name="connsiteY0" fmla="*/ 566538 h 950198"/>
                <a:gd name="connsiteX1" fmla="*/ 1490597 w 3907654"/>
                <a:gd name="connsiteY1" fmla="*/ 892215 h 950198"/>
                <a:gd name="connsiteX2" fmla="*/ 3223578 w 3907654"/>
                <a:gd name="connsiteY2" fmla="*/ 218641 h 950198"/>
                <a:gd name="connsiteX3" fmla="*/ 3907654 w 3907654"/>
                <a:gd name="connsiteY3" fmla="*/ 38622 h 950198"/>
                <a:gd name="connsiteX0" fmla="*/ 0 w 3924436"/>
                <a:gd name="connsiteY0" fmla="*/ 758702 h 982225"/>
                <a:gd name="connsiteX1" fmla="*/ 1507379 w 3924436"/>
                <a:gd name="connsiteY1" fmla="*/ 892215 h 982225"/>
                <a:gd name="connsiteX2" fmla="*/ 3240360 w 3924436"/>
                <a:gd name="connsiteY2" fmla="*/ 218641 h 982225"/>
                <a:gd name="connsiteX3" fmla="*/ 3924436 w 3924436"/>
                <a:gd name="connsiteY3" fmla="*/ 38622 h 982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24436" h="982225">
                  <a:moveTo>
                    <a:pt x="0" y="758702"/>
                  </a:moveTo>
                  <a:cubicBezTo>
                    <a:pt x="467638" y="959118"/>
                    <a:pt x="967319" y="982225"/>
                    <a:pt x="1507379" y="892215"/>
                  </a:cubicBezTo>
                  <a:cubicBezTo>
                    <a:pt x="2047439" y="802205"/>
                    <a:pt x="2837517" y="360906"/>
                    <a:pt x="3240360" y="218641"/>
                  </a:cubicBezTo>
                  <a:cubicBezTo>
                    <a:pt x="3643203" y="76376"/>
                    <a:pt x="3827359" y="0"/>
                    <a:pt x="3924436" y="38622"/>
                  </a:cubicBezTo>
                </a:path>
              </a:pathLst>
            </a:custGeom>
            <a:ln>
              <a:solidFill>
                <a:srgbClr val="FFC000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Text Box 98"/>
            <p:cNvSpPr txBox="1">
              <a:spLocks noChangeArrowheads="1"/>
            </p:cNvSpPr>
            <p:nvPr/>
          </p:nvSpPr>
          <p:spPr bwMode="auto">
            <a:xfrm>
              <a:off x="6623212" y="4375792"/>
              <a:ext cx="2341276" cy="380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chemeClr val="bg2"/>
                  </a:solidFill>
                  <a:latin typeface="Courier New" pitchFamily="49" charset="0"/>
                </a:rPr>
                <a:t>LOAD  r1,</a:t>
              </a:r>
              <a:r>
                <a:rPr lang="en-GB" sz="2000" i="1" dirty="0" smtClean="0">
                  <a:solidFill>
                    <a:schemeClr val="bg2"/>
                  </a:solidFill>
                  <a:latin typeface="Courier New" pitchFamily="49" charset="0"/>
                </a:rPr>
                <a:t>a</a:t>
              </a:r>
              <a:r>
                <a:rPr lang="en-GB" sz="2000" dirty="0" smtClean="0">
                  <a:solidFill>
                    <a:schemeClr val="bg2"/>
                  </a:solidFill>
                  <a:latin typeface="Courier New" pitchFamily="49" charset="0"/>
                </a:rPr>
                <a:t>(</a:t>
              </a:r>
              <a:r>
                <a:rPr lang="en-GB" sz="2000" dirty="0" err="1" smtClean="0">
                  <a:solidFill>
                    <a:schemeClr val="bg2"/>
                  </a:solidFill>
                  <a:latin typeface="Courier New" pitchFamily="49" charset="0"/>
                </a:rPr>
                <a:t>fp</a:t>
              </a:r>
              <a:r>
                <a:rPr lang="en-GB" sz="2000" dirty="0" smtClean="0">
                  <a:solidFill>
                    <a:schemeClr val="bg2"/>
                  </a:solidFill>
                  <a:latin typeface="Courier New" pitchFamily="49" charset="0"/>
                </a:rPr>
                <a:t>)</a:t>
              </a:r>
              <a:endParaRPr lang="en-US" sz="2000" dirty="0">
                <a:solidFill>
                  <a:schemeClr val="bg2"/>
                </a:solidFill>
                <a:latin typeface="Courier New" pitchFamily="49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4409162" y="4699828"/>
            <a:ext cx="4555326" cy="380480"/>
            <a:chOff x="4409162" y="4699828"/>
            <a:chExt cx="4555326" cy="380480"/>
          </a:xfrm>
        </p:grpSpPr>
        <p:sp>
          <p:nvSpPr>
            <p:cNvPr id="51" name="Freeform 50"/>
            <p:cNvSpPr/>
            <p:nvPr/>
          </p:nvSpPr>
          <p:spPr>
            <a:xfrm>
              <a:off x="4409162" y="4822521"/>
              <a:ext cx="2179062" cy="121265"/>
            </a:xfrm>
            <a:custGeom>
              <a:avLst/>
              <a:gdLst>
                <a:gd name="connsiteX0" fmla="*/ 0 w 2192054"/>
                <a:gd name="connsiteY0" fmla="*/ 0 h 89770"/>
                <a:gd name="connsiteX1" fmla="*/ 1227550 w 2192054"/>
                <a:gd name="connsiteY1" fmla="*/ 87682 h 89770"/>
                <a:gd name="connsiteX2" fmla="*/ 2192054 w 2192054"/>
                <a:gd name="connsiteY2" fmla="*/ 12526 h 89770"/>
                <a:gd name="connsiteX0" fmla="*/ 0 w 2179062"/>
                <a:gd name="connsiteY0" fmla="*/ 0 h 121265"/>
                <a:gd name="connsiteX1" fmla="*/ 1227550 w 2179062"/>
                <a:gd name="connsiteY1" fmla="*/ 87682 h 121265"/>
                <a:gd name="connsiteX2" fmla="*/ 2179062 w 2179062"/>
                <a:gd name="connsiteY2" fmla="*/ 82643 h 121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79062" h="121265">
                  <a:moveTo>
                    <a:pt x="0" y="0"/>
                  </a:moveTo>
                  <a:cubicBezTo>
                    <a:pt x="431104" y="42797"/>
                    <a:pt x="864373" y="73908"/>
                    <a:pt x="1227550" y="87682"/>
                  </a:cubicBezTo>
                  <a:cubicBezTo>
                    <a:pt x="1590727" y="101456"/>
                    <a:pt x="1879481" y="121265"/>
                    <a:pt x="2179062" y="82643"/>
                  </a:cubicBezTo>
                </a:path>
              </a:pathLst>
            </a:custGeom>
            <a:ln>
              <a:solidFill>
                <a:srgbClr val="FFC000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Text Box 98"/>
            <p:cNvSpPr txBox="1">
              <a:spLocks noChangeArrowheads="1"/>
            </p:cNvSpPr>
            <p:nvPr/>
          </p:nvSpPr>
          <p:spPr bwMode="auto">
            <a:xfrm>
              <a:off x="6623212" y="4699828"/>
              <a:ext cx="2341276" cy="380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chemeClr val="bg2"/>
                  </a:solidFill>
                  <a:latin typeface="Courier New" pitchFamily="49" charset="0"/>
                </a:rPr>
                <a:t>ADDI  r2,r0,4</a:t>
              </a:r>
              <a:endParaRPr lang="en-US" sz="2000" dirty="0">
                <a:solidFill>
                  <a:schemeClr val="bg2"/>
                </a:solidFill>
                <a:latin typeface="Courier New" pitchFamily="49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008329" y="4271375"/>
            <a:ext cx="4956159" cy="1096965"/>
            <a:chOff x="4008329" y="4271375"/>
            <a:chExt cx="4956159" cy="1096965"/>
          </a:xfrm>
        </p:grpSpPr>
        <p:sp>
          <p:nvSpPr>
            <p:cNvPr id="52" name="Freeform 51"/>
            <p:cNvSpPr/>
            <p:nvPr/>
          </p:nvSpPr>
          <p:spPr>
            <a:xfrm>
              <a:off x="4008329" y="4271375"/>
              <a:ext cx="2580361" cy="926030"/>
            </a:xfrm>
            <a:custGeom>
              <a:avLst/>
              <a:gdLst>
                <a:gd name="connsiteX0" fmla="*/ 0 w 2580361"/>
                <a:gd name="connsiteY0" fmla="*/ 0 h 889348"/>
                <a:gd name="connsiteX1" fmla="*/ 1590805 w 2580361"/>
                <a:gd name="connsiteY1" fmla="*/ 726510 h 889348"/>
                <a:gd name="connsiteX2" fmla="*/ 2580361 w 2580361"/>
                <a:gd name="connsiteY2" fmla="*/ 889348 h 889348"/>
                <a:gd name="connsiteX0" fmla="*/ 0 w 2580361"/>
                <a:gd name="connsiteY0" fmla="*/ 0 h 926030"/>
                <a:gd name="connsiteX1" fmla="*/ 1391763 w 2580361"/>
                <a:gd name="connsiteY1" fmla="*/ 777805 h 926030"/>
                <a:gd name="connsiteX2" fmla="*/ 2580361 w 2580361"/>
                <a:gd name="connsiteY2" fmla="*/ 889348 h 926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80361" h="926030">
                  <a:moveTo>
                    <a:pt x="0" y="0"/>
                  </a:moveTo>
                  <a:cubicBezTo>
                    <a:pt x="580372" y="289142"/>
                    <a:pt x="961703" y="629580"/>
                    <a:pt x="1391763" y="777805"/>
                  </a:cubicBezTo>
                  <a:cubicBezTo>
                    <a:pt x="1821823" y="926030"/>
                    <a:pt x="2300613" y="882041"/>
                    <a:pt x="2580361" y="889348"/>
                  </a:cubicBezTo>
                </a:path>
              </a:pathLst>
            </a:custGeom>
            <a:ln>
              <a:solidFill>
                <a:srgbClr val="FFC000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Text Box 98"/>
            <p:cNvSpPr txBox="1">
              <a:spLocks noChangeArrowheads="1"/>
            </p:cNvSpPr>
            <p:nvPr/>
          </p:nvSpPr>
          <p:spPr bwMode="auto">
            <a:xfrm>
              <a:off x="6623212" y="4987860"/>
              <a:ext cx="2341276" cy="380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chemeClr val="bg2"/>
                  </a:solidFill>
                  <a:latin typeface="Courier New" pitchFamily="49" charset="0"/>
                </a:rPr>
                <a:t>MUL   r2,r9,r2</a:t>
              </a:r>
              <a:endParaRPr lang="en-US" sz="2000" dirty="0">
                <a:solidFill>
                  <a:schemeClr val="bg2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582444" y="3607496"/>
            <a:ext cx="5382044" cy="2084880"/>
            <a:chOff x="3582444" y="3607496"/>
            <a:chExt cx="5382044" cy="2084880"/>
          </a:xfrm>
        </p:grpSpPr>
        <p:sp>
          <p:nvSpPr>
            <p:cNvPr id="55" name="Freeform 54"/>
            <p:cNvSpPr/>
            <p:nvPr/>
          </p:nvSpPr>
          <p:spPr>
            <a:xfrm>
              <a:off x="3582444" y="3607496"/>
              <a:ext cx="3006246" cy="1866378"/>
            </a:xfrm>
            <a:custGeom>
              <a:avLst/>
              <a:gdLst>
                <a:gd name="connsiteX0" fmla="*/ 0 w 3006246"/>
                <a:gd name="connsiteY0" fmla="*/ 0 h 1878904"/>
                <a:gd name="connsiteX1" fmla="*/ 789140 w 3006246"/>
                <a:gd name="connsiteY1" fmla="*/ 526093 h 1878904"/>
                <a:gd name="connsiteX2" fmla="*/ 1703540 w 3006246"/>
                <a:gd name="connsiteY2" fmla="*/ 1603331 h 1878904"/>
                <a:gd name="connsiteX3" fmla="*/ 3006246 w 3006246"/>
                <a:gd name="connsiteY3" fmla="*/ 1866378 h 1878904"/>
                <a:gd name="connsiteX4" fmla="*/ 3006246 w 3006246"/>
                <a:gd name="connsiteY4" fmla="*/ 1866378 h 1878904"/>
                <a:gd name="connsiteX5" fmla="*/ 2906038 w 3006246"/>
                <a:gd name="connsiteY5" fmla="*/ 1878904 h 1878904"/>
                <a:gd name="connsiteX0" fmla="*/ 0 w 3006246"/>
                <a:gd name="connsiteY0" fmla="*/ 0 h 2161764"/>
                <a:gd name="connsiteX1" fmla="*/ 789140 w 3006246"/>
                <a:gd name="connsiteY1" fmla="*/ 526093 h 2161764"/>
                <a:gd name="connsiteX2" fmla="*/ 1703540 w 3006246"/>
                <a:gd name="connsiteY2" fmla="*/ 1603331 h 2161764"/>
                <a:gd name="connsiteX3" fmla="*/ 3006246 w 3006246"/>
                <a:gd name="connsiteY3" fmla="*/ 1866378 h 2161764"/>
                <a:gd name="connsiteX4" fmla="*/ 3006246 w 3006246"/>
                <a:gd name="connsiteY4" fmla="*/ 1866378 h 2161764"/>
                <a:gd name="connsiteX5" fmla="*/ 2825760 w 3006246"/>
                <a:gd name="connsiteY5" fmla="*/ 2161764 h 2161764"/>
                <a:gd name="connsiteX0" fmla="*/ 0 w 3006246"/>
                <a:gd name="connsiteY0" fmla="*/ 0 h 1866378"/>
                <a:gd name="connsiteX1" fmla="*/ 789140 w 3006246"/>
                <a:gd name="connsiteY1" fmla="*/ 526093 h 1866378"/>
                <a:gd name="connsiteX2" fmla="*/ 1703540 w 3006246"/>
                <a:gd name="connsiteY2" fmla="*/ 1603331 h 1866378"/>
                <a:gd name="connsiteX3" fmla="*/ 3006246 w 3006246"/>
                <a:gd name="connsiteY3" fmla="*/ 1866378 h 1866378"/>
                <a:gd name="connsiteX4" fmla="*/ 3006246 w 3006246"/>
                <a:gd name="connsiteY4" fmla="*/ 1866378 h 1866378"/>
                <a:gd name="connsiteX0" fmla="*/ 0 w 3006246"/>
                <a:gd name="connsiteY0" fmla="*/ 0 h 1866378"/>
                <a:gd name="connsiteX1" fmla="*/ 665520 w 3006246"/>
                <a:gd name="connsiteY1" fmla="*/ 433572 h 1866378"/>
                <a:gd name="connsiteX2" fmla="*/ 1703540 w 3006246"/>
                <a:gd name="connsiteY2" fmla="*/ 1603331 h 1866378"/>
                <a:gd name="connsiteX3" fmla="*/ 3006246 w 3006246"/>
                <a:gd name="connsiteY3" fmla="*/ 1866378 h 1866378"/>
                <a:gd name="connsiteX4" fmla="*/ 3006246 w 3006246"/>
                <a:gd name="connsiteY4" fmla="*/ 1866378 h 1866378"/>
                <a:gd name="connsiteX0" fmla="*/ 0 w 3006246"/>
                <a:gd name="connsiteY0" fmla="*/ 0 h 1866378"/>
                <a:gd name="connsiteX1" fmla="*/ 665520 w 3006246"/>
                <a:gd name="connsiteY1" fmla="*/ 433572 h 1866378"/>
                <a:gd name="connsiteX2" fmla="*/ 1457608 w 3006246"/>
                <a:gd name="connsiteY2" fmla="*/ 1549696 h 1866378"/>
                <a:gd name="connsiteX3" fmla="*/ 3006246 w 3006246"/>
                <a:gd name="connsiteY3" fmla="*/ 1866378 h 1866378"/>
                <a:gd name="connsiteX4" fmla="*/ 3006246 w 3006246"/>
                <a:gd name="connsiteY4" fmla="*/ 1866378 h 1866378"/>
                <a:gd name="connsiteX0" fmla="*/ 0 w 3006246"/>
                <a:gd name="connsiteY0" fmla="*/ 0 h 1866378"/>
                <a:gd name="connsiteX1" fmla="*/ 665520 w 3006246"/>
                <a:gd name="connsiteY1" fmla="*/ 433572 h 1866378"/>
                <a:gd name="connsiteX2" fmla="*/ 1349596 w 3006246"/>
                <a:gd name="connsiteY2" fmla="*/ 1513692 h 1866378"/>
                <a:gd name="connsiteX3" fmla="*/ 3006246 w 3006246"/>
                <a:gd name="connsiteY3" fmla="*/ 1866378 h 1866378"/>
                <a:gd name="connsiteX4" fmla="*/ 3006246 w 3006246"/>
                <a:gd name="connsiteY4" fmla="*/ 1866378 h 1866378"/>
                <a:gd name="connsiteX0" fmla="*/ 0 w 3006246"/>
                <a:gd name="connsiteY0" fmla="*/ 0 h 1866378"/>
                <a:gd name="connsiteX1" fmla="*/ 665520 w 3006246"/>
                <a:gd name="connsiteY1" fmla="*/ 433572 h 1866378"/>
                <a:gd name="connsiteX2" fmla="*/ 1205580 w 3006246"/>
                <a:gd name="connsiteY2" fmla="*/ 1477688 h 1866378"/>
                <a:gd name="connsiteX3" fmla="*/ 3006246 w 3006246"/>
                <a:gd name="connsiteY3" fmla="*/ 1866378 h 1866378"/>
                <a:gd name="connsiteX4" fmla="*/ 3006246 w 3006246"/>
                <a:gd name="connsiteY4" fmla="*/ 1866378 h 1866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6246" h="1866378">
                  <a:moveTo>
                    <a:pt x="0" y="0"/>
                  </a:moveTo>
                  <a:cubicBezTo>
                    <a:pt x="252608" y="129435"/>
                    <a:pt x="464590" y="187291"/>
                    <a:pt x="665520" y="433572"/>
                  </a:cubicBezTo>
                  <a:cubicBezTo>
                    <a:pt x="866450" y="679853"/>
                    <a:pt x="815459" y="1238887"/>
                    <a:pt x="1205580" y="1477688"/>
                  </a:cubicBezTo>
                  <a:cubicBezTo>
                    <a:pt x="1595701" y="1716489"/>
                    <a:pt x="2748140" y="1813598"/>
                    <a:pt x="3006246" y="1866378"/>
                  </a:cubicBezTo>
                  <a:lnTo>
                    <a:pt x="3006246" y="1866378"/>
                  </a:lnTo>
                </a:path>
              </a:pathLst>
            </a:custGeom>
            <a:ln>
              <a:solidFill>
                <a:srgbClr val="FFC000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Text Box 98"/>
            <p:cNvSpPr txBox="1">
              <a:spLocks noChangeArrowheads="1"/>
            </p:cNvSpPr>
            <p:nvPr/>
          </p:nvSpPr>
          <p:spPr bwMode="auto">
            <a:xfrm>
              <a:off x="6623212" y="5311896"/>
              <a:ext cx="2341276" cy="380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chemeClr val="bg2"/>
                  </a:solidFill>
                  <a:latin typeface="Courier New" pitchFamily="49" charset="0"/>
                </a:rPr>
                <a:t>ADD   r1,r1,r2</a:t>
              </a:r>
              <a:endParaRPr lang="en-US" sz="2000" dirty="0">
                <a:solidFill>
                  <a:schemeClr val="bg2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6162805" y="4306866"/>
            <a:ext cx="2801683" cy="1693982"/>
            <a:chOff x="6162805" y="4306866"/>
            <a:chExt cx="2801683" cy="1693982"/>
          </a:xfrm>
        </p:grpSpPr>
        <p:sp>
          <p:nvSpPr>
            <p:cNvPr id="57" name="Freeform 56"/>
            <p:cNvSpPr/>
            <p:nvPr/>
          </p:nvSpPr>
          <p:spPr>
            <a:xfrm>
              <a:off x="6162805" y="4306866"/>
              <a:ext cx="425419" cy="1564159"/>
            </a:xfrm>
            <a:custGeom>
              <a:avLst/>
              <a:gdLst>
                <a:gd name="connsiteX0" fmla="*/ 0 w 425885"/>
                <a:gd name="connsiteY0" fmla="*/ 79332 h 1588718"/>
                <a:gd name="connsiteX1" fmla="*/ 200417 w 425885"/>
                <a:gd name="connsiteY1" fmla="*/ 217118 h 1588718"/>
                <a:gd name="connsiteX2" fmla="*/ 200417 w 425885"/>
                <a:gd name="connsiteY2" fmla="*/ 1382038 h 1588718"/>
                <a:gd name="connsiteX3" fmla="*/ 425885 w 425885"/>
                <a:gd name="connsiteY3" fmla="*/ 1457195 h 1588718"/>
                <a:gd name="connsiteX0" fmla="*/ 0 w 425885"/>
                <a:gd name="connsiteY0" fmla="*/ 39666 h 1483290"/>
                <a:gd name="connsiteX1" fmla="*/ 200417 w 425885"/>
                <a:gd name="connsiteY1" fmla="*/ 177452 h 1483290"/>
                <a:gd name="connsiteX2" fmla="*/ 173391 w 425885"/>
                <a:gd name="connsiteY2" fmla="*/ 1102354 h 1483290"/>
                <a:gd name="connsiteX3" fmla="*/ 425885 w 425885"/>
                <a:gd name="connsiteY3" fmla="*/ 1417529 h 1483290"/>
                <a:gd name="connsiteX0" fmla="*/ 0 w 425885"/>
                <a:gd name="connsiteY0" fmla="*/ 39666 h 1483290"/>
                <a:gd name="connsiteX1" fmla="*/ 200417 w 425885"/>
                <a:gd name="connsiteY1" fmla="*/ 177452 h 1483290"/>
                <a:gd name="connsiteX2" fmla="*/ 245399 w 425885"/>
                <a:gd name="connsiteY2" fmla="*/ 1102354 h 1483290"/>
                <a:gd name="connsiteX3" fmla="*/ 425885 w 425885"/>
                <a:gd name="connsiteY3" fmla="*/ 1417529 h 1483290"/>
                <a:gd name="connsiteX0" fmla="*/ 0 w 425885"/>
                <a:gd name="connsiteY0" fmla="*/ 39666 h 1483290"/>
                <a:gd name="connsiteX1" fmla="*/ 209395 w 425885"/>
                <a:gd name="connsiteY1" fmla="*/ 346270 h 1483290"/>
                <a:gd name="connsiteX2" fmla="*/ 245399 w 425885"/>
                <a:gd name="connsiteY2" fmla="*/ 1102354 h 1483290"/>
                <a:gd name="connsiteX3" fmla="*/ 425885 w 425885"/>
                <a:gd name="connsiteY3" fmla="*/ 1417529 h 1483290"/>
                <a:gd name="connsiteX0" fmla="*/ 0 w 425885"/>
                <a:gd name="connsiteY0" fmla="*/ 39666 h 1483290"/>
                <a:gd name="connsiteX1" fmla="*/ 209395 w 425885"/>
                <a:gd name="connsiteY1" fmla="*/ 346270 h 1483290"/>
                <a:gd name="connsiteX2" fmla="*/ 101383 w 425885"/>
                <a:gd name="connsiteY2" fmla="*/ 1138358 h 1483290"/>
                <a:gd name="connsiteX3" fmla="*/ 425885 w 425885"/>
                <a:gd name="connsiteY3" fmla="*/ 1417529 h 1483290"/>
                <a:gd name="connsiteX0" fmla="*/ 0 w 425885"/>
                <a:gd name="connsiteY0" fmla="*/ 39666 h 1483290"/>
                <a:gd name="connsiteX1" fmla="*/ 281403 w 425885"/>
                <a:gd name="connsiteY1" fmla="*/ 382274 h 1483290"/>
                <a:gd name="connsiteX2" fmla="*/ 101383 w 425885"/>
                <a:gd name="connsiteY2" fmla="*/ 1138358 h 1483290"/>
                <a:gd name="connsiteX3" fmla="*/ 425885 w 425885"/>
                <a:gd name="connsiteY3" fmla="*/ 1417529 h 1483290"/>
                <a:gd name="connsiteX0" fmla="*/ 0 w 425419"/>
                <a:gd name="connsiteY0" fmla="*/ 39666 h 1564159"/>
                <a:gd name="connsiteX1" fmla="*/ 281403 w 425419"/>
                <a:gd name="connsiteY1" fmla="*/ 382274 h 1564159"/>
                <a:gd name="connsiteX2" fmla="*/ 101383 w 425419"/>
                <a:gd name="connsiteY2" fmla="*/ 1138358 h 1564159"/>
                <a:gd name="connsiteX3" fmla="*/ 425419 w 425419"/>
                <a:gd name="connsiteY3" fmla="*/ 1498398 h 1564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5419" h="1564159">
                  <a:moveTo>
                    <a:pt x="0" y="39666"/>
                  </a:moveTo>
                  <a:cubicBezTo>
                    <a:pt x="83507" y="0"/>
                    <a:pt x="264506" y="199159"/>
                    <a:pt x="281403" y="382274"/>
                  </a:cubicBezTo>
                  <a:cubicBezTo>
                    <a:pt x="298300" y="565389"/>
                    <a:pt x="77380" y="952337"/>
                    <a:pt x="101383" y="1138358"/>
                  </a:cubicBezTo>
                  <a:cubicBezTo>
                    <a:pt x="125386" y="1324379"/>
                    <a:pt x="331474" y="1564159"/>
                    <a:pt x="425419" y="1498398"/>
                  </a:cubicBezTo>
                </a:path>
              </a:pathLst>
            </a:custGeom>
            <a:ln>
              <a:solidFill>
                <a:srgbClr val="FFC000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Text Box 98"/>
            <p:cNvSpPr txBox="1">
              <a:spLocks noChangeArrowheads="1"/>
            </p:cNvSpPr>
            <p:nvPr/>
          </p:nvSpPr>
          <p:spPr bwMode="auto">
            <a:xfrm>
              <a:off x="6623212" y="5620368"/>
              <a:ext cx="2341276" cy="380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chemeClr val="bg2"/>
                  </a:solidFill>
                  <a:latin typeface="Courier New" pitchFamily="49" charset="0"/>
                </a:rPr>
                <a:t>ADDI  r2,fp,</a:t>
              </a:r>
              <a:r>
                <a:rPr lang="en-GB" sz="2000" i="1" dirty="0" smtClean="0">
                  <a:solidFill>
                    <a:schemeClr val="bg2"/>
                  </a:solidFill>
                  <a:latin typeface="Courier New" pitchFamily="49" charset="0"/>
                </a:rPr>
                <a:t>v</a:t>
              </a:r>
              <a:endParaRPr lang="en-US" sz="2000" dirty="0">
                <a:solidFill>
                  <a:schemeClr val="bg2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5724128" y="2672917"/>
            <a:ext cx="3240360" cy="3636403"/>
            <a:chOff x="5724128" y="2672917"/>
            <a:chExt cx="3240360" cy="3636403"/>
          </a:xfrm>
        </p:grpSpPr>
        <p:sp>
          <p:nvSpPr>
            <p:cNvPr id="96" name="Text Box 98"/>
            <p:cNvSpPr txBox="1">
              <a:spLocks noChangeArrowheads="1"/>
            </p:cNvSpPr>
            <p:nvPr/>
          </p:nvSpPr>
          <p:spPr bwMode="auto">
            <a:xfrm>
              <a:off x="6623212" y="5928840"/>
              <a:ext cx="2341276" cy="380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 smtClean="0">
                  <a:solidFill>
                    <a:schemeClr val="bg2"/>
                  </a:solidFill>
                  <a:latin typeface="Courier New" pitchFamily="49" charset="0"/>
                </a:rPr>
                <a:t>COPY (r2),(r1)</a:t>
              </a:r>
              <a:endParaRPr lang="en-US" sz="2000" dirty="0">
                <a:solidFill>
                  <a:schemeClr val="bg2"/>
                </a:solidFill>
                <a:latin typeface="Courier New" pitchFamily="49" charset="0"/>
              </a:endParaRPr>
            </a:p>
          </p:txBody>
        </p:sp>
        <p:sp>
          <p:nvSpPr>
            <p:cNvPr id="65" name="Freeform 64"/>
            <p:cNvSpPr/>
            <p:nvPr/>
          </p:nvSpPr>
          <p:spPr>
            <a:xfrm>
              <a:off x="5724128" y="2672917"/>
              <a:ext cx="842927" cy="3454752"/>
            </a:xfrm>
            <a:custGeom>
              <a:avLst/>
              <a:gdLst>
                <a:gd name="connsiteX0" fmla="*/ 0 w 926276"/>
                <a:gd name="connsiteY0" fmla="*/ 0 h 3669475"/>
                <a:gd name="connsiteX1" fmla="*/ 866899 w 926276"/>
                <a:gd name="connsiteY1" fmla="*/ 1294410 h 3669475"/>
                <a:gd name="connsiteX2" fmla="*/ 356260 w 926276"/>
                <a:gd name="connsiteY2" fmla="*/ 3087584 h 3669475"/>
                <a:gd name="connsiteX3" fmla="*/ 855024 w 926276"/>
                <a:gd name="connsiteY3" fmla="*/ 3574473 h 3669475"/>
                <a:gd name="connsiteX4" fmla="*/ 855024 w 926276"/>
                <a:gd name="connsiteY4" fmla="*/ 3574473 h 3669475"/>
                <a:gd name="connsiteX5" fmla="*/ 213756 w 926276"/>
                <a:gd name="connsiteY5" fmla="*/ 3669475 h 3669475"/>
                <a:gd name="connsiteX0" fmla="*/ 0 w 926276"/>
                <a:gd name="connsiteY0" fmla="*/ 0 h 3574473"/>
                <a:gd name="connsiteX1" fmla="*/ 866899 w 926276"/>
                <a:gd name="connsiteY1" fmla="*/ 1294410 h 3574473"/>
                <a:gd name="connsiteX2" fmla="*/ 356260 w 926276"/>
                <a:gd name="connsiteY2" fmla="*/ 3087584 h 3574473"/>
                <a:gd name="connsiteX3" fmla="*/ 855024 w 926276"/>
                <a:gd name="connsiteY3" fmla="*/ 3574473 h 3574473"/>
                <a:gd name="connsiteX4" fmla="*/ 855024 w 926276"/>
                <a:gd name="connsiteY4" fmla="*/ 3574473 h 3574473"/>
                <a:gd name="connsiteX0" fmla="*/ 0 w 912163"/>
                <a:gd name="connsiteY0" fmla="*/ 0 h 3454752"/>
                <a:gd name="connsiteX1" fmla="*/ 854802 w 912163"/>
                <a:gd name="connsiteY1" fmla="*/ 1174689 h 3454752"/>
                <a:gd name="connsiteX2" fmla="*/ 344163 w 912163"/>
                <a:gd name="connsiteY2" fmla="*/ 2967863 h 3454752"/>
                <a:gd name="connsiteX3" fmla="*/ 842927 w 912163"/>
                <a:gd name="connsiteY3" fmla="*/ 3454752 h 3454752"/>
                <a:gd name="connsiteX4" fmla="*/ 842927 w 912163"/>
                <a:gd name="connsiteY4" fmla="*/ 3454752 h 3454752"/>
                <a:gd name="connsiteX0" fmla="*/ 0 w 842927"/>
                <a:gd name="connsiteY0" fmla="*/ 0 h 3454752"/>
                <a:gd name="connsiteX1" fmla="*/ 648072 w 842927"/>
                <a:gd name="connsiteY1" fmla="*/ 1080119 h 3454752"/>
                <a:gd name="connsiteX2" fmla="*/ 344163 w 842927"/>
                <a:gd name="connsiteY2" fmla="*/ 2967863 h 3454752"/>
                <a:gd name="connsiteX3" fmla="*/ 842927 w 842927"/>
                <a:gd name="connsiteY3" fmla="*/ 3454752 h 3454752"/>
                <a:gd name="connsiteX4" fmla="*/ 842927 w 842927"/>
                <a:gd name="connsiteY4" fmla="*/ 3454752 h 3454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2927" h="3454752">
                  <a:moveTo>
                    <a:pt x="0" y="0"/>
                  </a:moveTo>
                  <a:cubicBezTo>
                    <a:pt x="403761" y="389906"/>
                    <a:pt x="590712" y="585475"/>
                    <a:pt x="648072" y="1080119"/>
                  </a:cubicBezTo>
                  <a:cubicBezTo>
                    <a:pt x="705433" y="1574763"/>
                    <a:pt x="311687" y="2572091"/>
                    <a:pt x="344163" y="2967863"/>
                  </a:cubicBezTo>
                  <a:cubicBezTo>
                    <a:pt x="376639" y="3363635"/>
                    <a:pt x="842927" y="3454752"/>
                    <a:pt x="842927" y="3454752"/>
                  </a:cubicBezTo>
                  <a:lnTo>
                    <a:pt x="842927" y="3454752"/>
                  </a:lnTo>
                </a:path>
              </a:pathLst>
            </a:custGeom>
            <a:ln>
              <a:solidFill>
                <a:srgbClr val="FFC000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0" grpId="0" animBg="1"/>
      <p:bldP spid="59" grpId="0" animBg="1"/>
      <p:bldP spid="54" grpId="0" animBg="1"/>
      <p:bldP spid="50" grpId="0" animBg="1"/>
      <p:bldP spid="43" grpId="0" animBg="1"/>
      <p:bldP spid="5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Code selection: maximal-munch algorithm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Maximal-munch code selection algorithm:</a:t>
            </a:r>
          </a:p>
          <a:p>
            <a:pPr eaLnBrk="1" hangingPunct="1">
              <a:lnSpc>
                <a:spcPct val="90000"/>
              </a:lnSpc>
              <a:buNone/>
              <a:tabLst>
                <a:tab pos="714375" algn="l"/>
                <a:tab pos="1252538" algn="l"/>
              </a:tabLst>
            </a:pPr>
            <a:r>
              <a:rPr lang="en-US" sz="2000" dirty="0" smtClean="0"/>
              <a:t>	To cover the IR tree </a:t>
            </a:r>
            <a:r>
              <a:rPr lang="en-US" sz="2000" i="1" dirty="0" smtClean="0"/>
              <a:t>t</a:t>
            </a:r>
            <a:r>
              <a:rPr lang="en-US" sz="2000" dirty="0" smtClean="0"/>
              <a:t> using instruction patterns </a:t>
            </a:r>
            <a:r>
              <a:rPr lang="en-US" sz="2000" i="1" dirty="0" err="1" smtClean="0"/>
              <a:t>ps</a:t>
            </a:r>
            <a:r>
              <a:rPr lang="en-US" sz="2000" dirty="0" smtClean="0"/>
              <a:t>:</a:t>
            </a:r>
          </a:p>
          <a:p>
            <a:pPr eaLnBrk="1" hangingPunct="1">
              <a:lnSpc>
                <a:spcPct val="90000"/>
              </a:lnSpc>
              <a:buNone/>
              <a:tabLst>
                <a:tab pos="714375" algn="l"/>
                <a:tab pos="1341438" algn="l"/>
              </a:tabLst>
            </a:pPr>
            <a:r>
              <a:rPr lang="en-US" sz="2000" dirty="0" smtClean="0"/>
              <a:t>	1.	Find the largest pattern </a:t>
            </a:r>
            <a:r>
              <a:rPr lang="en-US" sz="2000" i="1" dirty="0" smtClean="0"/>
              <a:t>p</a:t>
            </a:r>
            <a:r>
              <a:rPr lang="en-US" sz="2000" dirty="0" smtClean="0"/>
              <a:t> in </a:t>
            </a:r>
            <a:r>
              <a:rPr lang="en-US" sz="2000" i="1" dirty="0" err="1" smtClean="0"/>
              <a:t>ps</a:t>
            </a:r>
            <a:r>
              <a:rPr lang="en-US" sz="2000" dirty="0" smtClean="0"/>
              <a:t> that covers the top of </a:t>
            </a:r>
            <a:r>
              <a:rPr lang="en-US" sz="2000" i="1" dirty="0" smtClean="0"/>
              <a:t>t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sz="2000" dirty="0" smtClean="0"/>
              <a:t>2.	For each uncovered </a:t>
            </a:r>
            <a:r>
              <a:rPr lang="en-US" sz="2000" dirty="0" err="1" smtClean="0"/>
              <a:t>subtree</a:t>
            </a:r>
            <a:r>
              <a:rPr lang="en-US" sz="2000" dirty="0" smtClean="0"/>
              <a:t> </a:t>
            </a:r>
            <a:r>
              <a:rPr lang="en-US" sz="2000" i="1" dirty="0" smtClean="0"/>
              <a:t>s</a:t>
            </a:r>
            <a:r>
              <a:rPr lang="en-US" sz="2000" dirty="0" smtClean="0"/>
              <a:t> of </a:t>
            </a:r>
            <a:r>
              <a:rPr lang="en-US" sz="2000" i="1" dirty="0" smtClean="0"/>
              <a:t>t</a:t>
            </a:r>
            <a:r>
              <a:rPr lang="en-US" sz="2000" dirty="0" smtClean="0"/>
              <a:t> (from left to right):</a:t>
            </a:r>
            <a:br>
              <a:rPr lang="en-US" sz="2000" dirty="0" smtClean="0"/>
            </a:br>
            <a:r>
              <a:rPr lang="en-US" sz="2000" dirty="0" smtClean="0"/>
              <a:t>	2.1.	Cover </a:t>
            </a:r>
            <a:r>
              <a:rPr lang="en-US" sz="2000" i="1" dirty="0" smtClean="0"/>
              <a:t>s</a:t>
            </a:r>
            <a:r>
              <a:rPr lang="en-US" sz="2000" dirty="0" smtClean="0"/>
              <a:t> using </a:t>
            </a:r>
            <a:r>
              <a:rPr lang="en-US" sz="2000" i="1" dirty="0" smtClean="0"/>
              <a:t>ps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sz="2000" dirty="0" smtClean="0"/>
              <a:t>	2.2.	Emit the instruction corresponding to </a:t>
            </a:r>
            <a:r>
              <a:rPr lang="en-US" sz="2000" i="1" dirty="0" smtClean="0"/>
              <a:t>p</a:t>
            </a:r>
            <a:r>
              <a:rPr lang="en-US" sz="2000" dirty="0" smtClean="0"/>
              <a:t>.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time complexity is O(size of </a:t>
            </a:r>
            <a:r>
              <a:rPr lang="en-US" i="1" dirty="0" smtClean="0"/>
              <a:t>t</a:t>
            </a:r>
            <a:r>
              <a:rPr lang="en-US" dirty="0" smtClean="0"/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emitted code is optimal in the sense that: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no two adjacent patterns could be replaced by a single pattern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number of instructions is minimal.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Register allocation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Aim to use registers as much as possible for local variables and intermediate results of expressions.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Problem: The number of registers is limited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especially when some are dedicated (e.g., </a:t>
            </a:r>
            <a:r>
              <a:rPr lang="en-US" b="1" dirty="0" err="1" smtClean="0"/>
              <a:t>fp</a:t>
            </a:r>
            <a:r>
              <a:rPr lang="en-US" dirty="0" smtClean="0"/>
              <a:t>, </a:t>
            </a:r>
            <a:r>
              <a:rPr lang="en-US" b="1" dirty="0" smtClean="0"/>
              <a:t>sp</a:t>
            </a:r>
            <a:r>
              <a:rPr lang="en-US" dirty="0" smtClean="0"/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Opportunity: Different variables can be allocated to the same register if they are live at different times.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Here, a variable is deemed to be </a:t>
            </a:r>
            <a:r>
              <a:rPr lang="en-US" b="1" dirty="0" smtClean="0"/>
              <a:t>live</a:t>
            </a:r>
            <a:r>
              <a:rPr lang="en-US" dirty="0" smtClean="0"/>
              <a:t> only if it might be inspected later.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Register allocation: basic-blocks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b="1" dirty="0" smtClean="0"/>
              <a:t>basic-block</a:t>
            </a:r>
            <a:r>
              <a:rPr lang="en-US" dirty="0" smtClean="0"/>
              <a:t> (BB) is a straight-line sequence of instructions: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no jumps except at the end of a BB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no jumps to anywhere except the start of a BB.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Within a BB, break up complicated expressions using temporary variables, such that each assignment instruction contains at most one operator. E.g.: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31740" y="4991980"/>
            <a:ext cx="248427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 = (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b+c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)*(d-e);</a:t>
            </a:r>
            <a:endParaRPr lang="en-GB" sz="2000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004112" y="4761148"/>
            <a:ext cx="2304040" cy="756000"/>
            <a:chOff x="5004112" y="5611887"/>
            <a:chExt cx="2304040" cy="756000"/>
          </a:xfrm>
        </p:grpSpPr>
        <p:sp>
          <p:nvSpPr>
            <p:cNvPr id="4" name="TextBox 3"/>
            <p:cNvSpPr txBox="1"/>
            <p:nvPr/>
          </p:nvSpPr>
          <p:spPr>
            <a:xfrm>
              <a:off x="5940152" y="5611887"/>
              <a:ext cx="1368000" cy="75600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2000" dirty="0" smtClean="0"/>
                <a:t>t1 ← b + c</a:t>
              </a:r>
              <a:br>
                <a:rPr lang="en-US" sz="2000" dirty="0" smtClean="0"/>
              </a:br>
              <a:r>
                <a:rPr lang="en-US" sz="2000" dirty="0" smtClean="0"/>
                <a:t>t2 ← d – e</a:t>
              </a:r>
              <a:br>
                <a:rPr lang="en-US" sz="2000" dirty="0" smtClean="0"/>
              </a:br>
              <a:r>
                <a:rPr lang="en-US" sz="2000" dirty="0" smtClean="0"/>
                <a:t>a ← t1 × t2</a:t>
              </a:r>
              <a:endParaRPr lang="en-GB" sz="20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5004112" y="5996607"/>
              <a:ext cx="576000" cy="0"/>
            </a:xfrm>
            <a:prstGeom prst="straightConnector1">
              <a:avLst/>
            </a:prstGeom>
            <a:ln w="38100"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547664" y="5697252"/>
            <a:ext cx="7197725" cy="624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i="1" dirty="0" smtClean="0"/>
              <a:t>Note: </a:t>
            </a:r>
            <a:r>
              <a:rPr lang="en-US" dirty="0" smtClean="0"/>
              <a:t>Basic-blocks are unrelated to block structure.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basic-block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Consider the C function:</a:t>
            </a:r>
          </a:p>
          <a:p>
            <a:pPr eaLnBrk="1" hangingPunct="1">
              <a:lnSpc>
                <a:spcPct val="90000"/>
              </a:lnSpc>
              <a:buNone/>
              <a:tabLst>
                <a:tab pos="712788" algn="l"/>
                <a:tab pos="1081088" algn="l"/>
                <a:tab pos="1436688" algn="l"/>
              </a:tabLst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tri (</a:t>
            </a:r>
            <a:r>
              <a:rPr lang="en-US" sz="20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sz="20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b, </a:t>
            </a:r>
            <a:r>
              <a:rPr lang="en-US" sz="20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c)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s = (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a+b+c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)/2;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s*(s-a)*(s-b)*(s-c);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This function’s body is a single BB: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056276" y="3429000"/>
            <a:ext cx="1440008" cy="2880288"/>
            <a:chOff x="7380312" y="2672916"/>
            <a:chExt cx="1440008" cy="2880288"/>
          </a:xfrm>
        </p:grpSpPr>
        <p:sp>
          <p:nvSpPr>
            <p:cNvPr id="5" name="TextBox 4"/>
            <p:cNvSpPr txBox="1"/>
            <p:nvPr/>
          </p:nvSpPr>
          <p:spPr>
            <a:xfrm>
              <a:off x="7452320" y="2672916"/>
              <a:ext cx="1368000" cy="288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t1 ← a + b</a:t>
              </a:r>
              <a:endParaRPr lang="en-GB" sz="2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452320" y="2960948"/>
              <a:ext cx="1368000" cy="288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t2 ← t1 + c</a:t>
              </a:r>
              <a:endParaRPr lang="en-GB" sz="2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52320" y="3248980"/>
              <a:ext cx="1368000" cy="288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s ← t2 / 2</a:t>
              </a:r>
              <a:endParaRPr lang="en-GB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452320" y="3537012"/>
              <a:ext cx="1368000" cy="288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t3 ← s ‒ a</a:t>
              </a:r>
              <a:endParaRPr lang="en-GB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452320" y="3825044"/>
              <a:ext cx="1368000" cy="288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t4 ← s × t3</a:t>
              </a:r>
              <a:endParaRPr lang="en-GB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452320" y="4113076"/>
              <a:ext cx="1368000" cy="288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t5 ← s – b</a:t>
              </a:r>
              <a:endParaRPr lang="en-GB" sz="2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452320" y="4401108"/>
              <a:ext cx="1368000" cy="288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t6 ← t4 × t5</a:t>
              </a:r>
              <a:endParaRPr lang="en-GB" sz="2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52320" y="4689140"/>
              <a:ext cx="1368000" cy="288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t7 ← s – c</a:t>
              </a:r>
              <a:endParaRPr lang="en-GB" sz="2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452320" y="4977172"/>
              <a:ext cx="1368000" cy="288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t8 ← t6 × t7</a:t>
              </a:r>
              <a:endParaRPr lang="en-GB" sz="2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452320" y="5265204"/>
              <a:ext cx="1368000" cy="288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return t8</a:t>
              </a:r>
              <a:endParaRPr lang="en-GB" sz="20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380312" y="2672916"/>
              <a:ext cx="1440000" cy="2880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3779632" y="2708879"/>
            <a:ext cx="4680800" cy="3600482"/>
            <a:chOff x="3707504" y="2708879"/>
            <a:chExt cx="4680800" cy="3600482"/>
          </a:xfrm>
        </p:grpSpPr>
        <p:cxnSp>
          <p:nvCxnSpPr>
            <p:cNvPr id="107" name="Straight Connector 106"/>
            <p:cNvCxnSpPr/>
            <p:nvPr/>
          </p:nvCxnSpPr>
          <p:spPr>
            <a:xfrm>
              <a:off x="3708304" y="3429041"/>
              <a:ext cx="46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3708304" y="3789081"/>
              <a:ext cx="46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3708304" y="4149121"/>
              <a:ext cx="46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3708304" y="4509161"/>
              <a:ext cx="46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3708304" y="4869201"/>
              <a:ext cx="46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3708304" y="5229241"/>
              <a:ext cx="46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3708304" y="5589281"/>
              <a:ext cx="46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3708304" y="5949321"/>
              <a:ext cx="46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3708304" y="6309361"/>
              <a:ext cx="46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3707904" y="3068960"/>
              <a:ext cx="46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3707504" y="2708879"/>
              <a:ext cx="46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basic-block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Within the BB, determine where each variable is live, then allocate registers: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5436216" y="2780928"/>
            <a:ext cx="2808712" cy="3528433"/>
            <a:chOff x="5364088" y="2780928"/>
            <a:chExt cx="2808712" cy="3528433"/>
          </a:xfrm>
        </p:grpSpPr>
        <p:cxnSp>
          <p:nvCxnSpPr>
            <p:cNvPr id="48" name="Straight Arrow Connector 47"/>
            <p:cNvCxnSpPr/>
            <p:nvPr/>
          </p:nvCxnSpPr>
          <p:spPr>
            <a:xfrm>
              <a:off x="5508504" y="3069001"/>
              <a:ext cx="0" cy="360000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5868544" y="3429081"/>
              <a:ext cx="0" cy="360000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5724560" y="3141049"/>
              <a:ext cx="288000" cy="288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t2</a:t>
              </a:r>
              <a:endParaRPr lang="en-GB" sz="2000" dirty="0"/>
            </a:p>
          </p:txBody>
        </p:sp>
        <p:cxnSp>
          <p:nvCxnSpPr>
            <p:cNvPr id="89" name="Straight Arrow Connector 88"/>
            <p:cNvCxnSpPr/>
            <p:nvPr/>
          </p:nvCxnSpPr>
          <p:spPr>
            <a:xfrm>
              <a:off x="6228584" y="4149161"/>
              <a:ext cx="0" cy="360000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6084600" y="3861129"/>
              <a:ext cx="288000" cy="288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t3</a:t>
              </a:r>
              <a:endParaRPr lang="en-GB" sz="2000" dirty="0"/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>
              <a:off x="6588624" y="4509201"/>
              <a:ext cx="0" cy="720000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6444640" y="4221169"/>
              <a:ext cx="288000" cy="288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t4</a:t>
              </a:r>
              <a:endParaRPr lang="en-GB" sz="2000" dirty="0"/>
            </a:p>
          </p:txBody>
        </p:sp>
        <p:cxnSp>
          <p:nvCxnSpPr>
            <p:cNvPr id="93" name="Straight Arrow Connector 92"/>
            <p:cNvCxnSpPr/>
            <p:nvPr/>
          </p:nvCxnSpPr>
          <p:spPr>
            <a:xfrm>
              <a:off x="6948664" y="4869201"/>
              <a:ext cx="0" cy="360000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6804680" y="4581169"/>
              <a:ext cx="288000" cy="288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t5</a:t>
              </a:r>
              <a:endParaRPr lang="en-GB" sz="2000" dirty="0"/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>
              <a:off x="7308704" y="5229281"/>
              <a:ext cx="0" cy="720000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/>
            <p:cNvSpPr txBox="1"/>
            <p:nvPr/>
          </p:nvSpPr>
          <p:spPr>
            <a:xfrm>
              <a:off x="7164720" y="4941249"/>
              <a:ext cx="288000" cy="288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t6</a:t>
              </a:r>
              <a:endParaRPr lang="en-GB" sz="2000" dirty="0"/>
            </a:p>
          </p:txBody>
        </p:sp>
        <p:cxnSp>
          <p:nvCxnSpPr>
            <p:cNvPr id="97" name="Straight Arrow Connector 96"/>
            <p:cNvCxnSpPr/>
            <p:nvPr/>
          </p:nvCxnSpPr>
          <p:spPr>
            <a:xfrm>
              <a:off x="7668744" y="5589281"/>
              <a:ext cx="0" cy="360000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7524760" y="5301249"/>
              <a:ext cx="288000" cy="288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t7</a:t>
              </a:r>
              <a:endParaRPr lang="en-GB" sz="2000" dirty="0"/>
            </a:p>
          </p:txBody>
        </p:sp>
        <p:cxnSp>
          <p:nvCxnSpPr>
            <p:cNvPr id="101" name="Straight Arrow Connector 100"/>
            <p:cNvCxnSpPr/>
            <p:nvPr/>
          </p:nvCxnSpPr>
          <p:spPr>
            <a:xfrm>
              <a:off x="8028784" y="5949361"/>
              <a:ext cx="0" cy="360000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Box 101"/>
            <p:cNvSpPr txBox="1"/>
            <p:nvPr/>
          </p:nvSpPr>
          <p:spPr>
            <a:xfrm>
              <a:off x="7884800" y="5661329"/>
              <a:ext cx="288000" cy="288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t8</a:t>
              </a:r>
              <a:endParaRPr lang="en-GB" sz="2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364088" y="2780928"/>
              <a:ext cx="288000" cy="288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t1</a:t>
              </a:r>
              <a:endParaRPr lang="en-GB" sz="2000" dirty="0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996056" y="2384884"/>
            <a:ext cx="288000" cy="1764196"/>
            <a:chOff x="3923928" y="2384884"/>
            <a:chExt cx="288000" cy="1764196"/>
          </a:xfrm>
        </p:grpSpPr>
        <p:cxnSp>
          <p:nvCxnSpPr>
            <p:cNvPr id="58" name="Straight Arrow Connector 57"/>
            <p:cNvCxnSpPr/>
            <p:nvPr/>
          </p:nvCxnSpPr>
          <p:spPr>
            <a:xfrm flipH="1">
              <a:off x="4067912" y="2709080"/>
              <a:ext cx="16" cy="1440000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3923928" y="2384884"/>
              <a:ext cx="288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a</a:t>
              </a:r>
              <a:endParaRPr lang="en-GB" sz="2000" dirty="0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4356128" y="2384884"/>
            <a:ext cx="288000" cy="2484276"/>
            <a:chOff x="4284000" y="2384884"/>
            <a:chExt cx="288000" cy="2484276"/>
          </a:xfrm>
        </p:grpSpPr>
        <p:cxnSp>
          <p:nvCxnSpPr>
            <p:cNvPr id="61" name="Straight Arrow Connector 60"/>
            <p:cNvCxnSpPr/>
            <p:nvPr/>
          </p:nvCxnSpPr>
          <p:spPr>
            <a:xfrm>
              <a:off x="4427984" y="2708920"/>
              <a:ext cx="0" cy="2160240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4284000" y="2384884"/>
              <a:ext cx="288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b</a:t>
              </a:r>
              <a:endParaRPr lang="en-GB" sz="2000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4716168" y="2384884"/>
            <a:ext cx="288000" cy="3204356"/>
            <a:chOff x="4644040" y="2384884"/>
            <a:chExt cx="288000" cy="3204356"/>
          </a:xfrm>
        </p:grpSpPr>
        <p:cxnSp>
          <p:nvCxnSpPr>
            <p:cNvPr id="67" name="Straight Arrow Connector 66"/>
            <p:cNvCxnSpPr/>
            <p:nvPr/>
          </p:nvCxnSpPr>
          <p:spPr>
            <a:xfrm>
              <a:off x="4788024" y="2708920"/>
              <a:ext cx="0" cy="2880320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4644040" y="2384884"/>
              <a:ext cx="288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c</a:t>
              </a:r>
              <a:endParaRPr lang="en-GB" sz="2000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076576" y="3501089"/>
            <a:ext cx="288000" cy="2088192"/>
            <a:chOff x="5004448" y="3501089"/>
            <a:chExt cx="288000" cy="2088192"/>
          </a:xfrm>
        </p:grpSpPr>
        <p:cxnSp>
          <p:nvCxnSpPr>
            <p:cNvPr id="99" name="Straight Arrow Connector 98"/>
            <p:cNvCxnSpPr/>
            <p:nvPr/>
          </p:nvCxnSpPr>
          <p:spPr>
            <a:xfrm>
              <a:off x="5148432" y="3789121"/>
              <a:ext cx="0" cy="1800160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5004448" y="3501089"/>
              <a:ext cx="288000" cy="288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s</a:t>
              </a:r>
              <a:endParaRPr lang="en-GB" sz="2000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2231740" y="2744924"/>
            <a:ext cx="1476564" cy="3635963"/>
            <a:chOff x="2231740" y="2816973"/>
            <a:chExt cx="1476564" cy="3635963"/>
          </a:xfrm>
        </p:grpSpPr>
        <p:sp>
          <p:nvSpPr>
            <p:cNvPr id="38" name="TextBox 37"/>
            <p:cNvSpPr txBox="1"/>
            <p:nvPr/>
          </p:nvSpPr>
          <p:spPr>
            <a:xfrm>
              <a:off x="2340304" y="2816973"/>
              <a:ext cx="1368000" cy="360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t1 ← a + b</a:t>
              </a:r>
              <a:endParaRPr lang="en-GB" sz="2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340304" y="3177013"/>
              <a:ext cx="1368000" cy="360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t2 ← t1 + c</a:t>
              </a:r>
              <a:endParaRPr lang="en-GB" sz="2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340304" y="3537052"/>
              <a:ext cx="1368000" cy="360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s ← t2 / 2</a:t>
              </a:r>
              <a:endParaRPr lang="en-GB" sz="2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340304" y="3897092"/>
              <a:ext cx="1368000" cy="360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t3 ← s ‒ a</a:t>
              </a:r>
              <a:endParaRPr lang="en-GB" sz="2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340304" y="4257133"/>
              <a:ext cx="1368000" cy="360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t4 ← s × t3</a:t>
              </a:r>
              <a:endParaRPr lang="en-GB" sz="2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340304" y="4617172"/>
              <a:ext cx="1368000" cy="360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t5 ← s – b</a:t>
              </a:r>
              <a:endParaRPr lang="en-GB" sz="2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340304" y="4977213"/>
              <a:ext cx="1368000" cy="360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t6 ← t4 × t5</a:t>
              </a:r>
              <a:endParaRPr lang="en-GB" sz="20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340304" y="5337252"/>
              <a:ext cx="1368000" cy="360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t7 ← s – c</a:t>
              </a:r>
              <a:endParaRPr lang="en-GB" sz="20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40304" y="5697293"/>
              <a:ext cx="1368000" cy="360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t8 ← t6 × t7</a:t>
              </a:r>
              <a:endParaRPr lang="en-GB" sz="2000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2340304" y="6057332"/>
              <a:ext cx="1368000" cy="360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return t8</a:t>
              </a:r>
              <a:endParaRPr lang="en-GB" sz="2000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231740" y="2852936"/>
              <a:ext cx="1440000" cy="3600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411760" y="6417140"/>
            <a:ext cx="5830597" cy="308065"/>
            <a:chOff x="2411760" y="6417140"/>
            <a:chExt cx="5830597" cy="308065"/>
          </a:xfrm>
        </p:grpSpPr>
        <p:sp>
          <p:nvSpPr>
            <p:cNvPr id="120" name="TextBox 119"/>
            <p:cNvSpPr txBox="1"/>
            <p:nvPr/>
          </p:nvSpPr>
          <p:spPr>
            <a:xfrm>
              <a:off x="5036504" y="6417396"/>
              <a:ext cx="291388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</a:rPr>
                <a:t>r4</a:t>
              </a:r>
              <a:endParaRPr lang="en-GB" sz="2000" dirty="0">
                <a:solidFill>
                  <a:srgbClr val="FFC000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400812" y="6417364"/>
              <a:ext cx="291388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</a:rPr>
                <a:t>r4</a:t>
              </a:r>
              <a:endParaRPr lang="en-GB" sz="2000" dirty="0">
                <a:solidFill>
                  <a:srgbClr val="FFC000"/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765121" y="6417332"/>
              <a:ext cx="291388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</a:rPr>
                <a:t>r4</a:t>
              </a:r>
              <a:endParaRPr lang="en-GB" sz="2000" dirty="0">
                <a:solidFill>
                  <a:srgbClr val="FFC000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129429" y="6417300"/>
              <a:ext cx="291388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</a:rPr>
                <a:t>r1</a:t>
              </a:r>
              <a:endParaRPr lang="en-GB" sz="2000" dirty="0">
                <a:solidFill>
                  <a:srgbClr val="FFC000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493737" y="6417268"/>
              <a:ext cx="291388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</a:rPr>
                <a:t>r1</a:t>
              </a:r>
              <a:endParaRPr lang="en-GB" sz="2000" dirty="0">
                <a:solidFill>
                  <a:srgbClr val="FFC000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858045" y="6417236"/>
              <a:ext cx="291388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</a:rPr>
                <a:t>r2</a:t>
              </a:r>
              <a:endParaRPr lang="en-GB" sz="2000" dirty="0">
                <a:solidFill>
                  <a:srgbClr val="FFC000"/>
                </a:solidFill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222353" y="6417204"/>
              <a:ext cx="291388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</a:rPr>
                <a:t>r1</a:t>
              </a:r>
              <a:endParaRPr lang="en-GB" sz="2000" dirty="0">
                <a:solidFill>
                  <a:srgbClr val="FFC000"/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586661" y="6417172"/>
              <a:ext cx="291388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</a:rPr>
                <a:t>r2</a:t>
              </a:r>
              <a:endParaRPr lang="en-GB" sz="2000" dirty="0">
                <a:solidFill>
                  <a:srgbClr val="FFC000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950969" y="6417140"/>
              <a:ext cx="291388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</a:rPr>
                <a:t>r1</a:t>
              </a:r>
              <a:endParaRPr lang="en-GB" sz="2000" dirty="0">
                <a:solidFill>
                  <a:srgbClr val="FFC000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943645" y="6417428"/>
              <a:ext cx="291388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</a:rPr>
                <a:t>r1</a:t>
              </a:r>
              <a:endParaRPr lang="en-GB" sz="2000" dirty="0">
                <a:solidFill>
                  <a:srgbClr val="FFC000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307953" y="6417396"/>
              <a:ext cx="291388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</a:rPr>
                <a:t>r2</a:t>
              </a:r>
              <a:endParaRPr lang="en-GB" sz="2000" dirty="0">
                <a:solidFill>
                  <a:srgbClr val="FFC000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672261" y="6417364"/>
              <a:ext cx="291388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</a:rPr>
                <a:t>r3</a:t>
              </a:r>
              <a:endParaRPr lang="en-GB" sz="2000" dirty="0">
                <a:solidFill>
                  <a:srgbClr val="FFC000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411760" y="6417332"/>
              <a:ext cx="126014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2000" dirty="0" smtClean="0">
                  <a:solidFill>
                    <a:srgbClr val="FFC000"/>
                  </a:solidFill>
                </a:rPr>
                <a:t>Allocated:</a:t>
              </a:r>
              <a:endParaRPr lang="en-GB" sz="2000" dirty="0">
                <a:solidFill>
                  <a:srgbClr val="FFC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Register allocation: control-flow graphs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b="1" dirty="0" smtClean="0"/>
              <a:t>control-flow graph</a:t>
            </a:r>
            <a:r>
              <a:rPr lang="en-US" dirty="0" smtClean="0"/>
              <a:t> is a directed graph in which: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each vertex is a BB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each edge is a jump from the end of one BB to the start of another BB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one vertex is designated as the entry point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one vertex is designated as the exit point.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control-flow graph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Consider the C function:</a:t>
            </a:r>
          </a:p>
          <a:p>
            <a:pPr eaLnBrk="1" hangingPunct="1">
              <a:lnSpc>
                <a:spcPct val="90000"/>
              </a:lnSpc>
              <a:buNone/>
              <a:tabLst>
                <a:tab pos="712788" algn="l"/>
                <a:tab pos="1081088" algn="l"/>
                <a:tab pos="1436688" algn="l"/>
              </a:tabLst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b, </a:t>
            </a:r>
            <a:r>
              <a:rPr lang="en-US" sz="20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n)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p = 1, q = b, m = n;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(m &gt; 0)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(m &amp; 1) p = p*q;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m = m/2;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q = q*q;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}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p;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control-flow graph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This function’s body </a:t>
            </a:r>
            <a:br>
              <a:rPr lang="en-US" dirty="0" smtClean="0"/>
            </a:br>
            <a:r>
              <a:rPr lang="en-US" dirty="0" smtClean="0"/>
              <a:t>is a control-flow graph: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5724128" y="1389760"/>
            <a:ext cx="2880320" cy="4991568"/>
            <a:chOff x="5724128" y="1389760"/>
            <a:chExt cx="2880320" cy="4991568"/>
          </a:xfrm>
        </p:grpSpPr>
        <p:sp>
          <p:nvSpPr>
            <p:cNvPr id="5" name="TextBox 4"/>
            <p:cNvSpPr txBox="1"/>
            <p:nvPr/>
          </p:nvSpPr>
          <p:spPr>
            <a:xfrm>
              <a:off x="5724128" y="1592796"/>
              <a:ext cx="1296000" cy="792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2000" dirty="0" smtClean="0"/>
                <a:t>p ← 1</a:t>
              </a:r>
              <a:br>
                <a:rPr lang="en-US" sz="2000" dirty="0" smtClean="0"/>
              </a:br>
              <a:r>
                <a:rPr lang="en-US" sz="2000" dirty="0" smtClean="0"/>
                <a:t>q ← b</a:t>
              </a:r>
              <a:br>
                <a:rPr lang="en-US" sz="2000" dirty="0" smtClean="0"/>
              </a:br>
              <a:r>
                <a:rPr lang="en-US" sz="2000" dirty="0" smtClean="0"/>
                <a:t>m ← n</a:t>
              </a:r>
              <a:endParaRPr lang="en-GB" sz="2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940152" y="2744922"/>
              <a:ext cx="1296000" cy="540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2000" dirty="0" smtClean="0"/>
                <a:t>t1 ← m&gt;0</a:t>
              </a:r>
              <a:br>
                <a:rPr lang="en-US" sz="2000" dirty="0" smtClean="0"/>
              </a:br>
              <a:r>
                <a:rPr lang="en-US" sz="2000" dirty="0" smtClean="0"/>
                <a:t>jump if t1</a:t>
              </a:r>
              <a:endParaRPr lang="en-GB" sz="2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16360" y="3640594"/>
              <a:ext cx="1296000" cy="540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2000" dirty="0" smtClean="0"/>
                <a:t>t2 ← m&amp;1</a:t>
              </a:r>
              <a:br>
                <a:rPr lang="en-US" sz="2000" dirty="0" smtClean="0"/>
              </a:br>
              <a:r>
                <a:rPr lang="en-US" sz="2000" dirty="0" smtClean="0"/>
                <a:t>jump if t2</a:t>
              </a:r>
              <a:endParaRPr lang="en-GB" sz="2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092280" y="4545124"/>
              <a:ext cx="1296000" cy="288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2000" dirty="0" smtClean="0"/>
                <a:t>p ← </a:t>
              </a:r>
              <a:r>
                <a:rPr lang="en-US" sz="2000" dirty="0" err="1" smtClean="0"/>
                <a:t>p×q</a:t>
              </a:r>
              <a:endParaRPr lang="en-GB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516360" y="5193260"/>
              <a:ext cx="1296000" cy="576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2000" dirty="0" smtClean="0"/>
                <a:t>m ← m/2</a:t>
              </a:r>
              <a:br>
                <a:rPr lang="en-US" sz="2000" dirty="0" smtClean="0"/>
              </a:br>
              <a:r>
                <a:rPr lang="en-US" sz="2000" dirty="0" smtClean="0"/>
                <a:t>q ← </a:t>
              </a:r>
              <a:r>
                <a:rPr lang="en-US" sz="2000" dirty="0" err="1" smtClean="0"/>
                <a:t>q×q</a:t>
              </a:r>
              <a:endParaRPr lang="en-GB" sz="2000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6372200" y="2384884"/>
              <a:ext cx="0" cy="360000"/>
            </a:xfrm>
            <a:prstGeom prst="straightConnector1">
              <a:avLst/>
            </a:prstGeom>
            <a:ln>
              <a:solidFill>
                <a:schemeClr val="bg2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6804248" y="3284984"/>
              <a:ext cx="360000" cy="360000"/>
            </a:xfrm>
            <a:prstGeom prst="straightConnector1">
              <a:avLst/>
            </a:prstGeom>
            <a:ln w="19050">
              <a:solidFill>
                <a:schemeClr val="bg2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7380352" y="4185124"/>
              <a:ext cx="360000" cy="360000"/>
            </a:xfrm>
            <a:prstGeom prst="straightConnector1">
              <a:avLst/>
            </a:prstGeom>
            <a:ln w="19050">
              <a:solidFill>
                <a:schemeClr val="bg2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6948264" y="4185084"/>
              <a:ext cx="0" cy="1008112"/>
            </a:xfrm>
            <a:prstGeom prst="straightConnector1">
              <a:avLst/>
            </a:prstGeom>
            <a:ln w="19050">
              <a:solidFill>
                <a:schemeClr val="bg2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7380312" y="4833156"/>
              <a:ext cx="360000" cy="360040"/>
            </a:xfrm>
            <a:prstGeom prst="straightConnector1">
              <a:avLst/>
            </a:prstGeom>
            <a:ln w="19050">
              <a:solidFill>
                <a:schemeClr val="bg2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164288" y="5769260"/>
              <a:ext cx="0" cy="180000"/>
            </a:xfrm>
            <a:prstGeom prst="straightConnector1">
              <a:avLst/>
            </a:prstGeom>
            <a:ln w="19050">
              <a:solidFill>
                <a:schemeClr val="bg2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6372200" y="2384884"/>
              <a:ext cx="0" cy="360000"/>
            </a:xfrm>
            <a:prstGeom prst="straightConnector1">
              <a:avLst/>
            </a:prstGeom>
            <a:ln w="19050">
              <a:solidFill>
                <a:schemeClr val="bg2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6804248" y="2564924"/>
              <a:ext cx="0" cy="180000"/>
            </a:xfrm>
            <a:prstGeom prst="straightConnector1">
              <a:avLst/>
            </a:prstGeom>
            <a:ln w="19050">
              <a:solidFill>
                <a:schemeClr val="bg2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164288" y="5949280"/>
              <a:ext cx="1440000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8604448" y="2564904"/>
              <a:ext cx="0" cy="338400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6804248" y="2564904"/>
              <a:ext cx="1800000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372344" y="3285192"/>
              <a:ext cx="0" cy="2844000"/>
            </a:xfrm>
            <a:prstGeom prst="line">
              <a:avLst/>
            </a:prstGeom>
            <a:ln w="19050">
              <a:solidFill>
                <a:schemeClr val="bg2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5724272" y="6124848"/>
              <a:ext cx="1296000" cy="25648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2000" dirty="0" smtClean="0"/>
                <a:t>return p</a:t>
              </a:r>
              <a:endParaRPr lang="en-GB" sz="2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24128" y="1389760"/>
              <a:ext cx="396000" cy="2390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1400" dirty="0" smtClean="0"/>
                <a:t>BB1</a:t>
              </a:r>
              <a:endParaRPr lang="en-GB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940196" y="2528900"/>
              <a:ext cx="396000" cy="2390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1400" dirty="0" smtClean="0"/>
                <a:t>BB2</a:t>
              </a:r>
              <a:endParaRPr lang="en-GB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516260" y="3429000"/>
              <a:ext cx="396000" cy="2390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1400" dirty="0" smtClean="0"/>
                <a:t>BB3</a:t>
              </a:r>
              <a:endParaRPr lang="en-GB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092324" y="4329100"/>
              <a:ext cx="396000" cy="2390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1400" dirty="0" smtClean="0"/>
                <a:t>BB4</a:t>
              </a:r>
              <a:endParaRPr lang="en-GB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516260" y="4977172"/>
              <a:ext cx="396000" cy="2390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1400" dirty="0" smtClean="0"/>
                <a:t>BB5</a:t>
              </a:r>
              <a:endParaRPr lang="en-GB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724128" y="5926264"/>
              <a:ext cx="396000" cy="2390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1400" dirty="0" smtClean="0"/>
                <a:t>BB6</a:t>
              </a:r>
              <a:endParaRPr lang="en-GB" dirty="0"/>
            </a:p>
          </p:txBody>
        </p:sp>
      </p:grp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1547665" y="2780928"/>
            <a:ext cx="4032447" cy="3541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2400" dirty="0" smtClean="0"/>
              <a:t>Where is each variable live?</a:t>
            </a:r>
          </a:p>
          <a:p>
            <a:pPr marL="800100" lvl="1" indent="-342900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Arial" pitchFamily="34" charset="0"/>
              <a:buChar char="‒"/>
            </a:pPr>
            <a:r>
              <a:rPr lang="en-US" sz="2000" dirty="0" smtClean="0"/>
              <a:t>b and n are live only in BB1</a:t>
            </a:r>
          </a:p>
          <a:p>
            <a:pPr marL="800100" lvl="1" indent="-342900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Arial" pitchFamily="34" charset="0"/>
              <a:buChar char="‒"/>
            </a:pPr>
            <a:r>
              <a:rPr lang="en-US" sz="2000" dirty="0" smtClean="0"/>
              <a:t>p is live everywhere</a:t>
            </a:r>
          </a:p>
          <a:p>
            <a:pPr marL="800100" lvl="1" indent="-342900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Arial" pitchFamily="34" charset="0"/>
              <a:buChar char="‒"/>
            </a:pPr>
            <a:r>
              <a:rPr lang="en-US" sz="2000" dirty="0" smtClean="0"/>
              <a:t>m and q are live everywhere except in BB6</a:t>
            </a:r>
          </a:p>
          <a:p>
            <a:pPr marL="800100" lvl="1" indent="-342900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Arial" pitchFamily="34" charset="0"/>
              <a:buChar char="‒"/>
            </a:pPr>
            <a:r>
              <a:rPr lang="en-US" sz="2000" dirty="0" smtClean="0"/>
              <a:t>t1 is live only in BB2</a:t>
            </a:r>
          </a:p>
          <a:p>
            <a:pPr marL="800100" lvl="1" indent="-342900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Arial" pitchFamily="34" charset="0"/>
              <a:buChar char="‒"/>
            </a:pPr>
            <a:r>
              <a:rPr lang="en-US" sz="2000" dirty="0" smtClean="0"/>
              <a:t>t2 is live only in BB3.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theme/theme1.xml><?xml version="1.0" encoding="utf-8"?>
<a:theme xmlns:a="http://schemas.openxmlformats.org/drawingml/2006/main" name="University of Glasgow template - Sept 2007">
  <a:themeElements>
    <a:clrScheme name="University of Glasgow template - Sept 2007 1">
      <a:dk1>
        <a:srgbClr val="000000"/>
      </a:dk1>
      <a:lt1>
        <a:srgbClr val="FFFFFF"/>
      </a:lt1>
      <a:dk2>
        <a:srgbClr val="FFFFFF"/>
      </a:dk2>
      <a:lt2>
        <a:srgbClr val="023761"/>
      </a:lt2>
      <a:accent1>
        <a:srgbClr val="023761"/>
      </a:accent1>
      <a:accent2>
        <a:srgbClr val="7A7E9A"/>
      </a:accent2>
      <a:accent3>
        <a:srgbClr val="FFFFFF"/>
      </a:accent3>
      <a:accent4>
        <a:srgbClr val="000000"/>
      </a:accent4>
      <a:accent5>
        <a:srgbClr val="AAAEB7"/>
      </a:accent5>
      <a:accent6>
        <a:srgbClr val="6E728B"/>
      </a:accent6>
      <a:hlink>
        <a:srgbClr val="77A8ED"/>
      </a:hlink>
      <a:folHlink>
        <a:srgbClr val="FF9900"/>
      </a:folHlink>
    </a:clrScheme>
    <a:fontScheme name="University of Glasgow template - Sept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versity of Glasgow template - Sept 2007 1">
        <a:dk1>
          <a:srgbClr val="000000"/>
        </a:dk1>
        <a:lt1>
          <a:srgbClr val="FFFFFF"/>
        </a:lt1>
        <a:dk2>
          <a:srgbClr val="FFFFFF"/>
        </a:dk2>
        <a:lt2>
          <a:srgbClr val="023761"/>
        </a:lt2>
        <a:accent1>
          <a:srgbClr val="023761"/>
        </a:accent1>
        <a:accent2>
          <a:srgbClr val="7A7E9A"/>
        </a:accent2>
        <a:accent3>
          <a:srgbClr val="FFFFFF"/>
        </a:accent3>
        <a:accent4>
          <a:srgbClr val="000000"/>
        </a:accent4>
        <a:accent5>
          <a:srgbClr val="AAAEB7"/>
        </a:accent5>
        <a:accent6>
          <a:srgbClr val="6E728B"/>
        </a:accent6>
        <a:hlink>
          <a:srgbClr val="77A8E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Glasgow template - Sept 2007</Template>
  <TotalTime>5286</TotalTime>
  <Words>1329</Words>
  <Application>Microsoft Office PowerPoint</Application>
  <PresentationFormat>On-screen Show (4:3)</PresentationFormat>
  <Paragraphs>304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University of Glasgow template - Sept 2007</vt:lpstr>
      <vt:lpstr>15  Native code generation</vt:lpstr>
      <vt:lpstr>Characteristics of real machines</vt:lpstr>
      <vt:lpstr>Register allocation</vt:lpstr>
      <vt:lpstr>Register allocation: basic-blocks</vt:lpstr>
      <vt:lpstr>Example: basic-block (1)</vt:lpstr>
      <vt:lpstr>Example: basic-block (2)</vt:lpstr>
      <vt:lpstr>Register allocation: control-flow graphs</vt:lpstr>
      <vt:lpstr>Example: control-flow graph (1)</vt:lpstr>
      <vt:lpstr>Example: control-flow graph (2)</vt:lpstr>
      <vt:lpstr>Liveness analysis: data flow equations</vt:lpstr>
      <vt:lpstr>Liveness analysis: algorithm</vt:lpstr>
      <vt:lpstr>Intermediate representation</vt:lpstr>
      <vt:lpstr>Example: IR tree (1)</vt:lpstr>
      <vt:lpstr>Example: IR tree (2)</vt:lpstr>
      <vt:lpstr>Summary of IR trees</vt:lpstr>
      <vt:lpstr>Modelling target instructions</vt:lpstr>
      <vt:lpstr>Example: Jouette (1)</vt:lpstr>
      <vt:lpstr>Example: Jouette (2)</vt:lpstr>
      <vt:lpstr>Example: modelling Jouette instructions (1)</vt:lpstr>
      <vt:lpstr>Example: modelling Jouette instructions (2)</vt:lpstr>
      <vt:lpstr>Code selection: method</vt:lpstr>
      <vt:lpstr>Example: code selection (1)</vt:lpstr>
      <vt:lpstr>Example: code selection (2)</vt:lpstr>
      <vt:lpstr>Code selection: maximal-munch algorithm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Authorised User</dc:creator>
  <cp:lastModifiedBy>David A. Watt</cp:lastModifiedBy>
  <cp:revision>382</cp:revision>
  <dcterms:created xsi:type="dcterms:W3CDTF">2007-09-18T17:05:57Z</dcterms:created>
  <dcterms:modified xsi:type="dcterms:W3CDTF">2013-11-29T15:33:15Z</dcterms:modified>
</cp:coreProperties>
</file>