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97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90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1" r:id="rId37"/>
    <p:sldId id="292" r:id="rId38"/>
    <p:sldId id="293" r:id="rId39"/>
    <p:sldId id="294" r:id="rId40"/>
    <p:sldId id="295" r:id="rId41"/>
    <p:sldId id="296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E262D-5479-41FA-8EEA-6FC72B9145D0}" type="datetimeFigureOut">
              <a:rPr lang="en-GB" smtClean="0"/>
              <a:t>21/02/2014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4380-3B75-4F9B-B107-2A3248D6AE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E262D-5479-41FA-8EEA-6FC72B9145D0}" type="datetimeFigureOut">
              <a:rPr lang="en-GB" smtClean="0"/>
              <a:t>21/02/2014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4380-3B75-4F9B-B107-2A3248D6AE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E262D-5479-41FA-8EEA-6FC72B9145D0}" type="datetimeFigureOut">
              <a:rPr lang="en-GB" smtClean="0"/>
              <a:t>21/02/2014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4380-3B75-4F9B-B107-2A3248D6AE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E262D-5479-41FA-8EEA-6FC72B9145D0}" type="datetimeFigureOut">
              <a:rPr lang="en-GB" smtClean="0"/>
              <a:t>21/02/2014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4380-3B75-4F9B-B107-2A3248D6AE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E262D-5479-41FA-8EEA-6FC72B9145D0}" type="datetimeFigureOut">
              <a:rPr lang="en-GB" smtClean="0"/>
              <a:t>21/02/2014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4380-3B75-4F9B-B107-2A3248D6AE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E262D-5479-41FA-8EEA-6FC72B9145D0}" type="datetimeFigureOut">
              <a:rPr lang="en-GB" smtClean="0"/>
              <a:t>21/02/2014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4380-3B75-4F9B-B107-2A3248D6AE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E262D-5479-41FA-8EEA-6FC72B9145D0}" type="datetimeFigureOut">
              <a:rPr lang="en-GB" smtClean="0"/>
              <a:t>21/02/2014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4380-3B75-4F9B-B107-2A3248D6AE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E262D-5479-41FA-8EEA-6FC72B9145D0}" type="datetimeFigureOut">
              <a:rPr lang="en-GB" smtClean="0"/>
              <a:t>21/02/2014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4380-3B75-4F9B-B107-2A3248D6AE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E262D-5479-41FA-8EEA-6FC72B9145D0}" type="datetimeFigureOut">
              <a:rPr lang="en-GB" smtClean="0"/>
              <a:t>21/02/2014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4380-3B75-4F9B-B107-2A3248D6AE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E262D-5479-41FA-8EEA-6FC72B9145D0}" type="datetimeFigureOut">
              <a:rPr lang="en-GB" smtClean="0"/>
              <a:t>21/02/2014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4380-3B75-4F9B-B107-2A3248D6AE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E262D-5479-41FA-8EEA-6FC72B9145D0}" type="datetimeFigureOut">
              <a:rPr lang="en-GB" smtClean="0"/>
              <a:t>21/02/2014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74380-3B75-4F9B-B107-2A3248D6AE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E262D-5479-41FA-8EEA-6FC72B9145D0}" type="datetimeFigureOut">
              <a:rPr lang="en-GB" smtClean="0"/>
              <a:t>21/02/2014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74380-3B75-4F9B-B107-2A3248D6AEDC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hyperlink" Target="http://webdiis.unizar.es/asignaturas/EDA/AVLTree/avltree.html" TargetMode="Externa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7744" y="2420888"/>
            <a:ext cx="41143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Red</a:t>
            </a:r>
            <a:r>
              <a:rPr lang="en-GB" sz="4800" dirty="0" smtClean="0"/>
              <a:t> </a:t>
            </a:r>
            <a:r>
              <a:rPr lang="en-GB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Black </a:t>
            </a:r>
            <a:r>
              <a:rPr lang="en-GB" sz="4800" dirty="0" smtClean="0"/>
              <a:t>Trees</a:t>
            </a:r>
            <a:endParaRPr lang="en-GB" sz="4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4146" t="46273" r="33655" b="27464"/>
          <a:stretch>
            <a:fillRect/>
          </a:stretch>
        </p:blipFill>
        <p:spPr bwMode="auto">
          <a:xfrm>
            <a:off x="0" y="260648"/>
            <a:ext cx="6216691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23528" y="3212976"/>
            <a:ext cx="517321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Properties</a:t>
            </a:r>
          </a:p>
          <a:p>
            <a:pPr>
              <a:buFont typeface="Arial" pitchFamily="34" charset="0"/>
              <a:buChar char="•"/>
            </a:pPr>
            <a:r>
              <a:rPr lang="en-GB" dirty="0">
                <a:latin typeface="Comic Sans MS" pitchFamily="66" charset="0"/>
              </a:rPr>
              <a:t> </a:t>
            </a:r>
            <a:r>
              <a:rPr lang="en-GB" dirty="0" smtClean="0">
                <a:latin typeface="Comic Sans MS" pitchFamily="66" charset="0"/>
              </a:rPr>
              <a:t>the root is black</a:t>
            </a:r>
          </a:p>
          <a:p>
            <a:pPr>
              <a:buFont typeface="Arial" pitchFamily="34" charset="0"/>
              <a:buChar char="•"/>
            </a:pPr>
            <a:r>
              <a:rPr lang="en-GB" dirty="0">
                <a:latin typeface="Comic Sans MS" pitchFamily="66" charset="0"/>
              </a:rPr>
              <a:t> </a:t>
            </a:r>
            <a:r>
              <a:rPr lang="en-GB" dirty="0" smtClean="0">
                <a:latin typeface="Comic Sans MS" pitchFamily="66" charset="0"/>
              </a:rPr>
              <a:t>every external node is black</a:t>
            </a:r>
          </a:p>
          <a:p>
            <a:pPr>
              <a:buFont typeface="Arial" pitchFamily="34" charset="0"/>
              <a:buChar char="•"/>
            </a:pPr>
            <a:r>
              <a:rPr lang="en-GB" dirty="0">
                <a:latin typeface="Comic Sans MS" pitchFamily="66" charset="0"/>
              </a:rPr>
              <a:t> </a:t>
            </a:r>
            <a:r>
              <a:rPr lang="en-GB" dirty="0" smtClean="0">
                <a:latin typeface="Comic Sans MS" pitchFamily="66" charset="0"/>
              </a:rPr>
              <a:t>children of a red node are black</a:t>
            </a:r>
          </a:p>
          <a:p>
            <a:pPr>
              <a:buFont typeface="Arial" pitchFamily="34" charset="0"/>
              <a:buChar char="•"/>
            </a:pPr>
            <a:r>
              <a:rPr lang="en-GB" dirty="0">
                <a:latin typeface="Comic Sans MS" pitchFamily="66" charset="0"/>
              </a:rPr>
              <a:t> </a:t>
            </a:r>
            <a:r>
              <a:rPr lang="en-GB" dirty="0" smtClean="0">
                <a:latin typeface="Comic Sans MS" pitchFamily="66" charset="0"/>
              </a:rPr>
              <a:t>all external nodes have the same </a:t>
            </a:r>
            <a:r>
              <a:rPr lang="en-GB" b="1" i="1" dirty="0" smtClean="0">
                <a:latin typeface="Comic Sans MS" pitchFamily="66" charset="0"/>
              </a:rPr>
              <a:t>black depth</a:t>
            </a:r>
            <a:endParaRPr lang="en-GB" b="1" i="1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5301208"/>
            <a:ext cx="6011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 smtClean="0">
                <a:latin typeface="Comic Sans MS" pitchFamily="66" charset="0"/>
              </a:rPr>
              <a:t>Black Depth</a:t>
            </a:r>
            <a:r>
              <a:rPr lang="en-GB" dirty="0" smtClean="0">
                <a:latin typeface="Comic Sans MS" pitchFamily="66" charset="0"/>
              </a:rPr>
              <a:t>: the number of black ancestors minus one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6165304"/>
            <a:ext cx="7239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It is assumed </a:t>
            </a:r>
            <a:r>
              <a:rPr lang="en-GB" b="1" i="1" dirty="0" smtClean="0">
                <a:latin typeface="Comic Sans MS" pitchFamily="66" charset="0"/>
              </a:rPr>
              <a:t>external nodes</a:t>
            </a:r>
            <a:r>
              <a:rPr lang="en-GB" dirty="0" smtClean="0">
                <a:latin typeface="Comic Sans MS" pitchFamily="66" charset="0"/>
              </a:rPr>
              <a:t> are empty place holders (null nodes)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19573040">
            <a:off x="-177304" y="3367445"/>
            <a:ext cx="9300367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GB" sz="3200" b="1" i="1" dirty="0" smtClean="0"/>
              <a:t>The height of a red-black tree with n nodes is O(log n)</a:t>
            </a:r>
            <a:endParaRPr lang="en-GB" sz="3200" b="1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4146" t="46273" r="33655" b="27464"/>
          <a:stretch>
            <a:fillRect/>
          </a:stretch>
        </p:blipFill>
        <p:spPr bwMode="auto">
          <a:xfrm>
            <a:off x="0" y="260648"/>
            <a:ext cx="6216691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39552" y="3140968"/>
            <a:ext cx="5282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We can convert a red black tree to a (2,4) tree</a:t>
            </a:r>
            <a:endParaRPr lang="en-GB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4146" t="46273" r="33655" b="27464"/>
          <a:stretch>
            <a:fillRect/>
          </a:stretch>
        </p:blipFill>
        <p:spPr bwMode="auto">
          <a:xfrm>
            <a:off x="0" y="260648"/>
            <a:ext cx="6216691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39552" y="3140968"/>
            <a:ext cx="5282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We can convert a red black tree to a (2,4) tree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35696" y="4437112"/>
            <a:ext cx="4394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 smtClean="0">
                <a:latin typeface="Comic Sans MS" pitchFamily="66" charset="0"/>
              </a:rPr>
              <a:t>Merge every red node into its parent</a:t>
            </a:r>
            <a:endParaRPr lang="en-GB" b="1" i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4146" t="46273" r="33655" b="27464"/>
          <a:stretch>
            <a:fillRect/>
          </a:stretch>
        </p:blipFill>
        <p:spPr bwMode="auto">
          <a:xfrm>
            <a:off x="0" y="260648"/>
            <a:ext cx="6216691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861785" y="0"/>
            <a:ext cx="5282215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We can convert a red black tree to a (2,4) tree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439415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b="1" i="1" dirty="0" smtClean="0">
                <a:latin typeface="Comic Sans MS" pitchFamily="66" charset="0"/>
              </a:rPr>
              <a:t>Merge every red node into its parent</a:t>
            </a:r>
            <a:endParaRPr lang="en-GB" b="1" i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4146" t="46273" r="33655" b="27464"/>
          <a:stretch>
            <a:fillRect/>
          </a:stretch>
        </p:blipFill>
        <p:spPr bwMode="auto">
          <a:xfrm>
            <a:off x="0" y="260648"/>
            <a:ext cx="6216691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861785" y="0"/>
            <a:ext cx="5282215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We can convert a red black tree to a (2,4) tree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439415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b="1" i="1" dirty="0" smtClean="0">
                <a:latin typeface="Comic Sans MS" pitchFamily="66" charset="0"/>
              </a:rPr>
              <a:t>Merge every red node into its parent</a:t>
            </a:r>
            <a:endParaRPr lang="en-GB" b="1" i="1" dirty="0">
              <a:latin typeface="Comic Sans MS" pitchFamily="66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755576" y="4797152"/>
            <a:ext cx="1008112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03,09</a:t>
            </a:r>
            <a:endParaRPr lang="en-GB" dirty="0"/>
          </a:p>
        </p:txBody>
      </p:sp>
      <p:sp>
        <p:nvSpPr>
          <p:cNvPr id="7" name="Oval 6"/>
          <p:cNvSpPr/>
          <p:nvPr/>
        </p:nvSpPr>
        <p:spPr>
          <a:xfrm rot="20933883">
            <a:off x="493550" y="1545336"/>
            <a:ext cx="734814" cy="10894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4146" t="46273" r="33655" b="27464"/>
          <a:stretch>
            <a:fillRect/>
          </a:stretch>
        </p:blipFill>
        <p:spPr bwMode="auto">
          <a:xfrm>
            <a:off x="0" y="260648"/>
            <a:ext cx="6216691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861785" y="0"/>
            <a:ext cx="5282215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We can convert a red black tree to a (2,4) tree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439415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b="1" i="1" dirty="0" smtClean="0">
                <a:latin typeface="Comic Sans MS" pitchFamily="66" charset="0"/>
              </a:rPr>
              <a:t>Merge every red node into its parent</a:t>
            </a:r>
            <a:endParaRPr lang="en-GB" b="1" i="1" dirty="0">
              <a:latin typeface="Comic Sans MS" pitchFamily="66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755576" y="4797152"/>
            <a:ext cx="1008112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03,09</a:t>
            </a:r>
            <a:endParaRPr lang="en-GB" dirty="0"/>
          </a:p>
        </p:txBody>
      </p:sp>
      <p:sp>
        <p:nvSpPr>
          <p:cNvPr id="7" name="Oval 6"/>
          <p:cNvSpPr/>
          <p:nvPr/>
        </p:nvSpPr>
        <p:spPr>
          <a:xfrm rot="20933883">
            <a:off x="1141624" y="1545337"/>
            <a:ext cx="734814" cy="10894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1907704" y="4797152"/>
            <a:ext cx="1008112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25,26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4146" t="46273" r="33655" b="27464"/>
          <a:stretch>
            <a:fillRect/>
          </a:stretch>
        </p:blipFill>
        <p:spPr bwMode="auto">
          <a:xfrm>
            <a:off x="0" y="260648"/>
            <a:ext cx="6216691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861785" y="0"/>
            <a:ext cx="5282215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We can convert a red black tree to a (2,4) tree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439415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b="1" i="1" dirty="0" smtClean="0">
                <a:latin typeface="Comic Sans MS" pitchFamily="66" charset="0"/>
              </a:rPr>
              <a:t>Merge every red node into its parent</a:t>
            </a:r>
            <a:endParaRPr lang="en-GB" b="1" i="1" dirty="0">
              <a:latin typeface="Comic Sans MS" pitchFamily="66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755576" y="4797152"/>
            <a:ext cx="1008112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03,09</a:t>
            </a:r>
            <a:endParaRPr lang="en-GB" dirty="0"/>
          </a:p>
        </p:txBody>
      </p:sp>
      <p:sp>
        <p:nvSpPr>
          <p:cNvPr id="7" name="Oval 6"/>
          <p:cNvSpPr/>
          <p:nvPr/>
        </p:nvSpPr>
        <p:spPr>
          <a:xfrm rot="3282908">
            <a:off x="1054154" y="548659"/>
            <a:ext cx="734814" cy="128817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1907704" y="4797152"/>
            <a:ext cx="1008112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25,26</a:t>
            </a:r>
            <a:endParaRPr lang="en-GB" dirty="0"/>
          </a:p>
        </p:txBody>
      </p:sp>
      <p:sp>
        <p:nvSpPr>
          <p:cNvPr id="9" name="Oval 8"/>
          <p:cNvSpPr/>
          <p:nvPr/>
        </p:nvSpPr>
        <p:spPr>
          <a:xfrm>
            <a:off x="1691680" y="3789040"/>
            <a:ext cx="1008112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19,27</a:t>
            </a:r>
            <a:endParaRPr lang="en-GB" dirty="0"/>
          </a:p>
        </p:txBody>
      </p:sp>
      <p:sp>
        <p:nvSpPr>
          <p:cNvPr id="10" name="Oval 9"/>
          <p:cNvSpPr/>
          <p:nvPr/>
        </p:nvSpPr>
        <p:spPr>
          <a:xfrm>
            <a:off x="3059832" y="4797152"/>
            <a:ext cx="720080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28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4146" t="46273" r="33655" b="27464"/>
          <a:stretch>
            <a:fillRect/>
          </a:stretch>
        </p:blipFill>
        <p:spPr bwMode="auto">
          <a:xfrm>
            <a:off x="0" y="260648"/>
            <a:ext cx="6216691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861785" y="0"/>
            <a:ext cx="5282215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We can convert a red black tree to a (2,4) tree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439415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b="1" i="1" dirty="0" smtClean="0">
                <a:latin typeface="Comic Sans MS" pitchFamily="66" charset="0"/>
              </a:rPr>
              <a:t>Merge every red node into its parent</a:t>
            </a:r>
            <a:endParaRPr lang="en-GB" b="1" i="1" dirty="0">
              <a:latin typeface="Comic Sans MS" pitchFamily="66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755576" y="4797152"/>
            <a:ext cx="1008112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03,09</a:t>
            </a:r>
            <a:endParaRPr lang="en-GB" dirty="0"/>
          </a:p>
        </p:txBody>
      </p:sp>
      <p:sp>
        <p:nvSpPr>
          <p:cNvPr id="7" name="Oval 6"/>
          <p:cNvSpPr/>
          <p:nvPr/>
        </p:nvSpPr>
        <p:spPr>
          <a:xfrm rot="3282908">
            <a:off x="1054154" y="548659"/>
            <a:ext cx="734814" cy="128817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1907704" y="4797152"/>
            <a:ext cx="1008112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25,26</a:t>
            </a:r>
            <a:endParaRPr lang="en-GB" dirty="0"/>
          </a:p>
        </p:txBody>
      </p:sp>
      <p:sp>
        <p:nvSpPr>
          <p:cNvPr id="9" name="Oval 8"/>
          <p:cNvSpPr/>
          <p:nvPr/>
        </p:nvSpPr>
        <p:spPr>
          <a:xfrm>
            <a:off x="1691680" y="3789040"/>
            <a:ext cx="1008112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19,27</a:t>
            </a:r>
            <a:endParaRPr lang="en-GB" dirty="0"/>
          </a:p>
        </p:txBody>
      </p:sp>
      <p:sp>
        <p:nvSpPr>
          <p:cNvPr id="10" name="Oval 9"/>
          <p:cNvSpPr/>
          <p:nvPr/>
        </p:nvSpPr>
        <p:spPr>
          <a:xfrm>
            <a:off x="3059832" y="4797152"/>
            <a:ext cx="720080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28</a:t>
            </a:r>
            <a:endParaRPr lang="en-GB" dirty="0"/>
          </a:p>
        </p:txBody>
      </p:sp>
      <p:cxnSp>
        <p:nvCxnSpPr>
          <p:cNvPr id="12" name="Straight Connector 11"/>
          <p:cNvCxnSpPr>
            <a:stCxn id="9" idx="3"/>
            <a:endCxn id="5" idx="0"/>
          </p:cNvCxnSpPr>
          <p:nvPr/>
        </p:nvCxnSpPr>
        <p:spPr>
          <a:xfrm flipH="1">
            <a:off x="1259632" y="4096353"/>
            <a:ext cx="579683" cy="70079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9" idx="4"/>
            <a:endCxn id="8" idx="0"/>
          </p:cNvCxnSpPr>
          <p:nvPr/>
        </p:nvCxnSpPr>
        <p:spPr>
          <a:xfrm>
            <a:off x="2195736" y="4149080"/>
            <a:ext cx="216024" cy="6480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5"/>
            <a:endCxn id="10" idx="0"/>
          </p:cNvCxnSpPr>
          <p:nvPr/>
        </p:nvCxnSpPr>
        <p:spPr>
          <a:xfrm>
            <a:off x="2552157" y="4096353"/>
            <a:ext cx="867715" cy="70079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4146" t="46273" r="33655" b="27464"/>
          <a:stretch>
            <a:fillRect/>
          </a:stretch>
        </p:blipFill>
        <p:spPr bwMode="auto">
          <a:xfrm>
            <a:off x="0" y="260648"/>
            <a:ext cx="6216691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861785" y="0"/>
            <a:ext cx="5282215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We can convert a red black tree to a (2,4) tree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439415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b="1" i="1" dirty="0" smtClean="0">
                <a:latin typeface="Comic Sans MS" pitchFamily="66" charset="0"/>
              </a:rPr>
              <a:t>Merge every red node into its parent</a:t>
            </a:r>
            <a:endParaRPr lang="en-GB" b="1" i="1" dirty="0">
              <a:latin typeface="Comic Sans MS" pitchFamily="66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755576" y="4797152"/>
            <a:ext cx="1008112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03,09</a:t>
            </a:r>
            <a:endParaRPr lang="en-GB" dirty="0"/>
          </a:p>
        </p:txBody>
      </p:sp>
      <p:sp>
        <p:nvSpPr>
          <p:cNvPr id="7" name="Oval 6"/>
          <p:cNvSpPr/>
          <p:nvPr/>
        </p:nvSpPr>
        <p:spPr>
          <a:xfrm rot="1072886">
            <a:off x="4318437" y="1513673"/>
            <a:ext cx="633307" cy="116060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1907704" y="4797152"/>
            <a:ext cx="1008112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25,26</a:t>
            </a:r>
            <a:endParaRPr lang="en-GB" dirty="0"/>
          </a:p>
        </p:txBody>
      </p:sp>
      <p:sp>
        <p:nvSpPr>
          <p:cNvPr id="9" name="Oval 8"/>
          <p:cNvSpPr/>
          <p:nvPr/>
        </p:nvSpPr>
        <p:spPr>
          <a:xfrm>
            <a:off x="1691680" y="3789040"/>
            <a:ext cx="1008112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19,27</a:t>
            </a:r>
            <a:endParaRPr lang="en-GB" dirty="0"/>
          </a:p>
        </p:txBody>
      </p:sp>
      <p:sp>
        <p:nvSpPr>
          <p:cNvPr id="10" name="Oval 9"/>
          <p:cNvSpPr/>
          <p:nvPr/>
        </p:nvSpPr>
        <p:spPr>
          <a:xfrm>
            <a:off x="3059832" y="4797152"/>
            <a:ext cx="720080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28</a:t>
            </a:r>
            <a:endParaRPr lang="en-GB" dirty="0"/>
          </a:p>
        </p:txBody>
      </p:sp>
      <p:cxnSp>
        <p:nvCxnSpPr>
          <p:cNvPr id="12" name="Straight Connector 11"/>
          <p:cNvCxnSpPr>
            <a:stCxn id="9" idx="3"/>
            <a:endCxn id="5" idx="0"/>
          </p:cNvCxnSpPr>
          <p:nvPr/>
        </p:nvCxnSpPr>
        <p:spPr>
          <a:xfrm flipH="1">
            <a:off x="1259632" y="4096353"/>
            <a:ext cx="579683" cy="70079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9" idx="4"/>
            <a:endCxn id="8" idx="0"/>
          </p:cNvCxnSpPr>
          <p:nvPr/>
        </p:nvCxnSpPr>
        <p:spPr>
          <a:xfrm>
            <a:off x="2195736" y="4149080"/>
            <a:ext cx="216024" cy="6480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5"/>
            <a:endCxn id="10" idx="0"/>
          </p:cNvCxnSpPr>
          <p:nvPr/>
        </p:nvCxnSpPr>
        <p:spPr>
          <a:xfrm>
            <a:off x="2552157" y="4096353"/>
            <a:ext cx="867715" cy="70079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5292080" y="4797152"/>
            <a:ext cx="1008112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61,81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4146" t="46273" r="33655" b="27464"/>
          <a:stretch>
            <a:fillRect/>
          </a:stretch>
        </p:blipFill>
        <p:spPr bwMode="auto">
          <a:xfrm>
            <a:off x="0" y="260648"/>
            <a:ext cx="6216691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861785" y="0"/>
            <a:ext cx="5282215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We can convert a red black tree to a (2,4) tree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439415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b="1" i="1" dirty="0" smtClean="0">
                <a:latin typeface="Comic Sans MS" pitchFamily="66" charset="0"/>
              </a:rPr>
              <a:t>Merge every red node into its parent</a:t>
            </a:r>
            <a:endParaRPr lang="en-GB" b="1" i="1" dirty="0">
              <a:latin typeface="Comic Sans MS" pitchFamily="66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755576" y="4797152"/>
            <a:ext cx="1008112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03,09</a:t>
            </a:r>
            <a:endParaRPr lang="en-GB" dirty="0"/>
          </a:p>
        </p:txBody>
      </p:sp>
      <p:sp>
        <p:nvSpPr>
          <p:cNvPr id="7" name="Oval 6"/>
          <p:cNvSpPr/>
          <p:nvPr/>
        </p:nvSpPr>
        <p:spPr>
          <a:xfrm rot="20668542">
            <a:off x="4563335" y="1462045"/>
            <a:ext cx="515613" cy="108168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1907704" y="4797152"/>
            <a:ext cx="1008112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25,26</a:t>
            </a:r>
            <a:endParaRPr lang="en-GB" dirty="0"/>
          </a:p>
        </p:txBody>
      </p:sp>
      <p:sp>
        <p:nvSpPr>
          <p:cNvPr id="9" name="Oval 8"/>
          <p:cNvSpPr/>
          <p:nvPr/>
        </p:nvSpPr>
        <p:spPr>
          <a:xfrm>
            <a:off x="1691680" y="3789040"/>
            <a:ext cx="1008112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19,27</a:t>
            </a:r>
            <a:endParaRPr lang="en-GB" dirty="0"/>
          </a:p>
        </p:txBody>
      </p:sp>
      <p:sp>
        <p:nvSpPr>
          <p:cNvPr id="10" name="Oval 9"/>
          <p:cNvSpPr/>
          <p:nvPr/>
        </p:nvSpPr>
        <p:spPr>
          <a:xfrm>
            <a:off x="3059832" y="4797152"/>
            <a:ext cx="720080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28</a:t>
            </a:r>
            <a:endParaRPr lang="en-GB" dirty="0"/>
          </a:p>
        </p:txBody>
      </p:sp>
      <p:cxnSp>
        <p:nvCxnSpPr>
          <p:cNvPr id="12" name="Straight Connector 11"/>
          <p:cNvCxnSpPr>
            <a:stCxn id="9" idx="3"/>
            <a:endCxn id="5" idx="0"/>
          </p:cNvCxnSpPr>
          <p:nvPr/>
        </p:nvCxnSpPr>
        <p:spPr>
          <a:xfrm flipH="1">
            <a:off x="1259632" y="4096353"/>
            <a:ext cx="579683" cy="70079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9" idx="4"/>
            <a:endCxn id="8" idx="0"/>
          </p:cNvCxnSpPr>
          <p:nvPr/>
        </p:nvCxnSpPr>
        <p:spPr>
          <a:xfrm>
            <a:off x="2195736" y="4149080"/>
            <a:ext cx="216024" cy="6480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5"/>
            <a:endCxn id="10" idx="0"/>
          </p:cNvCxnSpPr>
          <p:nvPr/>
        </p:nvCxnSpPr>
        <p:spPr>
          <a:xfrm>
            <a:off x="2552157" y="4096353"/>
            <a:ext cx="867715" cy="70079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5292080" y="4797152"/>
            <a:ext cx="1440160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61,81,87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4146" t="46273" r="33655" b="27464"/>
          <a:stretch>
            <a:fillRect/>
          </a:stretch>
        </p:blipFill>
        <p:spPr bwMode="auto">
          <a:xfrm>
            <a:off x="539552" y="476672"/>
            <a:ext cx="6216691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4146" t="46273" r="33655" b="27464"/>
          <a:stretch>
            <a:fillRect/>
          </a:stretch>
        </p:blipFill>
        <p:spPr bwMode="auto">
          <a:xfrm>
            <a:off x="0" y="260648"/>
            <a:ext cx="6216691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861785" y="0"/>
            <a:ext cx="5282215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We can convert a red black tree to a (2,4) tree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439415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b="1" i="1" dirty="0" smtClean="0">
                <a:latin typeface="Comic Sans MS" pitchFamily="66" charset="0"/>
              </a:rPr>
              <a:t>Merge every red node into its parent</a:t>
            </a:r>
            <a:endParaRPr lang="en-GB" b="1" i="1" dirty="0">
              <a:latin typeface="Comic Sans MS" pitchFamily="66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755576" y="4797152"/>
            <a:ext cx="1008112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03,09</a:t>
            </a:r>
            <a:endParaRPr lang="en-GB" dirty="0"/>
          </a:p>
        </p:txBody>
      </p:sp>
      <p:sp>
        <p:nvSpPr>
          <p:cNvPr id="7" name="Oval 6"/>
          <p:cNvSpPr/>
          <p:nvPr/>
        </p:nvSpPr>
        <p:spPr>
          <a:xfrm rot="1808943">
            <a:off x="5024787" y="1541103"/>
            <a:ext cx="515613" cy="108168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1907704" y="4797152"/>
            <a:ext cx="1008112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25,26</a:t>
            </a:r>
            <a:endParaRPr lang="en-GB" dirty="0"/>
          </a:p>
        </p:txBody>
      </p:sp>
      <p:sp>
        <p:nvSpPr>
          <p:cNvPr id="9" name="Oval 8"/>
          <p:cNvSpPr/>
          <p:nvPr/>
        </p:nvSpPr>
        <p:spPr>
          <a:xfrm>
            <a:off x="1691680" y="3789040"/>
            <a:ext cx="1008112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19,27</a:t>
            </a:r>
            <a:endParaRPr lang="en-GB" dirty="0"/>
          </a:p>
        </p:txBody>
      </p:sp>
      <p:sp>
        <p:nvSpPr>
          <p:cNvPr id="10" name="Oval 9"/>
          <p:cNvSpPr/>
          <p:nvPr/>
        </p:nvSpPr>
        <p:spPr>
          <a:xfrm>
            <a:off x="3059832" y="4797152"/>
            <a:ext cx="720080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28</a:t>
            </a:r>
            <a:endParaRPr lang="en-GB" dirty="0"/>
          </a:p>
        </p:txBody>
      </p:sp>
      <p:cxnSp>
        <p:nvCxnSpPr>
          <p:cNvPr id="12" name="Straight Connector 11"/>
          <p:cNvCxnSpPr>
            <a:stCxn id="9" idx="3"/>
            <a:endCxn id="5" idx="0"/>
          </p:cNvCxnSpPr>
          <p:nvPr/>
        </p:nvCxnSpPr>
        <p:spPr>
          <a:xfrm flipH="1">
            <a:off x="1259632" y="4096353"/>
            <a:ext cx="579683" cy="70079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9" idx="4"/>
            <a:endCxn id="8" idx="0"/>
          </p:cNvCxnSpPr>
          <p:nvPr/>
        </p:nvCxnSpPr>
        <p:spPr>
          <a:xfrm>
            <a:off x="2195736" y="4149080"/>
            <a:ext cx="216024" cy="6480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5"/>
            <a:endCxn id="10" idx="0"/>
          </p:cNvCxnSpPr>
          <p:nvPr/>
        </p:nvCxnSpPr>
        <p:spPr>
          <a:xfrm>
            <a:off x="2552157" y="4096353"/>
            <a:ext cx="867715" cy="70079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5292080" y="4797152"/>
            <a:ext cx="1440160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61,81,87</a:t>
            </a:r>
            <a:endParaRPr lang="en-GB" dirty="0"/>
          </a:p>
        </p:txBody>
      </p:sp>
      <p:sp>
        <p:nvSpPr>
          <p:cNvPr id="14" name="Oval 13"/>
          <p:cNvSpPr/>
          <p:nvPr/>
        </p:nvSpPr>
        <p:spPr>
          <a:xfrm>
            <a:off x="7020272" y="4797152"/>
            <a:ext cx="1008112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93,94</a:t>
            </a:r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4146" t="46273" r="33655" b="27464"/>
          <a:stretch>
            <a:fillRect/>
          </a:stretch>
        </p:blipFill>
        <p:spPr bwMode="auto">
          <a:xfrm>
            <a:off x="0" y="260648"/>
            <a:ext cx="6216691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861785" y="0"/>
            <a:ext cx="5282215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We can convert a red black tree to a (2,4) tree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439415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b="1" i="1" dirty="0" smtClean="0">
                <a:latin typeface="Comic Sans MS" pitchFamily="66" charset="0"/>
              </a:rPr>
              <a:t>Merge every red node into its parent</a:t>
            </a:r>
            <a:endParaRPr lang="en-GB" b="1" i="1" dirty="0">
              <a:latin typeface="Comic Sans MS" pitchFamily="66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755576" y="4797152"/>
            <a:ext cx="1008112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03,09</a:t>
            </a:r>
            <a:endParaRPr lang="en-GB" dirty="0"/>
          </a:p>
        </p:txBody>
      </p:sp>
      <p:sp>
        <p:nvSpPr>
          <p:cNvPr id="7" name="Oval 6"/>
          <p:cNvSpPr/>
          <p:nvPr/>
        </p:nvSpPr>
        <p:spPr>
          <a:xfrm rot="20276551">
            <a:off x="5260292" y="1542015"/>
            <a:ext cx="515613" cy="108168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1907704" y="4797152"/>
            <a:ext cx="1008112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25,26</a:t>
            </a:r>
            <a:endParaRPr lang="en-GB" dirty="0"/>
          </a:p>
        </p:txBody>
      </p:sp>
      <p:sp>
        <p:nvSpPr>
          <p:cNvPr id="9" name="Oval 8"/>
          <p:cNvSpPr/>
          <p:nvPr/>
        </p:nvSpPr>
        <p:spPr>
          <a:xfrm>
            <a:off x="1691680" y="3789040"/>
            <a:ext cx="1008112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19,27</a:t>
            </a:r>
            <a:endParaRPr lang="en-GB" dirty="0"/>
          </a:p>
        </p:txBody>
      </p:sp>
      <p:sp>
        <p:nvSpPr>
          <p:cNvPr id="10" name="Oval 9"/>
          <p:cNvSpPr/>
          <p:nvPr/>
        </p:nvSpPr>
        <p:spPr>
          <a:xfrm>
            <a:off x="3059832" y="4797152"/>
            <a:ext cx="720080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28</a:t>
            </a:r>
            <a:endParaRPr lang="en-GB" dirty="0"/>
          </a:p>
        </p:txBody>
      </p:sp>
      <p:cxnSp>
        <p:nvCxnSpPr>
          <p:cNvPr id="12" name="Straight Connector 11"/>
          <p:cNvCxnSpPr>
            <a:stCxn id="9" idx="3"/>
            <a:endCxn id="5" idx="0"/>
          </p:cNvCxnSpPr>
          <p:nvPr/>
        </p:nvCxnSpPr>
        <p:spPr>
          <a:xfrm flipH="1">
            <a:off x="1259632" y="4096353"/>
            <a:ext cx="579683" cy="70079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9" idx="4"/>
            <a:endCxn id="8" idx="0"/>
          </p:cNvCxnSpPr>
          <p:nvPr/>
        </p:nvCxnSpPr>
        <p:spPr>
          <a:xfrm>
            <a:off x="2195736" y="4149080"/>
            <a:ext cx="216024" cy="6480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5"/>
            <a:endCxn id="10" idx="0"/>
          </p:cNvCxnSpPr>
          <p:nvPr/>
        </p:nvCxnSpPr>
        <p:spPr>
          <a:xfrm>
            <a:off x="2552157" y="4096353"/>
            <a:ext cx="867715" cy="70079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5292080" y="4797152"/>
            <a:ext cx="1440160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61,81,87</a:t>
            </a:r>
            <a:endParaRPr lang="en-GB" dirty="0"/>
          </a:p>
        </p:txBody>
      </p:sp>
      <p:sp>
        <p:nvSpPr>
          <p:cNvPr id="14" name="Oval 13"/>
          <p:cNvSpPr/>
          <p:nvPr/>
        </p:nvSpPr>
        <p:spPr>
          <a:xfrm>
            <a:off x="7020272" y="4797152"/>
            <a:ext cx="1440160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93,94,97</a:t>
            </a: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4146" t="46273" r="33655" b="27464"/>
          <a:stretch>
            <a:fillRect/>
          </a:stretch>
        </p:blipFill>
        <p:spPr bwMode="auto">
          <a:xfrm>
            <a:off x="0" y="260648"/>
            <a:ext cx="6216691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861785" y="0"/>
            <a:ext cx="5282215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We can convert a red black tree to a (2,4) tree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439415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b="1" i="1" dirty="0" smtClean="0">
                <a:latin typeface="Comic Sans MS" pitchFamily="66" charset="0"/>
              </a:rPr>
              <a:t>Merge every red node into its parent</a:t>
            </a:r>
            <a:endParaRPr lang="en-GB" b="1" i="1" dirty="0">
              <a:latin typeface="Comic Sans MS" pitchFamily="66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755576" y="4797152"/>
            <a:ext cx="1008112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03,09</a:t>
            </a:r>
            <a:endParaRPr lang="en-GB" dirty="0"/>
          </a:p>
        </p:txBody>
      </p:sp>
      <p:sp>
        <p:nvSpPr>
          <p:cNvPr id="7" name="Oval 6"/>
          <p:cNvSpPr/>
          <p:nvPr/>
        </p:nvSpPr>
        <p:spPr>
          <a:xfrm rot="18355600">
            <a:off x="4446151" y="473315"/>
            <a:ext cx="515613" cy="137509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1907704" y="4797152"/>
            <a:ext cx="1008112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25,26</a:t>
            </a:r>
            <a:endParaRPr lang="en-GB" dirty="0"/>
          </a:p>
        </p:txBody>
      </p:sp>
      <p:sp>
        <p:nvSpPr>
          <p:cNvPr id="9" name="Oval 8"/>
          <p:cNvSpPr/>
          <p:nvPr/>
        </p:nvSpPr>
        <p:spPr>
          <a:xfrm>
            <a:off x="1691680" y="3789040"/>
            <a:ext cx="1008112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19,27</a:t>
            </a:r>
            <a:endParaRPr lang="en-GB" dirty="0"/>
          </a:p>
        </p:txBody>
      </p:sp>
      <p:sp>
        <p:nvSpPr>
          <p:cNvPr id="10" name="Oval 9"/>
          <p:cNvSpPr/>
          <p:nvPr/>
        </p:nvSpPr>
        <p:spPr>
          <a:xfrm>
            <a:off x="3059832" y="4797152"/>
            <a:ext cx="720080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28</a:t>
            </a:r>
            <a:endParaRPr lang="en-GB" dirty="0"/>
          </a:p>
        </p:txBody>
      </p:sp>
      <p:cxnSp>
        <p:nvCxnSpPr>
          <p:cNvPr id="12" name="Straight Connector 11"/>
          <p:cNvCxnSpPr>
            <a:stCxn id="9" idx="3"/>
            <a:endCxn id="5" idx="0"/>
          </p:cNvCxnSpPr>
          <p:nvPr/>
        </p:nvCxnSpPr>
        <p:spPr>
          <a:xfrm flipH="1">
            <a:off x="1259632" y="4096353"/>
            <a:ext cx="579683" cy="70079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9" idx="4"/>
            <a:endCxn id="8" idx="0"/>
          </p:cNvCxnSpPr>
          <p:nvPr/>
        </p:nvCxnSpPr>
        <p:spPr>
          <a:xfrm>
            <a:off x="2195736" y="4149080"/>
            <a:ext cx="216024" cy="6480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5"/>
            <a:endCxn id="10" idx="0"/>
          </p:cNvCxnSpPr>
          <p:nvPr/>
        </p:nvCxnSpPr>
        <p:spPr>
          <a:xfrm>
            <a:off x="2552157" y="4096353"/>
            <a:ext cx="867715" cy="70079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5292080" y="4797152"/>
            <a:ext cx="1440160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61,81,87</a:t>
            </a:r>
            <a:endParaRPr lang="en-GB" dirty="0"/>
          </a:p>
        </p:txBody>
      </p:sp>
      <p:sp>
        <p:nvSpPr>
          <p:cNvPr id="14" name="Oval 13"/>
          <p:cNvSpPr/>
          <p:nvPr/>
        </p:nvSpPr>
        <p:spPr>
          <a:xfrm>
            <a:off x="7020272" y="4797152"/>
            <a:ext cx="1440160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93,94,97</a:t>
            </a:r>
            <a:endParaRPr lang="en-GB" dirty="0"/>
          </a:p>
        </p:txBody>
      </p:sp>
      <p:sp>
        <p:nvSpPr>
          <p:cNvPr id="15" name="Oval 14"/>
          <p:cNvSpPr/>
          <p:nvPr/>
        </p:nvSpPr>
        <p:spPr>
          <a:xfrm>
            <a:off x="6300192" y="3645024"/>
            <a:ext cx="1008112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41,91</a:t>
            </a:r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4146" t="46273" r="33655" b="27464"/>
          <a:stretch>
            <a:fillRect/>
          </a:stretch>
        </p:blipFill>
        <p:spPr bwMode="auto">
          <a:xfrm>
            <a:off x="0" y="260648"/>
            <a:ext cx="6216691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861785" y="0"/>
            <a:ext cx="5282215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We can convert a red black tree to a (2,4) tree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439415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b="1" i="1" dirty="0" smtClean="0">
                <a:latin typeface="Comic Sans MS" pitchFamily="66" charset="0"/>
              </a:rPr>
              <a:t>Merge every red node into its parent</a:t>
            </a:r>
            <a:endParaRPr lang="en-GB" b="1" i="1" dirty="0">
              <a:latin typeface="Comic Sans MS" pitchFamily="66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755576" y="4797152"/>
            <a:ext cx="1008112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03,09</a:t>
            </a:r>
            <a:endParaRPr lang="en-GB" dirty="0"/>
          </a:p>
        </p:txBody>
      </p:sp>
      <p:sp>
        <p:nvSpPr>
          <p:cNvPr id="7" name="Oval 6"/>
          <p:cNvSpPr/>
          <p:nvPr/>
        </p:nvSpPr>
        <p:spPr>
          <a:xfrm rot="18355600">
            <a:off x="4446151" y="473315"/>
            <a:ext cx="515613" cy="137509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1907704" y="4797152"/>
            <a:ext cx="1008112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25,26</a:t>
            </a:r>
            <a:endParaRPr lang="en-GB" dirty="0"/>
          </a:p>
        </p:txBody>
      </p:sp>
      <p:sp>
        <p:nvSpPr>
          <p:cNvPr id="9" name="Oval 8"/>
          <p:cNvSpPr/>
          <p:nvPr/>
        </p:nvSpPr>
        <p:spPr>
          <a:xfrm>
            <a:off x="1691680" y="3789040"/>
            <a:ext cx="1008112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19,27</a:t>
            </a:r>
            <a:endParaRPr lang="en-GB" dirty="0"/>
          </a:p>
        </p:txBody>
      </p:sp>
      <p:sp>
        <p:nvSpPr>
          <p:cNvPr id="10" name="Oval 9"/>
          <p:cNvSpPr/>
          <p:nvPr/>
        </p:nvSpPr>
        <p:spPr>
          <a:xfrm>
            <a:off x="3059832" y="4797152"/>
            <a:ext cx="720080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28</a:t>
            </a:r>
            <a:endParaRPr lang="en-GB" dirty="0"/>
          </a:p>
        </p:txBody>
      </p:sp>
      <p:cxnSp>
        <p:nvCxnSpPr>
          <p:cNvPr id="12" name="Straight Connector 11"/>
          <p:cNvCxnSpPr>
            <a:stCxn id="9" idx="3"/>
            <a:endCxn id="5" idx="0"/>
          </p:cNvCxnSpPr>
          <p:nvPr/>
        </p:nvCxnSpPr>
        <p:spPr>
          <a:xfrm flipH="1">
            <a:off x="1259632" y="4096353"/>
            <a:ext cx="579683" cy="70079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9" idx="4"/>
            <a:endCxn id="8" idx="0"/>
          </p:cNvCxnSpPr>
          <p:nvPr/>
        </p:nvCxnSpPr>
        <p:spPr>
          <a:xfrm>
            <a:off x="2195736" y="4149080"/>
            <a:ext cx="216024" cy="6480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5"/>
            <a:endCxn id="10" idx="0"/>
          </p:cNvCxnSpPr>
          <p:nvPr/>
        </p:nvCxnSpPr>
        <p:spPr>
          <a:xfrm>
            <a:off x="2552157" y="4096353"/>
            <a:ext cx="867715" cy="70079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5292080" y="4797152"/>
            <a:ext cx="1440160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61,81,87</a:t>
            </a:r>
            <a:endParaRPr lang="en-GB" dirty="0"/>
          </a:p>
        </p:txBody>
      </p:sp>
      <p:sp>
        <p:nvSpPr>
          <p:cNvPr id="14" name="Oval 13"/>
          <p:cNvSpPr/>
          <p:nvPr/>
        </p:nvSpPr>
        <p:spPr>
          <a:xfrm>
            <a:off x="7020272" y="4797152"/>
            <a:ext cx="1440160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93,94,97</a:t>
            </a:r>
            <a:endParaRPr lang="en-GB" dirty="0"/>
          </a:p>
        </p:txBody>
      </p:sp>
      <p:sp>
        <p:nvSpPr>
          <p:cNvPr id="15" name="Oval 14"/>
          <p:cNvSpPr/>
          <p:nvPr/>
        </p:nvSpPr>
        <p:spPr>
          <a:xfrm>
            <a:off x="6300192" y="3645024"/>
            <a:ext cx="1008112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41,91</a:t>
            </a:r>
            <a:endParaRPr lang="en-GB" dirty="0"/>
          </a:p>
        </p:txBody>
      </p:sp>
      <p:sp>
        <p:nvSpPr>
          <p:cNvPr id="17" name="Oval 16"/>
          <p:cNvSpPr/>
          <p:nvPr/>
        </p:nvSpPr>
        <p:spPr>
          <a:xfrm>
            <a:off x="4355976" y="4797152"/>
            <a:ext cx="720080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36</a:t>
            </a:r>
            <a:endParaRPr lang="en-GB" dirty="0"/>
          </a:p>
        </p:txBody>
      </p:sp>
      <p:cxnSp>
        <p:nvCxnSpPr>
          <p:cNvPr id="19" name="Straight Connector 18"/>
          <p:cNvCxnSpPr>
            <a:stCxn id="15" idx="3"/>
            <a:endCxn id="17" idx="0"/>
          </p:cNvCxnSpPr>
          <p:nvPr/>
        </p:nvCxnSpPr>
        <p:spPr>
          <a:xfrm flipH="1">
            <a:off x="4716016" y="3952337"/>
            <a:ext cx="1731811" cy="84481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5" idx="4"/>
            <a:endCxn id="18" idx="0"/>
          </p:cNvCxnSpPr>
          <p:nvPr/>
        </p:nvCxnSpPr>
        <p:spPr>
          <a:xfrm flipH="1">
            <a:off x="6012160" y="4005064"/>
            <a:ext cx="792088" cy="7920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5" idx="5"/>
            <a:endCxn id="14" idx="0"/>
          </p:cNvCxnSpPr>
          <p:nvPr/>
        </p:nvCxnSpPr>
        <p:spPr>
          <a:xfrm>
            <a:off x="7160669" y="3952337"/>
            <a:ext cx="579683" cy="84481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4146" t="46273" r="33655" b="27464"/>
          <a:stretch>
            <a:fillRect/>
          </a:stretch>
        </p:blipFill>
        <p:spPr bwMode="auto">
          <a:xfrm>
            <a:off x="0" y="260648"/>
            <a:ext cx="6216691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861785" y="0"/>
            <a:ext cx="5282215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We can convert a red black tree to a (2,4) tree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439415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bg2">
                <a:lumMod val="1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b="1" i="1" dirty="0" smtClean="0">
                <a:latin typeface="Comic Sans MS" pitchFamily="66" charset="0"/>
              </a:rPr>
              <a:t>Merge every red node into its parent</a:t>
            </a:r>
            <a:endParaRPr lang="en-GB" b="1" i="1" dirty="0">
              <a:latin typeface="Comic Sans MS" pitchFamily="66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755576" y="4797152"/>
            <a:ext cx="1008112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03,09</a:t>
            </a:r>
            <a:endParaRPr lang="en-GB" dirty="0"/>
          </a:p>
        </p:txBody>
      </p:sp>
      <p:sp>
        <p:nvSpPr>
          <p:cNvPr id="8" name="Oval 7"/>
          <p:cNvSpPr/>
          <p:nvPr/>
        </p:nvSpPr>
        <p:spPr>
          <a:xfrm>
            <a:off x="1907704" y="4797152"/>
            <a:ext cx="1008112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25,26</a:t>
            </a:r>
            <a:endParaRPr lang="en-GB" dirty="0"/>
          </a:p>
        </p:txBody>
      </p:sp>
      <p:sp>
        <p:nvSpPr>
          <p:cNvPr id="9" name="Oval 8"/>
          <p:cNvSpPr/>
          <p:nvPr/>
        </p:nvSpPr>
        <p:spPr>
          <a:xfrm>
            <a:off x="1691680" y="3789040"/>
            <a:ext cx="1008112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19,27</a:t>
            </a:r>
            <a:endParaRPr lang="en-GB" dirty="0"/>
          </a:p>
        </p:txBody>
      </p:sp>
      <p:sp>
        <p:nvSpPr>
          <p:cNvPr id="10" name="Oval 9"/>
          <p:cNvSpPr/>
          <p:nvPr/>
        </p:nvSpPr>
        <p:spPr>
          <a:xfrm>
            <a:off x="3059832" y="4797152"/>
            <a:ext cx="720080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28</a:t>
            </a:r>
            <a:endParaRPr lang="en-GB" dirty="0"/>
          </a:p>
        </p:txBody>
      </p:sp>
      <p:cxnSp>
        <p:nvCxnSpPr>
          <p:cNvPr id="12" name="Straight Connector 11"/>
          <p:cNvCxnSpPr>
            <a:stCxn id="9" idx="3"/>
            <a:endCxn id="5" idx="0"/>
          </p:cNvCxnSpPr>
          <p:nvPr/>
        </p:nvCxnSpPr>
        <p:spPr>
          <a:xfrm flipH="1">
            <a:off x="1259632" y="4096353"/>
            <a:ext cx="579683" cy="70079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9" idx="4"/>
            <a:endCxn id="8" idx="0"/>
          </p:cNvCxnSpPr>
          <p:nvPr/>
        </p:nvCxnSpPr>
        <p:spPr>
          <a:xfrm>
            <a:off x="2195736" y="4149080"/>
            <a:ext cx="216024" cy="64807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5"/>
            <a:endCxn id="10" idx="0"/>
          </p:cNvCxnSpPr>
          <p:nvPr/>
        </p:nvCxnSpPr>
        <p:spPr>
          <a:xfrm>
            <a:off x="2552157" y="4096353"/>
            <a:ext cx="867715" cy="70079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5292080" y="4797152"/>
            <a:ext cx="1440160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61,81,87</a:t>
            </a:r>
            <a:endParaRPr lang="en-GB" dirty="0"/>
          </a:p>
        </p:txBody>
      </p:sp>
      <p:sp>
        <p:nvSpPr>
          <p:cNvPr id="14" name="Oval 13"/>
          <p:cNvSpPr/>
          <p:nvPr/>
        </p:nvSpPr>
        <p:spPr>
          <a:xfrm>
            <a:off x="7020272" y="4797152"/>
            <a:ext cx="1440160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93,94,97</a:t>
            </a:r>
            <a:endParaRPr lang="en-GB" dirty="0"/>
          </a:p>
        </p:txBody>
      </p:sp>
      <p:sp>
        <p:nvSpPr>
          <p:cNvPr id="15" name="Oval 14"/>
          <p:cNvSpPr/>
          <p:nvPr/>
        </p:nvSpPr>
        <p:spPr>
          <a:xfrm>
            <a:off x="6300192" y="3645024"/>
            <a:ext cx="1008112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41,91</a:t>
            </a:r>
            <a:endParaRPr lang="en-GB" dirty="0"/>
          </a:p>
        </p:txBody>
      </p:sp>
      <p:sp>
        <p:nvSpPr>
          <p:cNvPr id="17" name="Oval 16"/>
          <p:cNvSpPr/>
          <p:nvPr/>
        </p:nvSpPr>
        <p:spPr>
          <a:xfrm>
            <a:off x="4355976" y="4797152"/>
            <a:ext cx="720080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36</a:t>
            </a:r>
            <a:endParaRPr lang="en-GB" dirty="0"/>
          </a:p>
        </p:txBody>
      </p:sp>
      <p:cxnSp>
        <p:nvCxnSpPr>
          <p:cNvPr id="19" name="Straight Connector 18"/>
          <p:cNvCxnSpPr>
            <a:stCxn id="15" idx="3"/>
            <a:endCxn id="17" idx="0"/>
          </p:cNvCxnSpPr>
          <p:nvPr/>
        </p:nvCxnSpPr>
        <p:spPr>
          <a:xfrm flipH="1">
            <a:off x="4716016" y="3952337"/>
            <a:ext cx="1731811" cy="84481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5" idx="4"/>
            <a:endCxn id="18" idx="0"/>
          </p:cNvCxnSpPr>
          <p:nvPr/>
        </p:nvCxnSpPr>
        <p:spPr>
          <a:xfrm flipH="1">
            <a:off x="6012160" y="4005064"/>
            <a:ext cx="792088" cy="7920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5" idx="5"/>
            <a:endCxn id="14" idx="0"/>
          </p:cNvCxnSpPr>
          <p:nvPr/>
        </p:nvCxnSpPr>
        <p:spPr>
          <a:xfrm>
            <a:off x="7160669" y="3952337"/>
            <a:ext cx="579683" cy="84481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995936" y="2852936"/>
            <a:ext cx="720080" cy="36004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28</a:t>
            </a:r>
            <a:endParaRPr lang="en-GB" dirty="0"/>
          </a:p>
        </p:txBody>
      </p:sp>
      <p:cxnSp>
        <p:nvCxnSpPr>
          <p:cNvPr id="21" name="Straight Connector 20"/>
          <p:cNvCxnSpPr>
            <a:stCxn id="20" idx="3"/>
            <a:endCxn id="9" idx="0"/>
          </p:cNvCxnSpPr>
          <p:nvPr/>
        </p:nvCxnSpPr>
        <p:spPr>
          <a:xfrm flipH="1">
            <a:off x="2195736" y="3160249"/>
            <a:ext cx="1905653" cy="62879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0" idx="5"/>
            <a:endCxn id="15" idx="0"/>
          </p:cNvCxnSpPr>
          <p:nvPr/>
        </p:nvCxnSpPr>
        <p:spPr>
          <a:xfrm>
            <a:off x="4610563" y="3160249"/>
            <a:ext cx="2193685" cy="4847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79512" y="404664"/>
            <a:ext cx="7704856" cy="2304256"/>
            <a:chOff x="755576" y="2852936"/>
            <a:chExt cx="7704856" cy="2304256"/>
          </a:xfrm>
        </p:grpSpPr>
        <p:sp>
          <p:nvSpPr>
            <p:cNvPr id="5" name="Oval 4"/>
            <p:cNvSpPr/>
            <p:nvPr/>
          </p:nvSpPr>
          <p:spPr>
            <a:xfrm>
              <a:off x="755576" y="4797152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03,09</a:t>
              </a:r>
              <a:endParaRPr lang="en-GB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1907704" y="4797152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25,26</a:t>
              </a:r>
              <a:endParaRPr lang="en-GB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1691680" y="3789040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19,27</a:t>
              </a:r>
              <a:endParaRPr lang="en-GB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3059832" y="4797152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28</a:t>
              </a:r>
              <a:endParaRPr lang="en-GB" dirty="0"/>
            </a:p>
          </p:txBody>
        </p:sp>
        <p:cxnSp>
          <p:nvCxnSpPr>
            <p:cNvPr id="12" name="Straight Connector 11"/>
            <p:cNvCxnSpPr>
              <a:stCxn id="9" idx="3"/>
              <a:endCxn id="5" idx="0"/>
            </p:cNvCxnSpPr>
            <p:nvPr/>
          </p:nvCxnSpPr>
          <p:spPr>
            <a:xfrm flipH="1">
              <a:off x="1259632" y="4096353"/>
              <a:ext cx="579683" cy="7007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9" idx="4"/>
              <a:endCxn id="8" idx="0"/>
            </p:cNvCxnSpPr>
            <p:nvPr/>
          </p:nvCxnSpPr>
          <p:spPr>
            <a:xfrm>
              <a:off x="2195736" y="4149080"/>
              <a:ext cx="216024" cy="6480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9" idx="5"/>
              <a:endCxn id="10" idx="0"/>
            </p:cNvCxnSpPr>
            <p:nvPr/>
          </p:nvCxnSpPr>
          <p:spPr>
            <a:xfrm>
              <a:off x="2552157" y="4096353"/>
              <a:ext cx="867715" cy="7007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5292080" y="4797152"/>
              <a:ext cx="144016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61,81,87</a:t>
              </a:r>
              <a:endParaRPr lang="en-GB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7020272" y="4797152"/>
              <a:ext cx="144016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93,94,97</a:t>
              </a:r>
              <a:endParaRPr lang="en-GB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6300192" y="3645024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41,91</a:t>
              </a:r>
              <a:endParaRPr lang="en-GB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4355976" y="4797152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36</a:t>
              </a:r>
              <a:endParaRPr lang="en-GB" dirty="0"/>
            </a:p>
          </p:txBody>
        </p:sp>
        <p:cxnSp>
          <p:nvCxnSpPr>
            <p:cNvPr id="19" name="Straight Connector 18"/>
            <p:cNvCxnSpPr>
              <a:stCxn id="15" idx="3"/>
              <a:endCxn id="17" idx="0"/>
            </p:cNvCxnSpPr>
            <p:nvPr/>
          </p:nvCxnSpPr>
          <p:spPr>
            <a:xfrm flipH="1">
              <a:off x="4716016" y="3952337"/>
              <a:ext cx="1731811" cy="84481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5" idx="4"/>
              <a:endCxn id="18" idx="0"/>
            </p:cNvCxnSpPr>
            <p:nvPr/>
          </p:nvCxnSpPr>
          <p:spPr>
            <a:xfrm flipH="1">
              <a:off x="6012160" y="4005064"/>
              <a:ext cx="792088" cy="7920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5" idx="5"/>
              <a:endCxn id="14" idx="0"/>
            </p:cNvCxnSpPr>
            <p:nvPr/>
          </p:nvCxnSpPr>
          <p:spPr>
            <a:xfrm>
              <a:off x="7160669" y="3952337"/>
              <a:ext cx="579683" cy="84481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/>
            <p:cNvSpPr/>
            <p:nvPr/>
          </p:nvSpPr>
          <p:spPr>
            <a:xfrm>
              <a:off x="3995936" y="2852936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28</a:t>
              </a:r>
              <a:endParaRPr lang="en-GB" dirty="0"/>
            </a:p>
          </p:txBody>
        </p:sp>
        <p:cxnSp>
          <p:nvCxnSpPr>
            <p:cNvPr id="21" name="Straight Connector 20"/>
            <p:cNvCxnSpPr>
              <a:stCxn id="20" idx="3"/>
              <a:endCxn id="9" idx="0"/>
            </p:cNvCxnSpPr>
            <p:nvPr/>
          </p:nvCxnSpPr>
          <p:spPr>
            <a:xfrm flipH="1">
              <a:off x="2195736" y="3160249"/>
              <a:ext cx="1905653" cy="62879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20" idx="5"/>
              <a:endCxn id="15" idx="0"/>
            </p:cNvCxnSpPr>
            <p:nvPr/>
          </p:nvCxnSpPr>
          <p:spPr>
            <a:xfrm>
              <a:off x="4610563" y="3160249"/>
              <a:ext cx="2193685" cy="4847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755576" y="4005064"/>
            <a:ext cx="5867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 smtClean="0">
                <a:latin typeface="Comic Sans MS" pitchFamily="66" charset="0"/>
              </a:rPr>
              <a:t>We can convert a (2,4) tree into a red black tree</a:t>
            </a:r>
            <a:endParaRPr lang="en-GB" b="1" i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/>
          <p:nvPr/>
        </p:nvGrpSpPr>
        <p:grpSpPr>
          <a:xfrm>
            <a:off x="179512" y="404664"/>
            <a:ext cx="7704856" cy="2304256"/>
            <a:chOff x="755576" y="2852936"/>
            <a:chExt cx="7704856" cy="2304256"/>
          </a:xfrm>
        </p:grpSpPr>
        <p:sp>
          <p:nvSpPr>
            <p:cNvPr id="5" name="Oval 4"/>
            <p:cNvSpPr/>
            <p:nvPr/>
          </p:nvSpPr>
          <p:spPr>
            <a:xfrm>
              <a:off x="755576" y="4797152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03,09</a:t>
              </a:r>
              <a:endParaRPr lang="en-GB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1907704" y="4797152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25,26</a:t>
              </a:r>
              <a:endParaRPr lang="en-GB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1691680" y="3789040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19,27</a:t>
              </a:r>
              <a:endParaRPr lang="en-GB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3059832" y="4797152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28</a:t>
              </a:r>
              <a:endParaRPr lang="en-GB" dirty="0"/>
            </a:p>
          </p:txBody>
        </p:sp>
        <p:cxnSp>
          <p:nvCxnSpPr>
            <p:cNvPr id="12" name="Straight Connector 11"/>
            <p:cNvCxnSpPr>
              <a:stCxn id="9" idx="3"/>
              <a:endCxn id="5" idx="0"/>
            </p:cNvCxnSpPr>
            <p:nvPr/>
          </p:nvCxnSpPr>
          <p:spPr>
            <a:xfrm flipH="1">
              <a:off x="1259632" y="4096353"/>
              <a:ext cx="579683" cy="7007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9" idx="4"/>
              <a:endCxn id="8" idx="0"/>
            </p:cNvCxnSpPr>
            <p:nvPr/>
          </p:nvCxnSpPr>
          <p:spPr>
            <a:xfrm>
              <a:off x="2195736" y="4149080"/>
              <a:ext cx="216024" cy="6480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9" idx="5"/>
              <a:endCxn id="10" idx="0"/>
            </p:cNvCxnSpPr>
            <p:nvPr/>
          </p:nvCxnSpPr>
          <p:spPr>
            <a:xfrm>
              <a:off x="2552157" y="4096353"/>
              <a:ext cx="867715" cy="7007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5292080" y="4797152"/>
              <a:ext cx="144016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61,81,87</a:t>
              </a:r>
              <a:endParaRPr lang="en-GB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7020272" y="4797152"/>
              <a:ext cx="144016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93,94,97</a:t>
              </a:r>
              <a:endParaRPr lang="en-GB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6300192" y="3645024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41,91</a:t>
              </a:r>
              <a:endParaRPr lang="en-GB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4355976" y="4797152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36</a:t>
              </a:r>
              <a:endParaRPr lang="en-GB" dirty="0"/>
            </a:p>
          </p:txBody>
        </p:sp>
        <p:cxnSp>
          <p:nvCxnSpPr>
            <p:cNvPr id="19" name="Straight Connector 18"/>
            <p:cNvCxnSpPr>
              <a:stCxn id="15" idx="3"/>
              <a:endCxn id="17" idx="0"/>
            </p:cNvCxnSpPr>
            <p:nvPr/>
          </p:nvCxnSpPr>
          <p:spPr>
            <a:xfrm flipH="1">
              <a:off x="4716016" y="3952337"/>
              <a:ext cx="1731811" cy="84481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5" idx="4"/>
              <a:endCxn id="18" idx="0"/>
            </p:cNvCxnSpPr>
            <p:nvPr/>
          </p:nvCxnSpPr>
          <p:spPr>
            <a:xfrm flipH="1">
              <a:off x="6012160" y="4005064"/>
              <a:ext cx="792088" cy="7920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5" idx="5"/>
              <a:endCxn id="14" idx="0"/>
            </p:cNvCxnSpPr>
            <p:nvPr/>
          </p:nvCxnSpPr>
          <p:spPr>
            <a:xfrm>
              <a:off x="7160669" y="3952337"/>
              <a:ext cx="579683" cy="84481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/>
            <p:cNvSpPr/>
            <p:nvPr/>
          </p:nvSpPr>
          <p:spPr>
            <a:xfrm>
              <a:off x="3995936" y="2852936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28</a:t>
              </a:r>
              <a:endParaRPr lang="en-GB" dirty="0"/>
            </a:p>
          </p:txBody>
        </p:sp>
        <p:cxnSp>
          <p:nvCxnSpPr>
            <p:cNvPr id="21" name="Straight Connector 20"/>
            <p:cNvCxnSpPr>
              <a:stCxn id="20" idx="3"/>
              <a:endCxn id="9" idx="0"/>
            </p:cNvCxnSpPr>
            <p:nvPr/>
          </p:nvCxnSpPr>
          <p:spPr>
            <a:xfrm flipH="1">
              <a:off x="2195736" y="3160249"/>
              <a:ext cx="1905653" cy="62879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20" idx="5"/>
              <a:endCxn id="15" idx="0"/>
            </p:cNvCxnSpPr>
            <p:nvPr/>
          </p:nvCxnSpPr>
          <p:spPr>
            <a:xfrm>
              <a:off x="4610563" y="3160249"/>
              <a:ext cx="2193685" cy="4847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0" y="6488668"/>
            <a:ext cx="586731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b="1" i="1" dirty="0" smtClean="0">
                <a:latin typeface="Comic Sans MS" pitchFamily="66" charset="0"/>
              </a:rPr>
              <a:t>We can convert a (2,4) tree into a red black tree</a:t>
            </a:r>
            <a:endParaRPr lang="en-GB" b="1" i="1" dirty="0"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47664" y="3789040"/>
            <a:ext cx="5118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if v is a 2-node keep the (black) children of v as is</a:t>
            </a:r>
            <a:endParaRPr lang="en-GB" sz="1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/>
          <p:nvPr/>
        </p:nvGrpSpPr>
        <p:grpSpPr>
          <a:xfrm>
            <a:off x="179512" y="404664"/>
            <a:ext cx="7704856" cy="2304256"/>
            <a:chOff x="755576" y="2852936"/>
            <a:chExt cx="7704856" cy="2304256"/>
          </a:xfrm>
        </p:grpSpPr>
        <p:sp>
          <p:nvSpPr>
            <p:cNvPr id="5" name="Oval 4"/>
            <p:cNvSpPr/>
            <p:nvPr/>
          </p:nvSpPr>
          <p:spPr>
            <a:xfrm>
              <a:off x="755576" y="4797152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03,09</a:t>
              </a:r>
              <a:endParaRPr lang="en-GB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1907704" y="4797152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25,26</a:t>
              </a:r>
              <a:endParaRPr lang="en-GB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1691680" y="3789040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19,27</a:t>
              </a:r>
              <a:endParaRPr lang="en-GB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3059832" y="4797152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28</a:t>
              </a:r>
              <a:endParaRPr lang="en-GB" dirty="0"/>
            </a:p>
          </p:txBody>
        </p:sp>
        <p:cxnSp>
          <p:nvCxnSpPr>
            <p:cNvPr id="12" name="Straight Connector 11"/>
            <p:cNvCxnSpPr>
              <a:stCxn id="9" idx="3"/>
              <a:endCxn id="5" idx="0"/>
            </p:cNvCxnSpPr>
            <p:nvPr/>
          </p:nvCxnSpPr>
          <p:spPr>
            <a:xfrm flipH="1">
              <a:off x="1259632" y="4096353"/>
              <a:ext cx="579683" cy="7007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9" idx="4"/>
              <a:endCxn id="8" idx="0"/>
            </p:cNvCxnSpPr>
            <p:nvPr/>
          </p:nvCxnSpPr>
          <p:spPr>
            <a:xfrm>
              <a:off x="2195736" y="4149080"/>
              <a:ext cx="216024" cy="6480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9" idx="5"/>
              <a:endCxn id="10" idx="0"/>
            </p:cNvCxnSpPr>
            <p:nvPr/>
          </p:nvCxnSpPr>
          <p:spPr>
            <a:xfrm>
              <a:off x="2552157" y="4096353"/>
              <a:ext cx="867715" cy="7007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5292080" y="4797152"/>
              <a:ext cx="144016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61,81,87</a:t>
              </a:r>
              <a:endParaRPr lang="en-GB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7020272" y="4797152"/>
              <a:ext cx="144016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93,94,97</a:t>
              </a:r>
              <a:endParaRPr lang="en-GB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6300192" y="3645024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41,91</a:t>
              </a:r>
              <a:endParaRPr lang="en-GB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4355976" y="4797152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36</a:t>
              </a:r>
              <a:endParaRPr lang="en-GB" dirty="0"/>
            </a:p>
          </p:txBody>
        </p:sp>
        <p:cxnSp>
          <p:nvCxnSpPr>
            <p:cNvPr id="19" name="Straight Connector 18"/>
            <p:cNvCxnSpPr>
              <a:stCxn id="15" idx="3"/>
              <a:endCxn id="17" idx="0"/>
            </p:cNvCxnSpPr>
            <p:nvPr/>
          </p:nvCxnSpPr>
          <p:spPr>
            <a:xfrm flipH="1">
              <a:off x="4716016" y="3952337"/>
              <a:ext cx="1731811" cy="84481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5" idx="4"/>
              <a:endCxn id="18" idx="0"/>
            </p:cNvCxnSpPr>
            <p:nvPr/>
          </p:nvCxnSpPr>
          <p:spPr>
            <a:xfrm flipH="1">
              <a:off x="6012160" y="4005064"/>
              <a:ext cx="792088" cy="7920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5" idx="5"/>
              <a:endCxn id="14" idx="0"/>
            </p:cNvCxnSpPr>
            <p:nvPr/>
          </p:nvCxnSpPr>
          <p:spPr>
            <a:xfrm>
              <a:off x="7160669" y="3952337"/>
              <a:ext cx="579683" cy="84481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/>
            <p:cNvSpPr/>
            <p:nvPr/>
          </p:nvSpPr>
          <p:spPr>
            <a:xfrm>
              <a:off x="3995936" y="2852936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28</a:t>
              </a:r>
              <a:endParaRPr lang="en-GB" dirty="0"/>
            </a:p>
          </p:txBody>
        </p:sp>
        <p:cxnSp>
          <p:nvCxnSpPr>
            <p:cNvPr id="21" name="Straight Connector 20"/>
            <p:cNvCxnSpPr>
              <a:stCxn id="20" idx="3"/>
              <a:endCxn id="9" idx="0"/>
            </p:cNvCxnSpPr>
            <p:nvPr/>
          </p:nvCxnSpPr>
          <p:spPr>
            <a:xfrm flipH="1">
              <a:off x="2195736" y="3160249"/>
              <a:ext cx="1905653" cy="62879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20" idx="5"/>
              <a:endCxn id="15" idx="0"/>
            </p:cNvCxnSpPr>
            <p:nvPr/>
          </p:nvCxnSpPr>
          <p:spPr>
            <a:xfrm>
              <a:off x="4610563" y="3160249"/>
              <a:ext cx="2193685" cy="4847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0" y="6488668"/>
            <a:ext cx="586731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b="1" i="1" dirty="0" smtClean="0">
                <a:latin typeface="Comic Sans MS" pitchFamily="66" charset="0"/>
              </a:rPr>
              <a:t>We can convert a (2,4) tree into a red black tree</a:t>
            </a:r>
            <a:endParaRPr lang="en-GB" b="1" i="1" dirty="0"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47664" y="3789040"/>
            <a:ext cx="511870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if v is a 2-node keep the (black) children of v as is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if v is a 3-node</a:t>
            </a:r>
            <a:endParaRPr lang="en-GB" sz="1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/>
          <p:nvPr/>
        </p:nvGrpSpPr>
        <p:grpSpPr>
          <a:xfrm>
            <a:off x="179512" y="404664"/>
            <a:ext cx="7704856" cy="2304256"/>
            <a:chOff x="755576" y="2852936"/>
            <a:chExt cx="7704856" cy="2304256"/>
          </a:xfrm>
        </p:grpSpPr>
        <p:sp>
          <p:nvSpPr>
            <p:cNvPr id="5" name="Oval 4"/>
            <p:cNvSpPr/>
            <p:nvPr/>
          </p:nvSpPr>
          <p:spPr>
            <a:xfrm>
              <a:off x="755576" y="4797152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03,09</a:t>
              </a:r>
              <a:endParaRPr lang="en-GB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1907704" y="4797152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25,26</a:t>
              </a:r>
              <a:endParaRPr lang="en-GB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1691680" y="3789040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19,27</a:t>
              </a:r>
              <a:endParaRPr lang="en-GB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3059832" y="4797152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28</a:t>
              </a:r>
              <a:endParaRPr lang="en-GB" dirty="0"/>
            </a:p>
          </p:txBody>
        </p:sp>
        <p:cxnSp>
          <p:nvCxnSpPr>
            <p:cNvPr id="12" name="Straight Connector 11"/>
            <p:cNvCxnSpPr>
              <a:stCxn id="9" idx="3"/>
              <a:endCxn id="5" idx="0"/>
            </p:cNvCxnSpPr>
            <p:nvPr/>
          </p:nvCxnSpPr>
          <p:spPr>
            <a:xfrm flipH="1">
              <a:off x="1259632" y="4096353"/>
              <a:ext cx="579683" cy="7007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9" idx="4"/>
              <a:endCxn id="8" idx="0"/>
            </p:cNvCxnSpPr>
            <p:nvPr/>
          </p:nvCxnSpPr>
          <p:spPr>
            <a:xfrm>
              <a:off x="2195736" y="4149080"/>
              <a:ext cx="216024" cy="6480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9" idx="5"/>
              <a:endCxn id="10" idx="0"/>
            </p:cNvCxnSpPr>
            <p:nvPr/>
          </p:nvCxnSpPr>
          <p:spPr>
            <a:xfrm>
              <a:off x="2552157" y="4096353"/>
              <a:ext cx="867715" cy="7007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5292080" y="4797152"/>
              <a:ext cx="144016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61,81,87</a:t>
              </a:r>
              <a:endParaRPr lang="en-GB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7020272" y="4797152"/>
              <a:ext cx="144016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93,94,97</a:t>
              </a:r>
              <a:endParaRPr lang="en-GB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6300192" y="3645024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41,91</a:t>
              </a:r>
              <a:endParaRPr lang="en-GB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4355976" y="4797152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36</a:t>
              </a:r>
              <a:endParaRPr lang="en-GB" dirty="0"/>
            </a:p>
          </p:txBody>
        </p:sp>
        <p:cxnSp>
          <p:nvCxnSpPr>
            <p:cNvPr id="19" name="Straight Connector 18"/>
            <p:cNvCxnSpPr>
              <a:stCxn id="15" idx="3"/>
              <a:endCxn id="17" idx="0"/>
            </p:cNvCxnSpPr>
            <p:nvPr/>
          </p:nvCxnSpPr>
          <p:spPr>
            <a:xfrm flipH="1">
              <a:off x="4716016" y="3952337"/>
              <a:ext cx="1731811" cy="84481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5" idx="4"/>
              <a:endCxn id="18" idx="0"/>
            </p:cNvCxnSpPr>
            <p:nvPr/>
          </p:nvCxnSpPr>
          <p:spPr>
            <a:xfrm flipH="1">
              <a:off x="6012160" y="4005064"/>
              <a:ext cx="792088" cy="7920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5" idx="5"/>
              <a:endCxn id="14" idx="0"/>
            </p:cNvCxnSpPr>
            <p:nvPr/>
          </p:nvCxnSpPr>
          <p:spPr>
            <a:xfrm>
              <a:off x="7160669" y="3952337"/>
              <a:ext cx="579683" cy="84481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/>
            <p:cNvSpPr/>
            <p:nvPr/>
          </p:nvSpPr>
          <p:spPr>
            <a:xfrm>
              <a:off x="3995936" y="2852936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28</a:t>
              </a:r>
              <a:endParaRPr lang="en-GB" dirty="0"/>
            </a:p>
          </p:txBody>
        </p:sp>
        <p:cxnSp>
          <p:nvCxnSpPr>
            <p:cNvPr id="21" name="Straight Connector 20"/>
            <p:cNvCxnSpPr>
              <a:stCxn id="20" idx="3"/>
              <a:endCxn id="9" idx="0"/>
            </p:cNvCxnSpPr>
            <p:nvPr/>
          </p:nvCxnSpPr>
          <p:spPr>
            <a:xfrm flipH="1">
              <a:off x="2195736" y="3160249"/>
              <a:ext cx="1905653" cy="62879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20" idx="5"/>
              <a:endCxn id="15" idx="0"/>
            </p:cNvCxnSpPr>
            <p:nvPr/>
          </p:nvCxnSpPr>
          <p:spPr>
            <a:xfrm>
              <a:off x="4610563" y="3160249"/>
              <a:ext cx="2193685" cy="4847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0" y="6488668"/>
            <a:ext cx="586731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b="1" i="1" dirty="0" smtClean="0">
                <a:latin typeface="Comic Sans MS" pitchFamily="66" charset="0"/>
              </a:rPr>
              <a:t>We can convert a (2,4) tree into a red black tree</a:t>
            </a:r>
            <a:endParaRPr lang="en-GB" b="1" i="1" dirty="0"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47664" y="3789040"/>
            <a:ext cx="511870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if v is a 2-node keep the (black) children of v as is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if v is a 3-node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create a new red node w</a:t>
            </a:r>
            <a:endParaRPr lang="en-GB" sz="1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/>
          <p:nvPr/>
        </p:nvGrpSpPr>
        <p:grpSpPr>
          <a:xfrm>
            <a:off x="179512" y="404664"/>
            <a:ext cx="7704856" cy="2304256"/>
            <a:chOff x="755576" y="2852936"/>
            <a:chExt cx="7704856" cy="2304256"/>
          </a:xfrm>
        </p:grpSpPr>
        <p:sp>
          <p:nvSpPr>
            <p:cNvPr id="5" name="Oval 4"/>
            <p:cNvSpPr/>
            <p:nvPr/>
          </p:nvSpPr>
          <p:spPr>
            <a:xfrm>
              <a:off x="755576" y="4797152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03,09</a:t>
              </a:r>
              <a:endParaRPr lang="en-GB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1907704" y="4797152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25,26</a:t>
              </a:r>
              <a:endParaRPr lang="en-GB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1691680" y="3789040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19,27</a:t>
              </a:r>
              <a:endParaRPr lang="en-GB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3059832" y="4797152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28</a:t>
              </a:r>
              <a:endParaRPr lang="en-GB" dirty="0"/>
            </a:p>
          </p:txBody>
        </p:sp>
        <p:cxnSp>
          <p:nvCxnSpPr>
            <p:cNvPr id="12" name="Straight Connector 11"/>
            <p:cNvCxnSpPr>
              <a:stCxn id="9" idx="3"/>
              <a:endCxn id="5" idx="0"/>
            </p:cNvCxnSpPr>
            <p:nvPr/>
          </p:nvCxnSpPr>
          <p:spPr>
            <a:xfrm flipH="1">
              <a:off x="1259632" y="4096353"/>
              <a:ext cx="579683" cy="7007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9" idx="4"/>
              <a:endCxn id="8" idx="0"/>
            </p:cNvCxnSpPr>
            <p:nvPr/>
          </p:nvCxnSpPr>
          <p:spPr>
            <a:xfrm>
              <a:off x="2195736" y="4149080"/>
              <a:ext cx="216024" cy="6480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9" idx="5"/>
              <a:endCxn id="10" idx="0"/>
            </p:cNvCxnSpPr>
            <p:nvPr/>
          </p:nvCxnSpPr>
          <p:spPr>
            <a:xfrm>
              <a:off x="2552157" y="4096353"/>
              <a:ext cx="867715" cy="7007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5292080" y="4797152"/>
              <a:ext cx="144016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61,81,87</a:t>
              </a:r>
              <a:endParaRPr lang="en-GB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7020272" y="4797152"/>
              <a:ext cx="144016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93,94,97</a:t>
              </a:r>
              <a:endParaRPr lang="en-GB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6300192" y="3645024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41,91</a:t>
              </a:r>
              <a:endParaRPr lang="en-GB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4355976" y="4797152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36</a:t>
              </a:r>
              <a:endParaRPr lang="en-GB" dirty="0"/>
            </a:p>
          </p:txBody>
        </p:sp>
        <p:cxnSp>
          <p:nvCxnSpPr>
            <p:cNvPr id="19" name="Straight Connector 18"/>
            <p:cNvCxnSpPr>
              <a:stCxn id="15" idx="3"/>
              <a:endCxn id="17" idx="0"/>
            </p:cNvCxnSpPr>
            <p:nvPr/>
          </p:nvCxnSpPr>
          <p:spPr>
            <a:xfrm flipH="1">
              <a:off x="4716016" y="3952337"/>
              <a:ext cx="1731811" cy="84481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5" idx="4"/>
              <a:endCxn id="18" idx="0"/>
            </p:cNvCxnSpPr>
            <p:nvPr/>
          </p:nvCxnSpPr>
          <p:spPr>
            <a:xfrm flipH="1">
              <a:off x="6012160" y="4005064"/>
              <a:ext cx="792088" cy="7920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5" idx="5"/>
              <a:endCxn id="14" idx="0"/>
            </p:cNvCxnSpPr>
            <p:nvPr/>
          </p:nvCxnSpPr>
          <p:spPr>
            <a:xfrm>
              <a:off x="7160669" y="3952337"/>
              <a:ext cx="579683" cy="84481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/>
            <p:cNvSpPr/>
            <p:nvPr/>
          </p:nvSpPr>
          <p:spPr>
            <a:xfrm>
              <a:off x="3995936" y="2852936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28</a:t>
              </a:r>
              <a:endParaRPr lang="en-GB" dirty="0"/>
            </a:p>
          </p:txBody>
        </p:sp>
        <p:cxnSp>
          <p:nvCxnSpPr>
            <p:cNvPr id="21" name="Straight Connector 20"/>
            <p:cNvCxnSpPr>
              <a:stCxn id="20" idx="3"/>
              <a:endCxn id="9" idx="0"/>
            </p:cNvCxnSpPr>
            <p:nvPr/>
          </p:nvCxnSpPr>
          <p:spPr>
            <a:xfrm flipH="1">
              <a:off x="2195736" y="3160249"/>
              <a:ext cx="1905653" cy="62879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20" idx="5"/>
              <a:endCxn id="15" idx="0"/>
            </p:cNvCxnSpPr>
            <p:nvPr/>
          </p:nvCxnSpPr>
          <p:spPr>
            <a:xfrm>
              <a:off x="4610563" y="3160249"/>
              <a:ext cx="2193685" cy="4847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0" y="6488668"/>
            <a:ext cx="586731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b="1" i="1" dirty="0" smtClean="0">
                <a:latin typeface="Comic Sans MS" pitchFamily="66" charset="0"/>
              </a:rPr>
              <a:t>We can convert a (2,4) tree into a red black tree</a:t>
            </a:r>
            <a:endParaRPr lang="en-GB" b="1" i="1" dirty="0"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47664" y="3789040"/>
            <a:ext cx="511870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if v is a 2-node keep the (black) children of v as is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if v is a 3-node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create a new red node w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give </a:t>
            </a:r>
            <a:r>
              <a:rPr lang="en-GB" sz="1600" dirty="0" err="1" smtClean="0">
                <a:latin typeface="Comic Sans MS" pitchFamily="66" charset="0"/>
              </a:rPr>
              <a:t>v’s</a:t>
            </a:r>
            <a:r>
              <a:rPr lang="en-GB" sz="1600" dirty="0" smtClean="0">
                <a:latin typeface="Comic Sans MS" pitchFamily="66" charset="0"/>
              </a:rPr>
              <a:t> first two (black) children to w</a:t>
            </a:r>
            <a:endParaRPr lang="en-GB" sz="1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4146" t="46273" r="33655" b="27464"/>
          <a:stretch>
            <a:fillRect/>
          </a:stretch>
        </p:blipFill>
        <p:spPr bwMode="auto">
          <a:xfrm>
            <a:off x="0" y="260648"/>
            <a:ext cx="6216691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23528" y="3212976"/>
            <a:ext cx="1309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Properties</a:t>
            </a:r>
            <a:endParaRPr lang="en-GB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/>
          <p:nvPr/>
        </p:nvGrpSpPr>
        <p:grpSpPr>
          <a:xfrm>
            <a:off x="179512" y="404664"/>
            <a:ext cx="7704856" cy="2304256"/>
            <a:chOff x="755576" y="2852936"/>
            <a:chExt cx="7704856" cy="2304256"/>
          </a:xfrm>
        </p:grpSpPr>
        <p:sp>
          <p:nvSpPr>
            <p:cNvPr id="5" name="Oval 4"/>
            <p:cNvSpPr/>
            <p:nvPr/>
          </p:nvSpPr>
          <p:spPr>
            <a:xfrm>
              <a:off x="755576" y="4797152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03,09</a:t>
              </a:r>
              <a:endParaRPr lang="en-GB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1907704" y="4797152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25,26</a:t>
              </a:r>
              <a:endParaRPr lang="en-GB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1691680" y="3789040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19,27</a:t>
              </a:r>
              <a:endParaRPr lang="en-GB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3059832" y="4797152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28</a:t>
              </a:r>
              <a:endParaRPr lang="en-GB" dirty="0"/>
            </a:p>
          </p:txBody>
        </p:sp>
        <p:cxnSp>
          <p:nvCxnSpPr>
            <p:cNvPr id="12" name="Straight Connector 11"/>
            <p:cNvCxnSpPr>
              <a:stCxn id="9" idx="3"/>
              <a:endCxn id="5" idx="0"/>
            </p:cNvCxnSpPr>
            <p:nvPr/>
          </p:nvCxnSpPr>
          <p:spPr>
            <a:xfrm flipH="1">
              <a:off x="1259632" y="4096353"/>
              <a:ext cx="579683" cy="7007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9" idx="4"/>
              <a:endCxn id="8" idx="0"/>
            </p:cNvCxnSpPr>
            <p:nvPr/>
          </p:nvCxnSpPr>
          <p:spPr>
            <a:xfrm>
              <a:off x="2195736" y="4149080"/>
              <a:ext cx="216024" cy="6480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9" idx="5"/>
              <a:endCxn id="10" idx="0"/>
            </p:cNvCxnSpPr>
            <p:nvPr/>
          </p:nvCxnSpPr>
          <p:spPr>
            <a:xfrm>
              <a:off x="2552157" y="4096353"/>
              <a:ext cx="867715" cy="7007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5292080" y="4797152"/>
              <a:ext cx="144016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61,81,87</a:t>
              </a:r>
              <a:endParaRPr lang="en-GB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7020272" y="4797152"/>
              <a:ext cx="144016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93,94,97</a:t>
              </a:r>
              <a:endParaRPr lang="en-GB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6300192" y="3645024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41,91</a:t>
              </a:r>
              <a:endParaRPr lang="en-GB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4355976" y="4797152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36</a:t>
              </a:r>
              <a:endParaRPr lang="en-GB" dirty="0"/>
            </a:p>
          </p:txBody>
        </p:sp>
        <p:cxnSp>
          <p:nvCxnSpPr>
            <p:cNvPr id="19" name="Straight Connector 18"/>
            <p:cNvCxnSpPr>
              <a:stCxn id="15" idx="3"/>
              <a:endCxn id="17" idx="0"/>
            </p:cNvCxnSpPr>
            <p:nvPr/>
          </p:nvCxnSpPr>
          <p:spPr>
            <a:xfrm flipH="1">
              <a:off x="4716016" y="3952337"/>
              <a:ext cx="1731811" cy="84481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5" idx="4"/>
              <a:endCxn id="18" idx="0"/>
            </p:cNvCxnSpPr>
            <p:nvPr/>
          </p:nvCxnSpPr>
          <p:spPr>
            <a:xfrm flipH="1">
              <a:off x="6012160" y="4005064"/>
              <a:ext cx="792088" cy="7920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5" idx="5"/>
              <a:endCxn id="14" idx="0"/>
            </p:cNvCxnSpPr>
            <p:nvPr/>
          </p:nvCxnSpPr>
          <p:spPr>
            <a:xfrm>
              <a:off x="7160669" y="3952337"/>
              <a:ext cx="579683" cy="84481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/>
            <p:cNvSpPr/>
            <p:nvPr/>
          </p:nvSpPr>
          <p:spPr>
            <a:xfrm>
              <a:off x="3995936" y="2852936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28</a:t>
              </a:r>
              <a:endParaRPr lang="en-GB" dirty="0"/>
            </a:p>
          </p:txBody>
        </p:sp>
        <p:cxnSp>
          <p:nvCxnSpPr>
            <p:cNvPr id="21" name="Straight Connector 20"/>
            <p:cNvCxnSpPr>
              <a:stCxn id="20" idx="3"/>
              <a:endCxn id="9" idx="0"/>
            </p:cNvCxnSpPr>
            <p:nvPr/>
          </p:nvCxnSpPr>
          <p:spPr>
            <a:xfrm flipH="1">
              <a:off x="2195736" y="3160249"/>
              <a:ext cx="1905653" cy="62879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20" idx="5"/>
              <a:endCxn id="15" idx="0"/>
            </p:cNvCxnSpPr>
            <p:nvPr/>
          </p:nvCxnSpPr>
          <p:spPr>
            <a:xfrm>
              <a:off x="4610563" y="3160249"/>
              <a:ext cx="2193685" cy="4847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0" y="6488668"/>
            <a:ext cx="586731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b="1" i="1" dirty="0" smtClean="0">
                <a:latin typeface="Comic Sans MS" pitchFamily="66" charset="0"/>
              </a:rPr>
              <a:t>We can convert a (2,4) tree into a red black tree</a:t>
            </a:r>
            <a:endParaRPr lang="en-GB" b="1" i="1" dirty="0"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47664" y="3789040"/>
            <a:ext cx="5118709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if v is a 2-node keep the (black) children of v as is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if v is a 3-node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create a new red node w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give </a:t>
            </a:r>
            <a:r>
              <a:rPr lang="en-GB" sz="1600" dirty="0" err="1" smtClean="0">
                <a:latin typeface="Comic Sans MS" pitchFamily="66" charset="0"/>
              </a:rPr>
              <a:t>v’s</a:t>
            </a:r>
            <a:r>
              <a:rPr lang="en-GB" sz="1600" dirty="0" smtClean="0">
                <a:latin typeface="Comic Sans MS" pitchFamily="66" charset="0"/>
              </a:rPr>
              <a:t> first two (black) children to w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w and </a:t>
            </a:r>
            <a:r>
              <a:rPr lang="en-GB" sz="1600" dirty="0" err="1" smtClean="0">
                <a:latin typeface="Comic Sans MS" pitchFamily="66" charset="0"/>
              </a:rPr>
              <a:t>v’s</a:t>
            </a:r>
            <a:r>
              <a:rPr lang="en-GB" sz="1600" dirty="0" smtClean="0">
                <a:latin typeface="Comic Sans MS" pitchFamily="66" charset="0"/>
              </a:rPr>
              <a:t> third child be the two children of v</a:t>
            </a:r>
            <a:endParaRPr lang="en-GB" sz="1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/>
          <p:nvPr/>
        </p:nvGrpSpPr>
        <p:grpSpPr>
          <a:xfrm>
            <a:off x="179512" y="404664"/>
            <a:ext cx="7704856" cy="2304256"/>
            <a:chOff x="755576" y="2852936"/>
            <a:chExt cx="7704856" cy="2304256"/>
          </a:xfrm>
        </p:grpSpPr>
        <p:sp>
          <p:nvSpPr>
            <p:cNvPr id="5" name="Oval 4"/>
            <p:cNvSpPr/>
            <p:nvPr/>
          </p:nvSpPr>
          <p:spPr>
            <a:xfrm>
              <a:off x="755576" y="4797152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03,09</a:t>
              </a:r>
              <a:endParaRPr lang="en-GB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1907704" y="4797152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25,26</a:t>
              </a:r>
              <a:endParaRPr lang="en-GB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1691680" y="3789040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19,27</a:t>
              </a:r>
              <a:endParaRPr lang="en-GB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3059832" y="4797152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28</a:t>
              </a:r>
              <a:endParaRPr lang="en-GB" dirty="0"/>
            </a:p>
          </p:txBody>
        </p:sp>
        <p:cxnSp>
          <p:nvCxnSpPr>
            <p:cNvPr id="12" name="Straight Connector 11"/>
            <p:cNvCxnSpPr>
              <a:stCxn id="9" idx="3"/>
              <a:endCxn id="5" idx="0"/>
            </p:cNvCxnSpPr>
            <p:nvPr/>
          </p:nvCxnSpPr>
          <p:spPr>
            <a:xfrm flipH="1">
              <a:off x="1259632" y="4096353"/>
              <a:ext cx="579683" cy="7007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9" idx="4"/>
              <a:endCxn id="8" idx="0"/>
            </p:cNvCxnSpPr>
            <p:nvPr/>
          </p:nvCxnSpPr>
          <p:spPr>
            <a:xfrm>
              <a:off x="2195736" y="4149080"/>
              <a:ext cx="216024" cy="6480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9" idx="5"/>
              <a:endCxn id="10" idx="0"/>
            </p:cNvCxnSpPr>
            <p:nvPr/>
          </p:nvCxnSpPr>
          <p:spPr>
            <a:xfrm>
              <a:off x="2552157" y="4096353"/>
              <a:ext cx="867715" cy="7007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5292080" y="4797152"/>
              <a:ext cx="144016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61,81,87</a:t>
              </a:r>
              <a:endParaRPr lang="en-GB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7020272" y="4797152"/>
              <a:ext cx="144016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93,94,97</a:t>
              </a:r>
              <a:endParaRPr lang="en-GB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6300192" y="3645024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41,91</a:t>
              </a:r>
              <a:endParaRPr lang="en-GB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4355976" y="4797152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36</a:t>
              </a:r>
              <a:endParaRPr lang="en-GB" dirty="0"/>
            </a:p>
          </p:txBody>
        </p:sp>
        <p:cxnSp>
          <p:nvCxnSpPr>
            <p:cNvPr id="19" name="Straight Connector 18"/>
            <p:cNvCxnSpPr>
              <a:stCxn id="15" idx="3"/>
              <a:endCxn id="17" idx="0"/>
            </p:cNvCxnSpPr>
            <p:nvPr/>
          </p:nvCxnSpPr>
          <p:spPr>
            <a:xfrm flipH="1">
              <a:off x="4716016" y="3952337"/>
              <a:ext cx="1731811" cy="84481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5" idx="4"/>
              <a:endCxn id="18" idx="0"/>
            </p:cNvCxnSpPr>
            <p:nvPr/>
          </p:nvCxnSpPr>
          <p:spPr>
            <a:xfrm flipH="1">
              <a:off x="6012160" y="4005064"/>
              <a:ext cx="792088" cy="7920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5" idx="5"/>
              <a:endCxn id="14" idx="0"/>
            </p:cNvCxnSpPr>
            <p:nvPr/>
          </p:nvCxnSpPr>
          <p:spPr>
            <a:xfrm>
              <a:off x="7160669" y="3952337"/>
              <a:ext cx="579683" cy="84481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/>
            <p:cNvSpPr/>
            <p:nvPr/>
          </p:nvSpPr>
          <p:spPr>
            <a:xfrm>
              <a:off x="3995936" y="2852936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28</a:t>
              </a:r>
              <a:endParaRPr lang="en-GB" dirty="0"/>
            </a:p>
          </p:txBody>
        </p:sp>
        <p:cxnSp>
          <p:nvCxnSpPr>
            <p:cNvPr id="21" name="Straight Connector 20"/>
            <p:cNvCxnSpPr>
              <a:stCxn id="20" idx="3"/>
              <a:endCxn id="9" idx="0"/>
            </p:cNvCxnSpPr>
            <p:nvPr/>
          </p:nvCxnSpPr>
          <p:spPr>
            <a:xfrm flipH="1">
              <a:off x="2195736" y="3160249"/>
              <a:ext cx="1905653" cy="62879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20" idx="5"/>
              <a:endCxn id="15" idx="0"/>
            </p:cNvCxnSpPr>
            <p:nvPr/>
          </p:nvCxnSpPr>
          <p:spPr>
            <a:xfrm>
              <a:off x="4610563" y="3160249"/>
              <a:ext cx="2193685" cy="4847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0" y="6488668"/>
            <a:ext cx="586731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b="1" i="1" dirty="0" smtClean="0">
                <a:latin typeface="Comic Sans MS" pitchFamily="66" charset="0"/>
              </a:rPr>
              <a:t>We can convert a (2,4) tree into a red black tree</a:t>
            </a:r>
            <a:endParaRPr lang="en-GB" b="1" i="1" dirty="0"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47664" y="3789040"/>
            <a:ext cx="5118709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if v is a 2-node keep the (black) children of v as is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if v is a 3-node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create a new red node w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give </a:t>
            </a:r>
            <a:r>
              <a:rPr lang="en-GB" sz="1600" dirty="0" err="1" smtClean="0">
                <a:latin typeface="Comic Sans MS" pitchFamily="66" charset="0"/>
              </a:rPr>
              <a:t>v’s</a:t>
            </a:r>
            <a:r>
              <a:rPr lang="en-GB" sz="1600" dirty="0" smtClean="0">
                <a:latin typeface="Comic Sans MS" pitchFamily="66" charset="0"/>
              </a:rPr>
              <a:t> first two (black) children to w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w and </a:t>
            </a:r>
            <a:r>
              <a:rPr lang="en-GB" sz="1600" dirty="0" err="1" smtClean="0">
                <a:latin typeface="Comic Sans MS" pitchFamily="66" charset="0"/>
              </a:rPr>
              <a:t>v’s</a:t>
            </a:r>
            <a:r>
              <a:rPr lang="en-GB" sz="1600" dirty="0" smtClean="0">
                <a:latin typeface="Comic Sans MS" pitchFamily="66" charset="0"/>
              </a:rPr>
              <a:t> third child be the two children of v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if v is a 4-node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/>
          <p:nvPr/>
        </p:nvGrpSpPr>
        <p:grpSpPr>
          <a:xfrm>
            <a:off x="179512" y="404664"/>
            <a:ext cx="7704856" cy="2304256"/>
            <a:chOff x="755576" y="2852936"/>
            <a:chExt cx="7704856" cy="2304256"/>
          </a:xfrm>
        </p:grpSpPr>
        <p:sp>
          <p:nvSpPr>
            <p:cNvPr id="5" name="Oval 4"/>
            <p:cNvSpPr/>
            <p:nvPr/>
          </p:nvSpPr>
          <p:spPr>
            <a:xfrm>
              <a:off x="755576" y="4797152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03,09</a:t>
              </a:r>
              <a:endParaRPr lang="en-GB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1907704" y="4797152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25,26</a:t>
              </a:r>
              <a:endParaRPr lang="en-GB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1691680" y="3789040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19,27</a:t>
              </a:r>
              <a:endParaRPr lang="en-GB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3059832" y="4797152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28</a:t>
              </a:r>
              <a:endParaRPr lang="en-GB" dirty="0"/>
            </a:p>
          </p:txBody>
        </p:sp>
        <p:cxnSp>
          <p:nvCxnSpPr>
            <p:cNvPr id="12" name="Straight Connector 11"/>
            <p:cNvCxnSpPr>
              <a:stCxn id="9" idx="3"/>
              <a:endCxn id="5" idx="0"/>
            </p:cNvCxnSpPr>
            <p:nvPr/>
          </p:nvCxnSpPr>
          <p:spPr>
            <a:xfrm flipH="1">
              <a:off x="1259632" y="4096353"/>
              <a:ext cx="579683" cy="7007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9" idx="4"/>
              <a:endCxn id="8" idx="0"/>
            </p:cNvCxnSpPr>
            <p:nvPr/>
          </p:nvCxnSpPr>
          <p:spPr>
            <a:xfrm>
              <a:off x="2195736" y="4149080"/>
              <a:ext cx="216024" cy="6480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9" idx="5"/>
              <a:endCxn id="10" idx="0"/>
            </p:cNvCxnSpPr>
            <p:nvPr/>
          </p:nvCxnSpPr>
          <p:spPr>
            <a:xfrm>
              <a:off x="2552157" y="4096353"/>
              <a:ext cx="867715" cy="7007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5292080" y="4797152"/>
              <a:ext cx="144016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61,81,87</a:t>
              </a:r>
              <a:endParaRPr lang="en-GB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7020272" y="4797152"/>
              <a:ext cx="144016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93,94,97</a:t>
              </a:r>
              <a:endParaRPr lang="en-GB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6300192" y="3645024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41,91</a:t>
              </a:r>
              <a:endParaRPr lang="en-GB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4355976" y="4797152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36</a:t>
              </a:r>
              <a:endParaRPr lang="en-GB" dirty="0"/>
            </a:p>
          </p:txBody>
        </p:sp>
        <p:cxnSp>
          <p:nvCxnSpPr>
            <p:cNvPr id="19" name="Straight Connector 18"/>
            <p:cNvCxnSpPr>
              <a:stCxn id="15" idx="3"/>
              <a:endCxn id="17" idx="0"/>
            </p:cNvCxnSpPr>
            <p:nvPr/>
          </p:nvCxnSpPr>
          <p:spPr>
            <a:xfrm flipH="1">
              <a:off x="4716016" y="3952337"/>
              <a:ext cx="1731811" cy="84481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5" idx="4"/>
              <a:endCxn id="18" idx="0"/>
            </p:cNvCxnSpPr>
            <p:nvPr/>
          </p:nvCxnSpPr>
          <p:spPr>
            <a:xfrm flipH="1">
              <a:off x="6012160" y="4005064"/>
              <a:ext cx="792088" cy="7920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5" idx="5"/>
              <a:endCxn id="14" idx="0"/>
            </p:cNvCxnSpPr>
            <p:nvPr/>
          </p:nvCxnSpPr>
          <p:spPr>
            <a:xfrm>
              <a:off x="7160669" y="3952337"/>
              <a:ext cx="579683" cy="84481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/>
            <p:cNvSpPr/>
            <p:nvPr/>
          </p:nvSpPr>
          <p:spPr>
            <a:xfrm>
              <a:off x="3995936" y="2852936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28</a:t>
              </a:r>
              <a:endParaRPr lang="en-GB" dirty="0"/>
            </a:p>
          </p:txBody>
        </p:sp>
        <p:cxnSp>
          <p:nvCxnSpPr>
            <p:cNvPr id="21" name="Straight Connector 20"/>
            <p:cNvCxnSpPr>
              <a:stCxn id="20" idx="3"/>
              <a:endCxn id="9" idx="0"/>
            </p:cNvCxnSpPr>
            <p:nvPr/>
          </p:nvCxnSpPr>
          <p:spPr>
            <a:xfrm flipH="1">
              <a:off x="2195736" y="3160249"/>
              <a:ext cx="1905653" cy="62879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20" idx="5"/>
              <a:endCxn id="15" idx="0"/>
            </p:cNvCxnSpPr>
            <p:nvPr/>
          </p:nvCxnSpPr>
          <p:spPr>
            <a:xfrm>
              <a:off x="4610563" y="3160249"/>
              <a:ext cx="2193685" cy="4847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0" y="6488668"/>
            <a:ext cx="586731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b="1" i="1" dirty="0" smtClean="0">
                <a:latin typeface="Comic Sans MS" pitchFamily="66" charset="0"/>
              </a:rPr>
              <a:t>We can convert a (2,4) tree into a red black tree</a:t>
            </a:r>
            <a:endParaRPr lang="en-GB" b="1" i="1" dirty="0"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47664" y="3789040"/>
            <a:ext cx="5118709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if v is a 2-node keep the (black) children of v as is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if v is a 3-node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create a new red node w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give </a:t>
            </a:r>
            <a:r>
              <a:rPr lang="en-GB" sz="1600" dirty="0" err="1" smtClean="0">
                <a:latin typeface="Comic Sans MS" pitchFamily="66" charset="0"/>
              </a:rPr>
              <a:t>v’s</a:t>
            </a:r>
            <a:r>
              <a:rPr lang="en-GB" sz="1600" dirty="0" smtClean="0">
                <a:latin typeface="Comic Sans MS" pitchFamily="66" charset="0"/>
              </a:rPr>
              <a:t> first two (black) children to w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w and </a:t>
            </a:r>
            <a:r>
              <a:rPr lang="en-GB" sz="1600" dirty="0" err="1" smtClean="0">
                <a:latin typeface="Comic Sans MS" pitchFamily="66" charset="0"/>
              </a:rPr>
              <a:t>v’s</a:t>
            </a:r>
            <a:r>
              <a:rPr lang="en-GB" sz="1600" dirty="0" smtClean="0">
                <a:latin typeface="Comic Sans MS" pitchFamily="66" charset="0"/>
              </a:rPr>
              <a:t> third child be the two children of v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if v is a 4-node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create red nodes w and z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/>
          <p:nvPr/>
        </p:nvGrpSpPr>
        <p:grpSpPr>
          <a:xfrm>
            <a:off x="179512" y="404664"/>
            <a:ext cx="7704856" cy="2304256"/>
            <a:chOff x="755576" y="2852936"/>
            <a:chExt cx="7704856" cy="2304256"/>
          </a:xfrm>
        </p:grpSpPr>
        <p:sp>
          <p:nvSpPr>
            <p:cNvPr id="5" name="Oval 4"/>
            <p:cNvSpPr/>
            <p:nvPr/>
          </p:nvSpPr>
          <p:spPr>
            <a:xfrm>
              <a:off x="755576" y="4797152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03,09</a:t>
              </a:r>
              <a:endParaRPr lang="en-GB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1907704" y="4797152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25,26</a:t>
              </a:r>
              <a:endParaRPr lang="en-GB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1691680" y="3789040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19,27</a:t>
              </a:r>
              <a:endParaRPr lang="en-GB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3059832" y="4797152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28</a:t>
              </a:r>
              <a:endParaRPr lang="en-GB" dirty="0"/>
            </a:p>
          </p:txBody>
        </p:sp>
        <p:cxnSp>
          <p:nvCxnSpPr>
            <p:cNvPr id="12" name="Straight Connector 11"/>
            <p:cNvCxnSpPr>
              <a:stCxn id="9" idx="3"/>
              <a:endCxn id="5" idx="0"/>
            </p:cNvCxnSpPr>
            <p:nvPr/>
          </p:nvCxnSpPr>
          <p:spPr>
            <a:xfrm flipH="1">
              <a:off x="1259632" y="4096353"/>
              <a:ext cx="579683" cy="7007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9" idx="4"/>
              <a:endCxn id="8" idx="0"/>
            </p:cNvCxnSpPr>
            <p:nvPr/>
          </p:nvCxnSpPr>
          <p:spPr>
            <a:xfrm>
              <a:off x="2195736" y="4149080"/>
              <a:ext cx="216024" cy="6480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9" idx="5"/>
              <a:endCxn id="10" idx="0"/>
            </p:cNvCxnSpPr>
            <p:nvPr/>
          </p:nvCxnSpPr>
          <p:spPr>
            <a:xfrm>
              <a:off x="2552157" y="4096353"/>
              <a:ext cx="867715" cy="7007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5292080" y="4797152"/>
              <a:ext cx="144016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61,81,87</a:t>
              </a:r>
              <a:endParaRPr lang="en-GB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7020272" y="4797152"/>
              <a:ext cx="144016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93,94,97</a:t>
              </a:r>
              <a:endParaRPr lang="en-GB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6300192" y="3645024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41,91</a:t>
              </a:r>
              <a:endParaRPr lang="en-GB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4355976" y="4797152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36</a:t>
              </a:r>
              <a:endParaRPr lang="en-GB" dirty="0"/>
            </a:p>
          </p:txBody>
        </p:sp>
        <p:cxnSp>
          <p:nvCxnSpPr>
            <p:cNvPr id="19" name="Straight Connector 18"/>
            <p:cNvCxnSpPr>
              <a:stCxn id="15" idx="3"/>
              <a:endCxn id="17" idx="0"/>
            </p:cNvCxnSpPr>
            <p:nvPr/>
          </p:nvCxnSpPr>
          <p:spPr>
            <a:xfrm flipH="1">
              <a:off x="4716016" y="3952337"/>
              <a:ext cx="1731811" cy="84481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5" idx="4"/>
              <a:endCxn id="18" idx="0"/>
            </p:cNvCxnSpPr>
            <p:nvPr/>
          </p:nvCxnSpPr>
          <p:spPr>
            <a:xfrm flipH="1">
              <a:off x="6012160" y="4005064"/>
              <a:ext cx="792088" cy="7920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5" idx="5"/>
              <a:endCxn id="14" idx="0"/>
            </p:cNvCxnSpPr>
            <p:nvPr/>
          </p:nvCxnSpPr>
          <p:spPr>
            <a:xfrm>
              <a:off x="7160669" y="3952337"/>
              <a:ext cx="579683" cy="84481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/>
            <p:cNvSpPr/>
            <p:nvPr/>
          </p:nvSpPr>
          <p:spPr>
            <a:xfrm>
              <a:off x="3995936" y="2852936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28</a:t>
              </a:r>
              <a:endParaRPr lang="en-GB" dirty="0"/>
            </a:p>
          </p:txBody>
        </p:sp>
        <p:cxnSp>
          <p:nvCxnSpPr>
            <p:cNvPr id="21" name="Straight Connector 20"/>
            <p:cNvCxnSpPr>
              <a:stCxn id="20" idx="3"/>
              <a:endCxn id="9" idx="0"/>
            </p:cNvCxnSpPr>
            <p:nvPr/>
          </p:nvCxnSpPr>
          <p:spPr>
            <a:xfrm flipH="1">
              <a:off x="2195736" y="3160249"/>
              <a:ext cx="1905653" cy="62879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20" idx="5"/>
              <a:endCxn id="15" idx="0"/>
            </p:cNvCxnSpPr>
            <p:nvPr/>
          </p:nvCxnSpPr>
          <p:spPr>
            <a:xfrm>
              <a:off x="4610563" y="3160249"/>
              <a:ext cx="2193685" cy="4847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0" y="6488668"/>
            <a:ext cx="586731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b="1" i="1" dirty="0" smtClean="0">
                <a:latin typeface="Comic Sans MS" pitchFamily="66" charset="0"/>
              </a:rPr>
              <a:t>We can convert a (2,4) tree into a red black tree</a:t>
            </a:r>
            <a:endParaRPr lang="en-GB" b="1" i="1" dirty="0"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47664" y="3789040"/>
            <a:ext cx="5118709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if v is a 2-node keep the (black) children of v as is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if v is a 3-node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create a new red node w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give </a:t>
            </a:r>
            <a:r>
              <a:rPr lang="en-GB" sz="1600" dirty="0" err="1" smtClean="0">
                <a:latin typeface="Comic Sans MS" pitchFamily="66" charset="0"/>
              </a:rPr>
              <a:t>v’s</a:t>
            </a:r>
            <a:r>
              <a:rPr lang="en-GB" sz="1600" dirty="0" smtClean="0">
                <a:latin typeface="Comic Sans MS" pitchFamily="66" charset="0"/>
              </a:rPr>
              <a:t> first two (black) children to w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w and </a:t>
            </a:r>
            <a:r>
              <a:rPr lang="en-GB" sz="1600" dirty="0" err="1" smtClean="0">
                <a:latin typeface="Comic Sans MS" pitchFamily="66" charset="0"/>
              </a:rPr>
              <a:t>v’s</a:t>
            </a:r>
            <a:r>
              <a:rPr lang="en-GB" sz="1600" dirty="0" smtClean="0">
                <a:latin typeface="Comic Sans MS" pitchFamily="66" charset="0"/>
              </a:rPr>
              <a:t> third child be the two children of v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if v is a 4-node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create red nodes w and z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give </a:t>
            </a:r>
            <a:r>
              <a:rPr lang="en-GB" sz="1600" dirty="0" err="1" smtClean="0">
                <a:latin typeface="Comic Sans MS" pitchFamily="66" charset="0"/>
              </a:rPr>
              <a:t>v’s</a:t>
            </a:r>
            <a:r>
              <a:rPr lang="en-GB" sz="1600" dirty="0" smtClean="0">
                <a:latin typeface="Comic Sans MS" pitchFamily="66" charset="0"/>
              </a:rPr>
              <a:t> first two (black) children to w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/>
          <p:nvPr/>
        </p:nvGrpSpPr>
        <p:grpSpPr>
          <a:xfrm>
            <a:off x="179512" y="404664"/>
            <a:ext cx="7704856" cy="2304256"/>
            <a:chOff x="755576" y="2852936"/>
            <a:chExt cx="7704856" cy="2304256"/>
          </a:xfrm>
        </p:grpSpPr>
        <p:sp>
          <p:nvSpPr>
            <p:cNvPr id="5" name="Oval 4"/>
            <p:cNvSpPr/>
            <p:nvPr/>
          </p:nvSpPr>
          <p:spPr>
            <a:xfrm>
              <a:off x="755576" y="4797152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03,09</a:t>
              </a:r>
              <a:endParaRPr lang="en-GB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1907704" y="4797152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25,26</a:t>
              </a:r>
              <a:endParaRPr lang="en-GB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1691680" y="3789040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19,27</a:t>
              </a:r>
              <a:endParaRPr lang="en-GB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3059832" y="4797152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28</a:t>
              </a:r>
              <a:endParaRPr lang="en-GB" dirty="0"/>
            </a:p>
          </p:txBody>
        </p:sp>
        <p:cxnSp>
          <p:nvCxnSpPr>
            <p:cNvPr id="12" name="Straight Connector 11"/>
            <p:cNvCxnSpPr>
              <a:stCxn id="9" idx="3"/>
              <a:endCxn id="5" idx="0"/>
            </p:cNvCxnSpPr>
            <p:nvPr/>
          </p:nvCxnSpPr>
          <p:spPr>
            <a:xfrm flipH="1">
              <a:off x="1259632" y="4096353"/>
              <a:ext cx="579683" cy="7007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9" idx="4"/>
              <a:endCxn id="8" idx="0"/>
            </p:cNvCxnSpPr>
            <p:nvPr/>
          </p:nvCxnSpPr>
          <p:spPr>
            <a:xfrm>
              <a:off x="2195736" y="4149080"/>
              <a:ext cx="216024" cy="6480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9" idx="5"/>
              <a:endCxn id="10" idx="0"/>
            </p:cNvCxnSpPr>
            <p:nvPr/>
          </p:nvCxnSpPr>
          <p:spPr>
            <a:xfrm>
              <a:off x="2552157" y="4096353"/>
              <a:ext cx="867715" cy="7007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5292080" y="4797152"/>
              <a:ext cx="144016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61,81,87</a:t>
              </a:r>
              <a:endParaRPr lang="en-GB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7020272" y="4797152"/>
              <a:ext cx="144016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93,94,97</a:t>
              </a:r>
              <a:endParaRPr lang="en-GB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6300192" y="3645024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41,91</a:t>
              </a:r>
              <a:endParaRPr lang="en-GB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4355976" y="4797152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36</a:t>
              </a:r>
              <a:endParaRPr lang="en-GB" dirty="0"/>
            </a:p>
          </p:txBody>
        </p:sp>
        <p:cxnSp>
          <p:nvCxnSpPr>
            <p:cNvPr id="19" name="Straight Connector 18"/>
            <p:cNvCxnSpPr>
              <a:stCxn id="15" idx="3"/>
              <a:endCxn id="17" idx="0"/>
            </p:cNvCxnSpPr>
            <p:nvPr/>
          </p:nvCxnSpPr>
          <p:spPr>
            <a:xfrm flipH="1">
              <a:off x="4716016" y="3952337"/>
              <a:ext cx="1731811" cy="84481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5" idx="4"/>
              <a:endCxn id="18" idx="0"/>
            </p:cNvCxnSpPr>
            <p:nvPr/>
          </p:nvCxnSpPr>
          <p:spPr>
            <a:xfrm flipH="1">
              <a:off x="6012160" y="4005064"/>
              <a:ext cx="792088" cy="7920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5" idx="5"/>
              <a:endCxn id="14" idx="0"/>
            </p:cNvCxnSpPr>
            <p:nvPr/>
          </p:nvCxnSpPr>
          <p:spPr>
            <a:xfrm>
              <a:off x="7160669" y="3952337"/>
              <a:ext cx="579683" cy="84481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/>
            <p:cNvSpPr/>
            <p:nvPr/>
          </p:nvSpPr>
          <p:spPr>
            <a:xfrm>
              <a:off x="3995936" y="2852936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28</a:t>
              </a:r>
              <a:endParaRPr lang="en-GB" dirty="0"/>
            </a:p>
          </p:txBody>
        </p:sp>
        <p:cxnSp>
          <p:nvCxnSpPr>
            <p:cNvPr id="21" name="Straight Connector 20"/>
            <p:cNvCxnSpPr>
              <a:stCxn id="20" idx="3"/>
              <a:endCxn id="9" idx="0"/>
            </p:cNvCxnSpPr>
            <p:nvPr/>
          </p:nvCxnSpPr>
          <p:spPr>
            <a:xfrm flipH="1">
              <a:off x="2195736" y="3160249"/>
              <a:ext cx="1905653" cy="62879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20" idx="5"/>
              <a:endCxn id="15" idx="0"/>
            </p:cNvCxnSpPr>
            <p:nvPr/>
          </p:nvCxnSpPr>
          <p:spPr>
            <a:xfrm>
              <a:off x="4610563" y="3160249"/>
              <a:ext cx="2193685" cy="4847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0" y="6488668"/>
            <a:ext cx="586731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b="1" i="1" dirty="0" smtClean="0">
                <a:latin typeface="Comic Sans MS" pitchFamily="66" charset="0"/>
              </a:rPr>
              <a:t>We can convert a (2,4) tree into a red black tree</a:t>
            </a:r>
            <a:endParaRPr lang="en-GB" b="1" i="1" dirty="0"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47664" y="3789040"/>
            <a:ext cx="5118709" cy="23391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if v is a 2-node keep the (black) children of v as is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if v is a 3-node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create a new red node w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give </a:t>
            </a:r>
            <a:r>
              <a:rPr lang="en-GB" sz="1600" dirty="0" err="1" smtClean="0">
                <a:latin typeface="Comic Sans MS" pitchFamily="66" charset="0"/>
              </a:rPr>
              <a:t>v’s</a:t>
            </a:r>
            <a:r>
              <a:rPr lang="en-GB" sz="1600" dirty="0" smtClean="0">
                <a:latin typeface="Comic Sans MS" pitchFamily="66" charset="0"/>
              </a:rPr>
              <a:t> first two (black) children to w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w and </a:t>
            </a:r>
            <a:r>
              <a:rPr lang="en-GB" sz="1600" dirty="0" err="1" smtClean="0">
                <a:latin typeface="Comic Sans MS" pitchFamily="66" charset="0"/>
              </a:rPr>
              <a:t>v’s</a:t>
            </a:r>
            <a:r>
              <a:rPr lang="en-GB" sz="1600" dirty="0" smtClean="0">
                <a:latin typeface="Comic Sans MS" pitchFamily="66" charset="0"/>
              </a:rPr>
              <a:t> third child be the two children of v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if v is a 4-node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create red nodes w and z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give </a:t>
            </a:r>
            <a:r>
              <a:rPr lang="en-GB" sz="1600" dirty="0" err="1" smtClean="0">
                <a:latin typeface="Comic Sans MS" pitchFamily="66" charset="0"/>
              </a:rPr>
              <a:t>v’s</a:t>
            </a:r>
            <a:r>
              <a:rPr lang="en-GB" sz="1600" dirty="0" smtClean="0">
                <a:latin typeface="Comic Sans MS" pitchFamily="66" charset="0"/>
              </a:rPr>
              <a:t> first two (black) children to w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give </a:t>
            </a:r>
            <a:r>
              <a:rPr lang="en-GB" sz="1600" dirty="0" err="1" smtClean="0">
                <a:latin typeface="Comic Sans MS" pitchFamily="66" charset="0"/>
              </a:rPr>
              <a:t>v’s</a:t>
            </a:r>
            <a:r>
              <a:rPr lang="en-GB" sz="1600" dirty="0" smtClean="0">
                <a:latin typeface="Comic Sans MS" pitchFamily="66" charset="0"/>
              </a:rPr>
              <a:t> last two (black) children to z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/>
          <p:nvPr/>
        </p:nvGrpSpPr>
        <p:grpSpPr>
          <a:xfrm>
            <a:off x="179512" y="404664"/>
            <a:ext cx="7704856" cy="2304256"/>
            <a:chOff x="755576" y="2852936"/>
            <a:chExt cx="7704856" cy="2304256"/>
          </a:xfrm>
        </p:grpSpPr>
        <p:sp>
          <p:nvSpPr>
            <p:cNvPr id="5" name="Oval 4"/>
            <p:cNvSpPr/>
            <p:nvPr/>
          </p:nvSpPr>
          <p:spPr>
            <a:xfrm>
              <a:off x="755576" y="4797152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03,09</a:t>
              </a:r>
              <a:endParaRPr lang="en-GB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1907704" y="4797152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25,26</a:t>
              </a:r>
              <a:endParaRPr lang="en-GB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1691680" y="3789040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19,27</a:t>
              </a:r>
              <a:endParaRPr lang="en-GB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3059832" y="4797152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28</a:t>
              </a:r>
              <a:endParaRPr lang="en-GB" dirty="0"/>
            </a:p>
          </p:txBody>
        </p:sp>
        <p:cxnSp>
          <p:nvCxnSpPr>
            <p:cNvPr id="12" name="Straight Connector 11"/>
            <p:cNvCxnSpPr>
              <a:stCxn id="9" idx="3"/>
              <a:endCxn id="5" idx="0"/>
            </p:cNvCxnSpPr>
            <p:nvPr/>
          </p:nvCxnSpPr>
          <p:spPr>
            <a:xfrm flipH="1">
              <a:off x="1259632" y="4096353"/>
              <a:ext cx="579683" cy="7007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9" idx="4"/>
              <a:endCxn id="8" idx="0"/>
            </p:cNvCxnSpPr>
            <p:nvPr/>
          </p:nvCxnSpPr>
          <p:spPr>
            <a:xfrm>
              <a:off x="2195736" y="4149080"/>
              <a:ext cx="216024" cy="6480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9" idx="5"/>
              <a:endCxn id="10" idx="0"/>
            </p:cNvCxnSpPr>
            <p:nvPr/>
          </p:nvCxnSpPr>
          <p:spPr>
            <a:xfrm>
              <a:off x="2552157" y="4096353"/>
              <a:ext cx="867715" cy="7007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5292080" y="4797152"/>
              <a:ext cx="144016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61,81,87</a:t>
              </a:r>
              <a:endParaRPr lang="en-GB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7020272" y="4797152"/>
              <a:ext cx="144016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93,94,97</a:t>
              </a:r>
              <a:endParaRPr lang="en-GB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6300192" y="3645024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41,91</a:t>
              </a:r>
              <a:endParaRPr lang="en-GB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4355976" y="4797152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36</a:t>
              </a:r>
              <a:endParaRPr lang="en-GB" dirty="0"/>
            </a:p>
          </p:txBody>
        </p:sp>
        <p:cxnSp>
          <p:nvCxnSpPr>
            <p:cNvPr id="19" name="Straight Connector 18"/>
            <p:cNvCxnSpPr>
              <a:stCxn id="15" idx="3"/>
              <a:endCxn id="17" idx="0"/>
            </p:cNvCxnSpPr>
            <p:nvPr/>
          </p:nvCxnSpPr>
          <p:spPr>
            <a:xfrm flipH="1">
              <a:off x="4716016" y="3952337"/>
              <a:ext cx="1731811" cy="84481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5" idx="4"/>
              <a:endCxn id="18" idx="0"/>
            </p:cNvCxnSpPr>
            <p:nvPr/>
          </p:nvCxnSpPr>
          <p:spPr>
            <a:xfrm flipH="1">
              <a:off x="6012160" y="4005064"/>
              <a:ext cx="792088" cy="7920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5" idx="5"/>
              <a:endCxn id="14" idx="0"/>
            </p:cNvCxnSpPr>
            <p:nvPr/>
          </p:nvCxnSpPr>
          <p:spPr>
            <a:xfrm>
              <a:off x="7160669" y="3952337"/>
              <a:ext cx="579683" cy="84481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/>
            <p:cNvSpPr/>
            <p:nvPr/>
          </p:nvSpPr>
          <p:spPr>
            <a:xfrm>
              <a:off x="3995936" y="2852936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28</a:t>
              </a:r>
              <a:endParaRPr lang="en-GB" dirty="0"/>
            </a:p>
          </p:txBody>
        </p:sp>
        <p:cxnSp>
          <p:nvCxnSpPr>
            <p:cNvPr id="21" name="Straight Connector 20"/>
            <p:cNvCxnSpPr>
              <a:stCxn id="20" idx="3"/>
              <a:endCxn id="9" idx="0"/>
            </p:cNvCxnSpPr>
            <p:nvPr/>
          </p:nvCxnSpPr>
          <p:spPr>
            <a:xfrm flipH="1">
              <a:off x="2195736" y="3160249"/>
              <a:ext cx="1905653" cy="62879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20" idx="5"/>
              <a:endCxn id="15" idx="0"/>
            </p:cNvCxnSpPr>
            <p:nvPr/>
          </p:nvCxnSpPr>
          <p:spPr>
            <a:xfrm>
              <a:off x="4610563" y="3160249"/>
              <a:ext cx="2193685" cy="4847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0" y="6488668"/>
            <a:ext cx="586731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b="1" i="1" dirty="0" smtClean="0">
                <a:latin typeface="Comic Sans MS" pitchFamily="66" charset="0"/>
              </a:rPr>
              <a:t>We can convert a (2,4) tree into a red black tree</a:t>
            </a:r>
            <a:endParaRPr lang="en-GB" b="1" i="1" dirty="0"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547664" y="3789040"/>
            <a:ext cx="511870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if v is a 2-node keep the (black) children of v as is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if v is a 3-node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create a new red node w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give </a:t>
            </a:r>
            <a:r>
              <a:rPr lang="en-GB" sz="1600" dirty="0" err="1" smtClean="0">
                <a:latin typeface="Comic Sans MS" pitchFamily="66" charset="0"/>
              </a:rPr>
              <a:t>v’s</a:t>
            </a:r>
            <a:r>
              <a:rPr lang="en-GB" sz="1600" dirty="0" smtClean="0">
                <a:latin typeface="Comic Sans MS" pitchFamily="66" charset="0"/>
              </a:rPr>
              <a:t> first two (black) children to w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w and </a:t>
            </a:r>
            <a:r>
              <a:rPr lang="en-GB" sz="1600" dirty="0" err="1" smtClean="0">
                <a:latin typeface="Comic Sans MS" pitchFamily="66" charset="0"/>
              </a:rPr>
              <a:t>v’s</a:t>
            </a:r>
            <a:r>
              <a:rPr lang="en-GB" sz="1600" dirty="0" smtClean="0">
                <a:latin typeface="Comic Sans MS" pitchFamily="66" charset="0"/>
              </a:rPr>
              <a:t> third child be the two children of v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if v is a 4-node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create red nodes w and z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give </a:t>
            </a:r>
            <a:r>
              <a:rPr lang="en-GB" sz="1600" dirty="0" err="1" smtClean="0">
                <a:latin typeface="Comic Sans MS" pitchFamily="66" charset="0"/>
              </a:rPr>
              <a:t>v’s</a:t>
            </a:r>
            <a:r>
              <a:rPr lang="en-GB" sz="1600" dirty="0" smtClean="0">
                <a:latin typeface="Comic Sans MS" pitchFamily="66" charset="0"/>
              </a:rPr>
              <a:t> first two (black) children to w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give </a:t>
            </a:r>
            <a:r>
              <a:rPr lang="en-GB" sz="1600" dirty="0" err="1" smtClean="0">
                <a:latin typeface="Comic Sans MS" pitchFamily="66" charset="0"/>
              </a:rPr>
              <a:t>v’s</a:t>
            </a:r>
            <a:r>
              <a:rPr lang="en-GB" sz="1600" dirty="0" smtClean="0">
                <a:latin typeface="Comic Sans MS" pitchFamily="66" charset="0"/>
              </a:rPr>
              <a:t> last two (black) children to z</a:t>
            </a:r>
            <a:endParaRPr lang="en-GB" sz="1600" dirty="0">
              <a:latin typeface="Comic Sans MS" pitchFamily="66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GB" sz="1600" dirty="0" smtClean="0">
                <a:latin typeface="Comic Sans MS" pitchFamily="66" charset="0"/>
              </a:rPr>
              <a:t> make w and z the two children of v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/>
          <p:nvPr/>
        </p:nvGrpSpPr>
        <p:grpSpPr>
          <a:xfrm>
            <a:off x="107504" y="0"/>
            <a:ext cx="7704856" cy="2304256"/>
            <a:chOff x="755576" y="2852936"/>
            <a:chExt cx="7704856" cy="2304256"/>
          </a:xfrm>
        </p:grpSpPr>
        <p:sp>
          <p:nvSpPr>
            <p:cNvPr id="5" name="Oval 4"/>
            <p:cNvSpPr/>
            <p:nvPr/>
          </p:nvSpPr>
          <p:spPr>
            <a:xfrm>
              <a:off x="755576" y="4797152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03,09</a:t>
              </a:r>
              <a:endParaRPr lang="en-GB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1907704" y="4797152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25,26</a:t>
              </a:r>
              <a:endParaRPr lang="en-GB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1691680" y="3789040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19,27</a:t>
              </a:r>
              <a:endParaRPr lang="en-GB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3059832" y="4797152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28</a:t>
              </a:r>
              <a:endParaRPr lang="en-GB" dirty="0"/>
            </a:p>
          </p:txBody>
        </p:sp>
        <p:cxnSp>
          <p:nvCxnSpPr>
            <p:cNvPr id="12" name="Straight Connector 11"/>
            <p:cNvCxnSpPr>
              <a:stCxn id="9" idx="3"/>
              <a:endCxn id="5" idx="0"/>
            </p:cNvCxnSpPr>
            <p:nvPr/>
          </p:nvCxnSpPr>
          <p:spPr>
            <a:xfrm flipH="1">
              <a:off x="1259632" y="4096353"/>
              <a:ext cx="579683" cy="7007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9" idx="4"/>
              <a:endCxn id="8" idx="0"/>
            </p:cNvCxnSpPr>
            <p:nvPr/>
          </p:nvCxnSpPr>
          <p:spPr>
            <a:xfrm>
              <a:off x="2195736" y="4149080"/>
              <a:ext cx="216024" cy="6480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9" idx="5"/>
              <a:endCxn id="10" idx="0"/>
            </p:cNvCxnSpPr>
            <p:nvPr/>
          </p:nvCxnSpPr>
          <p:spPr>
            <a:xfrm>
              <a:off x="2552157" y="4096353"/>
              <a:ext cx="867715" cy="7007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5292080" y="4797152"/>
              <a:ext cx="144016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61,81,87</a:t>
              </a:r>
              <a:endParaRPr lang="en-GB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7020272" y="4797152"/>
              <a:ext cx="144016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93,94,97</a:t>
              </a:r>
              <a:endParaRPr lang="en-GB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6300192" y="3645024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41,91</a:t>
              </a:r>
              <a:endParaRPr lang="en-GB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4355976" y="4797152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36</a:t>
              </a:r>
              <a:endParaRPr lang="en-GB" dirty="0"/>
            </a:p>
          </p:txBody>
        </p:sp>
        <p:cxnSp>
          <p:nvCxnSpPr>
            <p:cNvPr id="19" name="Straight Connector 18"/>
            <p:cNvCxnSpPr>
              <a:stCxn id="15" idx="3"/>
              <a:endCxn id="17" idx="0"/>
            </p:cNvCxnSpPr>
            <p:nvPr/>
          </p:nvCxnSpPr>
          <p:spPr>
            <a:xfrm flipH="1">
              <a:off x="4716016" y="3952337"/>
              <a:ext cx="1731811" cy="84481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5" idx="4"/>
              <a:endCxn id="18" idx="0"/>
            </p:cNvCxnSpPr>
            <p:nvPr/>
          </p:nvCxnSpPr>
          <p:spPr>
            <a:xfrm flipH="1">
              <a:off x="6012160" y="4005064"/>
              <a:ext cx="792088" cy="7920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5" idx="5"/>
              <a:endCxn id="14" idx="0"/>
            </p:cNvCxnSpPr>
            <p:nvPr/>
          </p:nvCxnSpPr>
          <p:spPr>
            <a:xfrm>
              <a:off x="7160669" y="3952337"/>
              <a:ext cx="579683" cy="84481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/>
            <p:cNvSpPr/>
            <p:nvPr/>
          </p:nvSpPr>
          <p:spPr>
            <a:xfrm>
              <a:off x="3995936" y="2852936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28</a:t>
              </a:r>
              <a:endParaRPr lang="en-GB" dirty="0"/>
            </a:p>
          </p:txBody>
        </p:sp>
        <p:cxnSp>
          <p:nvCxnSpPr>
            <p:cNvPr id="21" name="Straight Connector 20"/>
            <p:cNvCxnSpPr>
              <a:stCxn id="20" idx="3"/>
              <a:endCxn id="9" idx="0"/>
            </p:cNvCxnSpPr>
            <p:nvPr/>
          </p:nvCxnSpPr>
          <p:spPr>
            <a:xfrm flipH="1">
              <a:off x="2195736" y="3160249"/>
              <a:ext cx="1905653" cy="62879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20" idx="5"/>
              <a:endCxn id="15" idx="0"/>
            </p:cNvCxnSpPr>
            <p:nvPr/>
          </p:nvCxnSpPr>
          <p:spPr>
            <a:xfrm>
              <a:off x="4610563" y="3160249"/>
              <a:ext cx="2193685" cy="4847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179512" y="4149080"/>
            <a:ext cx="511870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if v is a 2-node keep the (black) children of v as is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if v is a 3-node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create a new red node w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give </a:t>
            </a:r>
            <a:r>
              <a:rPr lang="en-GB" sz="1600" dirty="0" err="1" smtClean="0">
                <a:latin typeface="Comic Sans MS" pitchFamily="66" charset="0"/>
              </a:rPr>
              <a:t>v’s</a:t>
            </a:r>
            <a:r>
              <a:rPr lang="en-GB" sz="1600" dirty="0" smtClean="0">
                <a:latin typeface="Comic Sans MS" pitchFamily="66" charset="0"/>
              </a:rPr>
              <a:t> first two (black) children to w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w and </a:t>
            </a:r>
            <a:r>
              <a:rPr lang="en-GB" sz="1600" dirty="0" err="1" smtClean="0">
                <a:latin typeface="Comic Sans MS" pitchFamily="66" charset="0"/>
              </a:rPr>
              <a:t>v’s</a:t>
            </a:r>
            <a:r>
              <a:rPr lang="en-GB" sz="1600" dirty="0" smtClean="0">
                <a:latin typeface="Comic Sans MS" pitchFamily="66" charset="0"/>
              </a:rPr>
              <a:t> third child be the two children of v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if v is a 4-node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create red nodes w and z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give </a:t>
            </a:r>
            <a:r>
              <a:rPr lang="en-GB" sz="1600" dirty="0" err="1" smtClean="0">
                <a:latin typeface="Comic Sans MS" pitchFamily="66" charset="0"/>
              </a:rPr>
              <a:t>v’s</a:t>
            </a:r>
            <a:r>
              <a:rPr lang="en-GB" sz="1600" dirty="0" smtClean="0">
                <a:latin typeface="Comic Sans MS" pitchFamily="66" charset="0"/>
              </a:rPr>
              <a:t> first two (black) children to w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give </a:t>
            </a:r>
            <a:r>
              <a:rPr lang="en-GB" sz="1600" dirty="0" err="1" smtClean="0">
                <a:latin typeface="Comic Sans MS" pitchFamily="66" charset="0"/>
              </a:rPr>
              <a:t>v’s</a:t>
            </a:r>
            <a:r>
              <a:rPr lang="en-GB" sz="1600" dirty="0" smtClean="0">
                <a:latin typeface="Comic Sans MS" pitchFamily="66" charset="0"/>
              </a:rPr>
              <a:t> last two (black) children to z</a:t>
            </a:r>
            <a:endParaRPr lang="en-GB" sz="1600" dirty="0">
              <a:latin typeface="Comic Sans MS" pitchFamily="66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GB" sz="1600" dirty="0" smtClean="0">
                <a:latin typeface="Comic Sans MS" pitchFamily="66" charset="0"/>
              </a:rPr>
              <a:t> make w and z the two children of v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/>
          <p:nvPr/>
        </p:nvGrpSpPr>
        <p:grpSpPr>
          <a:xfrm>
            <a:off x="107504" y="0"/>
            <a:ext cx="7704856" cy="2304256"/>
            <a:chOff x="755576" y="2852936"/>
            <a:chExt cx="7704856" cy="2304256"/>
          </a:xfrm>
        </p:grpSpPr>
        <p:sp>
          <p:nvSpPr>
            <p:cNvPr id="5" name="Oval 4"/>
            <p:cNvSpPr/>
            <p:nvPr/>
          </p:nvSpPr>
          <p:spPr>
            <a:xfrm>
              <a:off x="755576" y="4797152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03,09</a:t>
              </a:r>
              <a:endParaRPr lang="en-GB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1907704" y="4797152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25,26</a:t>
              </a:r>
              <a:endParaRPr lang="en-GB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1691680" y="3789040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19,27</a:t>
              </a:r>
              <a:endParaRPr lang="en-GB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3059832" y="4797152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28</a:t>
              </a:r>
              <a:endParaRPr lang="en-GB" dirty="0"/>
            </a:p>
          </p:txBody>
        </p:sp>
        <p:cxnSp>
          <p:nvCxnSpPr>
            <p:cNvPr id="12" name="Straight Connector 11"/>
            <p:cNvCxnSpPr>
              <a:stCxn id="9" idx="3"/>
              <a:endCxn id="5" idx="0"/>
            </p:cNvCxnSpPr>
            <p:nvPr/>
          </p:nvCxnSpPr>
          <p:spPr>
            <a:xfrm flipH="1">
              <a:off x="1259632" y="4096353"/>
              <a:ext cx="579683" cy="7007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9" idx="4"/>
              <a:endCxn id="8" idx="0"/>
            </p:cNvCxnSpPr>
            <p:nvPr/>
          </p:nvCxnSpPr>
          <p:spPr>
            <a:xfrm>
              <a:off x="2195736" y="4149080"/>
              <a:ext cx="216024" cy="6480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9" idx="5"/>
              <a:endCxn id="10" idx="0"/>
            </p:cNvCxnSpPr>
            <p:nvPr/>
          </p:nvCxnSpPr>
          <p:spPr>
            <a:xfrm>
              <a:off x="2552157" y="4096353"/>
              <a:ext cx="867715" cy="7007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5292080" y="4797152"/>
              <a:ext cx="144016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61,81,87</a:t>
              </a:r>
              <a:endParaRPr lang="en-GB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7020272" y="4797152"/>
              <a:ext cx="144016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93,94,97</a:t>
              </a:r>
              <a:endParaRPr lang="en-GB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6300192" y="3645024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41,91</a:t>
              </a:r>
              <a:endParaRPr lang="en-GB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4355976" y="4797152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36</a:t>
              </a:r>
              <a:endParaRPr lang="en-GB" dirty="0"/>
            </a:p>
          </p:txBody>
        </p:sp>
        <p:cxnSp>
          <p:nvCxnSpPr>
            <p:cNvPr id="19" name="Straight Connector 18"/>
            <p:cNvCxnSpPr>
              <a:stCxn id="15" idx="3"/>
              <a:endCxn id="17" idx="0"/>
            </p:cNvCxnSpPr>
            <p:nvPr/>
          </p:nvCxnSpPr>
          <p:spPr>
            <a:xfrm flipH="1">
              <a:off x="4716016" y="3952337"/>
              <a:ext cx="1731811" cy="84481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5" idx="4"/>
              <a:endCxn id="18" idx="0"/>
            </p:cNvCxnSpPr>
            <p:nvPr/>
          </p:nvCxnSpPr>
          <p:spPr>
            <a:xfrm flipH="1">
              <a:off x="6012160" y="4005064"/>
              <a:ext cx="792088" cy="7920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5" idx="5"/>
              <a:endCxn id="14" idx="0"/>
            </p:cNvCxnSpPr>
            <p:nvPr/>
          </p:nvCxnSpPr>
          <p:spPr>
            <a:xfrm>
              <a:off x="7160669" y="3952337"/>
              <a:ext cx="579683" cy="84481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/>
            <p:cNvSpPr/>
            <p:nvPr/>
          </p:nvSpPr>
          <p:spPr>
            <a:xfrm>
              <a:off x="3995936" y="2852936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28</a:t>
              </a:r>
              <a:endParaRPr lang="en-GB" dirty="0"/>
            </a:p>
          </p:txBody>
        </p:sp>
        <p:cxnSp>
          <p:nvCxnSpPr>
            <p:cNvPr id="21" name="Straight Connector 20"/>
            <p:cNvCxnSpPr>
              <a:stCxn id="20" idx="3"/>
              <a:endCxn id="9" idx="0"/>
            </p:cNvCxnSpPr>
            <p:nvPr/>
          </p:nvCxnSpPr>
          <p:spPr>
            <a:xfrm flipH="1">
              <a:off x="2195736" y="3160249"/>
              <a:ext cx="1905653" cy="62879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20" idx="5"/>
              <a:endCxn id="15" idx="0"/>
            </p:cNvCxnSpPr>
            <p:nvPr/>
          </p:nvCxnSpPr>
          <p:spPr>
            <a:xfrm>
              <a:off x="4610563" y="3160249"/>
              <a:ext cx="2193685" cy="4847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179512" y="4149080"/>
            <a:ext cx="511870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if v is a 2-node keep the (black) children of v as is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if v is a 3-node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create a new red node w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give </a:t>
            </a:r>
            <a:r>
              <a:rPr lang="en-GB" sz="1600" dirty="0" err="1" smtClean="0">
                <a:latin typeface="Comic Sans MS" pitchFamily="66" charset="0"/>
              </a:rPr>
              <a:t>v’s</a:t>
            </a:r>
            <a:r>
              <a:rPr lang="en-GB" sz="1600" dirty="0" smtClean="0">
                <a:latin typeface="Comic Sans MS" pitchFamily="66" charset="0"/>
              </a:rPr>
              <a:t> first two (black) children to w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w and </a:t>
            </a:r>
            <a:r>
              <a:rPr lang="en-GB" sz="1600" dirty="0" err="1" smtClean="0">
                <a:latin typeface="Comic Sans MS" pitchFamily="66" charset="0"/>
              </a:rPr>
              <a:t>v’s</a:t>
            </a:r>
            <a:r>
              <a:rPr lang="en-GB" sz="1600" dirty="0" smtClean="0">
                <a:latin typeface="Comic Sans MS" pitchFamily="66" charset="0"/>
              </a:rPr>
              <a:t> third child be the two children of v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if v is a 4-node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create red nodes w and z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give </a:t>
            </a:r>
            <a:r>
              <a:rPr lang="en-GB" sz="1600" dirty="0" err="1" smtClean="0">
                <a:latin typeface="Comic Sans MS" pitchFamily="66" charset="0"/>
              </a:rPr>
              <a:t>v’s</a:t>
            </a:r>
            <a:r>
              <a:rPr lang="en-GB" sz="1600" dirty="0" smtClean="0">
                <a:latin typeface="Comic Sans MS" pitchFamily="66" charset="0"/>
              </a:rPr>
              <a:t> first two (black) children to w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give </a:t>
            </a:r>
            <a:r>
              <a:rPr lang="en-GB" sz="1600" dirty="0" err="1" smtClean="0">
                <a:latin typeface="Comic Sans MS" pitchFamily="66" charset="0"/>
              </a:rPr>
              <a:t>v’s</a:t>
            </a:r>
            <a:r>
              <a:rPr lang="en-GB" sz="1600" dirty="0" smtClean="0">
                <a:latin typeface="Comic Sans MS" pitchFamily="66" charset="0"/>
              </a:rPr>
              <a:t> last two (black) children to z</a:t>
            </a:r>
            <a:endParaRPr lang="en-GB" sz="1600" dirty="0">
              <a:latin typeface="Comic Sans MS" pitchFamily="66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GB" sz="1600" dirty="0" smtClean="0">
                <a:latin typeface="Comic Sans MS" pitchFamily="66" charset="0"/>
              </a:rPr>
              <a:t> make w and z the two children of v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07504" y="4437112"/>
            <a:ext cx="5184576" cy="108012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0" y="1844824"/>
            <a:ext cx="1259632" cy="576064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/>
          <p:nvPr/>
        </p:nvGrpSpPr>
        <p:grpSpPr>
          <a:xfrm>
            <a:off x="107504" y="0"/>
            <a:ext cx="7704856" cy="2304256"/>
            <a:chOff x="755576" y="2852936"/>
            <a:chExt cx="7704856" cy="2304256"/>
          </a:xfrm>
        </p:grpSpPr>
        <p:sp>
          <p:nvSpPr>
            <p:cNvPr id="5" name="Oval 4"/>
            <p:cNvSpPr/>
            <p:nvPr/>
          </p:nvSpPr>
          <p:spPr>
            <a:xfrm>
              <a:off x="755576" y="4797152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03,09</a:t>
              </a:r>
              <a:endParaRPr lang="en-GB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1907704" y="4797152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25,26</a:t>
              </a:r>
              <a:endParaRPr lang="en-GB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1691680" y="3789040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19,27</a:t>
              </a:r>
              <a:endParaRPr lang="en-GB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3059832" y="4797152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28</a:t>
              </a:r>
              <a:endParaRPr lang="en-GB" dirty="0"/>
            </a:p>
          </p:txBody>
        </p:sp>
        <p:cxnSp>
          <p:nvCxnSpPr>
            <p:cNvPr id="12" name="Straight Connector 11"/>
            <p:cNvCxnSpPr>
              <a:stCxn id="9" idx="3"/>
              <a:endCxn id="5" idx="0"/>
            </p:cNvCxnSpPr>
            <p:nvPr/>
          </p:nvCxnSpPr>
          <p:spPr>
            <a:xfrm flipH="1">
              <a:off x="1259632" y="4096353"/>
              <a:ext cx="579683" cy="7007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9" idx="4"/>
              <a:endCxn id="8" idx="0"/>
            </p:cNvCxnSpPr>
            <p:nvPr/>
          </p:nvCxnSpPr>
          <p:spPr>
            <a:xfrm>
              <a:off x="2195736" y="4149080"/>
              <a:ext cx="216024" cy="6480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9" idx="5"/>
              <a:endCxn id="10" idx="0"/>
            </p:cNvCxnSpPr>
            <p:nvPr/>
          </p:nvCxnSpPr>
          <p:spPr>
            <a:xfrm>
              <a:off x="2552157" y="4096353"/>
              <a:ext cx="867715" cy="7007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5292080" y="4797152"/>
              <a:ext cx="144016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61,81,87</a:t>
              </a:r>
              <a:endParaRPr lang="en-GB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7020272" y="4797152"/>
              <a:ext cx="144016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93,94,97</a:t>
              </a:r>
              <a:endParaRPr lang="en-GB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6300192" y="3645024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41,91</a:t>
              </a:r>
              <a:endParaRPr lang="en-GB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4355976" y="4797152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36</a:t>
              </a:r>
              <a:endParaRPr lang="en-GB" dirty="0"/>
            </a:p>
          </p:txBody>
        </p:sp>
        <p:cxnSp>
          <p:nvCxnSpPr>
            <p:cNvPr id="19" name="Straight Connector 18"/>
            <p:cNvCxnSpPr>
              <a:stCxn id="15" idx="3"/>
              <a:endCxn id="17" idx="0"/>
            </p:cNvCxnSpPr>
            <p:nvPr/>
          </p:nvCxnSpPr>
          <p:spPr>
            <a:xfrm flipH="1">
              <a:off x="4716016" y="3952337"/>
              <a:ext cx="1731811" cy="84481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5" idx="4"/>
              <a:endCxn id="18" idx="0"/>
            </p:cNvCxnSpPr>
            <p:nvPr/>
          </p:nvCxnSpPr>
          <p:spPr>
            <a:xfrm flipH="1">
              <a:off x="6012160" y="4005064"/>
              <a:ext cx="792088" cy="7920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5" idx="5"/>
              <a:endCxn id="14" idx="0"/>
            </p:cNvCxnSpPr>
            <p:nvPr/>
          </p:nvCxnSpPr>
          <p:spPr>
            <a:xfrm>
              <a:off x="7160669" y="3952337"/>
              <a:ext cx="579683" cy="84481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/>
            <p:cNvSpPr/>
            <p:nvPr/>
          </p:nvSpPr>
          <p:spPr>
            <a:xfrm>
              <a:off x="3995936" y="2852936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28</a:t>
              </a:r>
              <a:endParaRPr lang="en-GB" dirty="0"/>
            </a:p>
          </p:txBody>
        </p:sp>
        <p:cxnSp>
          <p:nvCxnSpPr>
            <p:cNvPr id="21" name="Straight Connector 20"/>
            <p:cNvCxnSpPr>
              <a:stCxn id="20" idx="3"/>
              <a:endCxn id="9" idx="0"/>
            </p:cNvCxnSpPr>
            <p:nvPr/>
          </p:nvCxnSpPr>
          <p:spPr>
            <a:xfrm flipH="1">
              <a:off x="2195736" y="3160249"/>
              <a:ext cx="1905653" cy="62879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20" idx="5"/>
              <a:endCxn id="15" idx="0"/>
            </p:cNvCxnSpPr>
            <p:nvPr/>
          </p:nvCxnSpPr>
          <p:spPr>
            <a:xfrm>
              <a:off x="4610563" y="3160249"/>
              <a:ext cx="2193685" cy="4847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179512" y="4149080"/>
            <a:ext cx="511870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if v is a 2-node keep the (black) children of v as is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if v is a 3-node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create a new red node w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give </a:t>
            </a:r>
            <a:r>
              <a:rPr lang="en-GB" sz="1600" dirty="0" err="1" smtClean="0">
                <a:latin typeface="Comic Sans MS" pitchFamily="66" charset="0"/>
              </a:rPr>
              <a:t>v’s</a:t>
            </a:r>
            <a:r>
              <a:rPr lang="en-GB" sz="1600" dirty="0" smtClean="0">
                <a:latin typeface="Comic Sans MS" pitchFamily="66" charset="0"/>
              </a:rPr>
              <a:t> first two (black) children to w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w and </a:t>
            </a:r>
            <a:r>
              <a:rPr lang="en-GB" sz="1600" dirty="0" err="1" smtClean="0">
                <a:latin typeface="Comic Sans MS" pitchFamily="66" charset="0"/>
              </a:rPr>
              <a:t>v’s</a:t>
            </a:r>
            <a:r>
              <a:rPr lang="en-GB" sz="1600" dirty="0" smtClean="0">
                <a:latin typeface="Comic Sans MS" pitchFamily="66" charset="0"/>
              </a:rPr>
              <a:t> third child be the two children of v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if v is a 4-node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create red nodes w and z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give </a:t>
            </a:r>
            <a:r>
              <a:rPr lang="en-GB" sz="1600" dirty="0" err="1" smtClean="0">
                <a:latin typeface="Comic Sans MS" pitchFamily="66" charset="0"/>
              </a:rPr>
              <a:t>v’s</a:t>
            </a:r>
            <a:r>
              <a:rPr lang="en-GB" sz="1600" dirty="0" smtClean="0">
                <a:latin typeface="Comic Sans MS" pitchFamily="66" charset="0"/>
              </a:rPr>
              <a:t> first two (black) children to w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give </a:t>
            </a:r>
            <a:r>
              <a:rPr lang="en-GB" sz="1600" dirty="0" err="1" smtClean="0">
                <a:latin typeface="Comic Sans MS" pitchFamily="66" charset="0"/>
              </a:rPr>
              <a:t>v’s</a:t>
            </a:r>
            <a:r>
              <a:rPr lang="en-GB" sz="1600" dirty="0" smtClean="0">
                <a:latin typeface="Comic Sans MS" pitchFamily="66" charset="0"/>
              </a:rPr>
              <a:t> last two (black) children to z</a:t>
            </a:r>
            <a:endParaRPr lang="en-GB" sz="1600" dirty="0">
              <a:latin typeface="Comic Sans MS" pitchFamily="66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GB" sz="1600" dirty="0" smtClean="0">
                <a:latin typeface="Comic Sans MS" pitchFamily="66" charset="0"/>
              </a:rPr>
              <a:t> make w and z the two children of v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07504" y="4437112"/>
            <a:ext cx="5184576" cy="108012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0" y="1844824"/>
            <a:ext cx="1259632" cy="576064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6516216" y="4149080"/>
            <a:ext cx="648072" cy="5760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03</a:t>
            </a:r>
            <a:endParaRPr lang="en-GB" dirty="0"/>
          </a:p>
        </p:txBody>
      </p:sp>
      <p:sp>
        <p:nvSpPr>
          <p:cNvPr id="30" name="Oval 29"/>
          <p:cNvSpPr/>
          <p:nvPr/>
        </p:nvSpPr>
        <p:spPr>
          <a:xfrm>
            <a:off x="7020272" y="4941168"/>
            <a:ext cx="648072" cy="57606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09</a:t>
            </a:r>
            <a:endParaRPr lang="en-GB" dirty="0"/>
          </a:p>
        </p:txBody>
      </p:sp>
      <p:cxnSp>
        <p:nvCxnSpPr>
          <p:cNvPr id="32" name="Straight Connector 31"/>
          <p:cNvCxnSpPr>
            <a:stCxn id="28" idx="5"/>
            <a:endCxn id="30" idx="0"/>
          </p:cNvCxnSpPr>
          <p:nvPr/>
        </p:nvCxnSpPr>
        <p:spPr>
          <a:xfrm>
            <a:off x="7069380" y="4640781"/>
            <a:ext cx="274928" cy="3003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/>
          <p:nvPr/>
        </p:nvGrpSpPr>
        <p:grpSpPr>
          <a:xfrm>
            <a:off x="107504" y="0"/>
            <a:ext cx="7704856" cy="2304256"/>
            <a:chOff x="755576" y="2852936"/>
            <a:chExt cx="7704856" cy="2304256"/>
          </a:xfrm>
        </p:grpSpPr>
        <p:sp>
          <p:nvSpPr>
            <p:cNvPr id="5" name="Oval 4"/>
            <p:cNvSpPr/>
            <p:nvPr/>
          </p:nvSpPr>
          <p:spPr>
            <a:xfrm>
              <a:off x="755576" y="4797152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03,09</a:t>
              </a:r>
              <a:endParaRPr lang="en-GB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1907704" y="4797152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25,26</a:t>
              </a:r>
              <a:endParaRPr lang="en-GB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1691680" y="3789040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19,27</a:t>
              </a:r>
              <a:endParaRPr lang="en-GB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3059832" y="4797152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28</a:t>
              </a:r>
              <a:endParaRPr lang="en-GB" dirty="0"/>
            </a:p>
          </p:txBody>
        </p:sp>
        <p:cxnSp>
          <p:nvCxnSpPr>
            <p:cNvPr id="12" name="Straight Connector 11"/>
            <p:cNvCxnSpPr>
              <a:stCxn id="9" idx="3"/>
              <a:endCxn id="5" idx="0"/>
            </p:cNvCxnSpPr>
            <p:nvPr/>
          </p:nvCxnSpPr>
          <p:spPr>
            <a:xfrm flipH="1">
              <a:off x="1259632" y="4096353"/>
              <a:ext cx="579683" cy="7007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9" idx="4"/>
              <a:endCxn id="8" idx="0"/>
            </p:cNvCxnSpPr>
            <p:nvPr/>
          </p:nvCxnSpPr>
          <p:spPr>
            <a:xfrm>
              <a:off x="2195736" y="4149080"/>
              <a:ext cx="216024" cy="6480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9" idx="5"/>
              <a:endCxn id="10" idx="0"/>
            </p:cNvCxnSpPr>
            <p:nvPr/>
          </p:nvCxnSpPr>
          <p:spPr>
            <a:xfrm>
              <a:off x="2552157" y="4096353"/>
              <a:ext cx="867715" cy="7007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5292080" y="4797152"/>
              <a:ext cx="144016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61,81,87</a:t>
              </a:r>
              <a:endParaRPr lang="en-GB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7020272" y="4797152"/>
              <a:ext cx="144016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93,94,97</a:t>
              </a:r>
              <a:endParaRPr lang="en-GB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6300192" y="3645024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41,91</a:t>
              </a:r>
              <a:endParaRPr lang="en-GB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4355976" y="4797152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36</a:t>
              </a:r>
              <a:endParaRPr lang="en-GB" dirty="0"/>
            </a:p>
          </p:txBody>
        </p:sp>
        <p:cxnSp>
          <p:nvCxnSpPr>
            <p:cNvPr id="19" name="Straight Connector 18"/>
            <p:cNvCxnSpPr>
              <a:stCxn id="15" idx="3"/>
              <a:endCxn id="17" idx="0"/>
            </p:cNvCxnSpPr>
            <p:nvPr/>
          </p:nvCxnSpPr>
          <p:spPr>
            <a:xfrm flipH="1">
              <a:off x="4716016" y="3952337"/>
              <a:ext cx="1731811" cy="84481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5" idx="4"/>
              <a:endCxn id="18" idx="0"/>
            </p:cNvCxnSpPr>
            <p:nvPr/>
          </p:nvCxnSpPr>
          <p:spPr>
            <a:xfrm flipH="1">
              <a:off x="6012160" y="4005064"/>
              <a:ext cx="792088" cy="7920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5" idx="5"/>
              <a:endCxn id="14" idx="0"/>
            </p:cNvCxnSpPr>
            <p:nvPr/>
          </p:nvCxnSpPr>
          <p:spPr>
            <a:xfrm>
              <a:off x="7160669" y="3952337"/>
              <a:ext cx="579683" cy="84481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/>
            <p:cNvSpPr/>
            <p:nvPr/>
          </p:nvSpPr>
          <p:spPr>
            <a:xfrm>
              <a:off x="3995936" y="2852936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28</a:t>
              </a:r>
              <a:endParaRPr lang="en-GB" dirty="0"/>
            </a:p>
          </p:txBody>
        </p:sp>
        <p:cxnSp>
          <p:nvCxnSpPr>
            <p:cNvPr id="21" name="Straight Connector 20"/>
            <p:cNvCxnSpPr>
              <a:stCxn id="20" idx="3"/>
              <a:endCxn id="9" idx="0"/>
            </p:cNvCxnSpPr>
            <p:nvPr/>
          </p:nvCxnSpPr>
          <p:spPr>
            <a:xfrm flipH="1">
              <a:off x="2195736" y="3160249"/>
              <a:ext cx="1905653" cy="62879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20" idx="5"/>
              <a:endCxn id="15" idx="0"/>
            </p:cNvCxnSpPr>
            <p:nvPr/>
          </p:nvCxnSpPr>
          <p:spPr>
            <a:xfrm>
              <a:off x="4610563" y="3160249"/>
              <a:ext cx="2193685" cy="4847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179512" y="4149080"/>
            <a:ext cx="511870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if v is a 2-node keep the (black) children of v as is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if v is a 3-node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create a new red node w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give </a:t>
            </a:r>
            <a:r>
              <a:rPr lang="en-GB" sz="1600" dirty="0" err="1" smtClean="0">
                <a:latin typeface="Comic Sans MS" pitchFamily="66" charset="0"/>
              </a:rPr>
              <a:t>v’s</a:t>
            </a:r>
            <a:r>
              <a:rPr lang="en-GB" sz="1600" dirty="0" smtClean="0">
                <a:latin typeface="Comic Sans MS" pitchFamily="66" charset="0"/>
              </a:rPr>
              <a:t> first two (black) children to w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w and </a:t>
            </a:r>
            <a:r>
              <a:rPr lang="en-GB" sz="1600" dirty="0" err="1" smtClean="0">
                <a:latin typeface="Comic Sans MS" pitchFamily="66" charset="0"/>
              </a:rPr>
              <a:t>v’s</a:t>
            </a:r>
            <a:r>
              <a:rPr lang="en-GB" sz="1600" dirty="0" smtClean="0">
                <a:latin typeface="Comic Sans MS" pitchFamily="66" charset="0"/>
              </a:rPr>
              <a:t> third child be the two children of v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if v is a 4-node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create red nodes w and z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give </a:t>
            </a:r>
            <a:r>
              <a:rPr lang="en-GB" sz="1600" dirty="0" err="1" smtClean="0">
                <a:latin typeface="Comic Sans MS" pitchFamily="66" charset="0"/>
              </a:rPr>
              <a:t>v’s</a:t>
            </a:r>
            <a:r>
              <a:rPr lang="en-GB" sz="1600" dirty="0" smtClean="0">
                <a:latin typeface="Comic Sans MS" pitchFamily="66" charset="0"/>
              </a:rPr>
              <a:t> first two (black) children to w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give </a:t>
            </a:r>
            <a:r>
              <a:rPr lang="en-GB" sz="1600" dirty="0" err="1" smtClean="0">
                <a:latin typeface="Comic Sans MS" pitchFamily="66" charset="0"/>
              </a:rPr>
              <a:t>v’s</a:t>
            </a:r>
            <a:r>
              <a:rPr lang="en-GB" sz="1600" dirty="0" smtClean="0">
                <a:latin typeface="Comic Sans MS" pitchFamily="66" charset="0"/>
              </a:rPr>
              <a:t> last two (black) children to z</a:t>
            </a:r>
            <a:endParaRPr lang="en-GB" sz="1600" dirty="0">
              <a:latin typeface="Comic Sans MS" pitchFamily="66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GB" sz="1600" dirty="0" smtClean="0">
                <a:latin typeface="Comic Sans MS" pitchFamily="66" charset="0"/>
              </a:rPr>
              <a:t> make w and z the two children of v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07504" y="4437112"/>
            <a:ext cx="5184576" cy="108012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0" y="1844824"/>
            <a:ext cx="1259632" cy="576064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7308304" y="4149080"/>
            <a:ext cx="648072" cy="5760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09</a:t>
            </a:r>
            <a:endParaRPr lang="en-GB" dirty="0"/>
          </a:p>
        </p:txBody>
      </p:sp>
      <p:sp>
        <p:nvSpPr>
          <p:cNvPr id="30" name="Oval 29"/>
          <p:cNvSpPr/>
          <p:nvPr/>
        </p:nvSpPr>
        <p:spPr>
          <a:xfrm>
            <a:off x="6588224" y="4941168"/>
            <a:ext cx="648072" cy="57606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03</a:t>
            </a:r>
            <a:endParaRPr lang="en-GB" dirty="0"/>
          </a:p>
        </p:txBody>
      </p:sp>
      <p:cxnSp>
        <p:nvCxnSpPr>
          <p:cNvPr id="32" name="Straight Connector 31"/>
          <p:cNvCxnSpPr>
            <a:stCxn id="28" idx="3"/>
            <a:endCxn id="30" idx="0"/>
          </p:cNvCxnSpPr>
          <p:nvPr/>
        </p:nvCxnSpPr>
        <p:spPr>
          <a:xfrm flipH="1">
            <a:off x="6912260" y="4640781"/>
            <a:ext cx="490952" cy="3003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444208" y="4077072"/>
            <a:ext cx="5661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OR</a:t>
            </a:r>
            <a:endParaRPr lang="en-GB" sz="2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4146" t="46273" r="33655" b="27464"/>
          <a:stretch>
            <a:fillRect/>
          </a:stretch>
        </p:blipFill>
        <p:spPr bwMode="auto">
          <a:xfrm>
            <a:off x="0" y="260648"/>
            <a:ext cx="6216691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23528" y="3212976"/>
            <a:ext cx="21098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Properties</a:t>
            </a:r>
          </a:p>
          <a:p>
            <a:pPr>
              <a:buFont typeface="Arial" pitchFamily="34" charset="0"/>
              <a:buChar char="•"/>
            </a:pPr>
            <a:r>
              <a:rPr lang="en-GB" dirty="0">
                <a:latin typeface="Comic Sans MS" pitchFamily="66" charset="0"/>
              </a:rPr>
              <a:t> </a:t>
            </a:r>
            <a:r>
              <a:rPr lang="en-GB" dirty="0" smtClean="0">
                <a:latin typeface="Comic Sans MS" pitchFamily="66" charset="0"/>
              </a:rPr>
              <a:t>the root is black</a:t>
            </a:r>
            <a:endParaRPr lang="en-GB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/>
          <p:nvPr/>
        </p:nvGrpSpPr>
        <p:grpSpPr>
          <a:xfrm>
            <a:off x="107504" y="0"/>
            <a:ext cx="7704856" cy="2304256"/>
            <a:chOff x="755576" y="2852936"/>
            <a:chExt cx="7704856" cy="2304256"/>
          </a:xfrm>
        </p:grpSpPr>
        <p:sp>
          <p:nvSpPr>
            <p:cNvPr id="5" name="Oval 4"/>
            <p:cNvSpPr/>
            <p:nvPr/>
          </p:nvSpPr>
          <p:spPr>
            <a:xfrm>
              <a:off x="755576" y="4797152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03,09</a:t>
              </a:r>
              <a:endParaRPr lang="en-GB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1907704" y="4797152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25,26</a:t>
              </a:r>
              <a:endParaRPr lang="en-GB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1691680" y="3789040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19,27</a:t>
              </a:r>
              <a:endParaRPr lang="en-GB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3059832" y="4797152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28</a:t>
              </a:r>
              <a:endParaRPr lang="en-GB" dirty="0"/>
            </a:p>
          </p:txBody>
        </p:sp>
        <p:cxnSp>
          <p:nvCxnSpPr>
            <p:cNvPr id="12" name="Straight Connector 11"/>
            <p:cNvCxnSpPr>
              <a:stCxn id="9" idx="3"/>
              <a:endCxn id="5" idx="0"/>
            </p:cNvCxnSpPr>
            <p:nvPr/>
          </p:nvCxnSpPr>
          <p:spPr>
            <a:xfrm flipH="1">
              <a:off x="1259632" y="4096353"/>
              <a:ext cx="579683" cy="7007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9" idx="4"/>
              <a:endCxn id="8" idx="0"/>
            </p:cNvCxnSpPr>
            <p:nvPr/>
          </p:nvCxnSpPr>
          <p:spPr>
            <a:xfrm>
              <a:off x="2195736" y="4149080"/>
              <a:ext cx="216024" cy="6480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9" idx="5"/>
              <a:endCxn id="10" idx="0"/>
            </p:cNvCxnSpPr>
            <p:nvPr/>
          </p:nvCxnSpPr>
          <p:spPr>
            <a:xfrm>
              <a:off x="2552157" y="4096353"/>
              <a:ext cx="867715" cy="7007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5292080" y="4797152"/>
              <a:ext cx="144016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61,81,87</a:t>
              </a:r>
              <a:endParaRPr lang="en-GB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7020272" y="4797152"/>
              <a:ext cx="144016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93,94,97</a:t>
              </a:r>
              <a:endParaRPr lang="en-GB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6300192" y="3645024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41,91</a:t>
              </a:r>
              <a:endParaRPr lang="en-GB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4355976" y="4797152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36</a:t>
              </a:r>
              <a:endParaRPr lang="en-GB" dirty="0"/>
            </a:p>
          </p:txBody>
        </p:sp>
        <p:cxnSp>
          <p:nvCxnSpPr>
            <p:cNvPr id="19" name="Straight Connector 18"/>
            <p:cNvCxnSpPr>
              <a:stCxn id="15" idx="3"/>
              <a:endCxn id="17" idx="0"/>
            </p:cNvCxnSpPr>
            <p:nvPr/>
          </p:nvCxnSpPr>
          <p:spPr>
            <a:xfrm flipH="1">
              <a:off x="4716016" y="3952337"/>
              <a:ext cx="1731811" cy="84481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5" idx="4"/>
              <a:endCxn id="18" idx="0"/>
            </p:cNvCxnSpPr>
            <p:nvPr/>
          </p:nvCxnSpPr>
          <p:spPr>
            <a:xfrm flipH="1">
              <a:off x="6012160" y="4005064"/>
              <a:ext cx="792088" cy="7920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5" idx="5"/>
              <a:endCxn id="14" idx="0"/>
            </p:cNvCxnSpPr>
            <p:nvPr/>
          </p:nvCxnSpPr>
          <p:spPr>
            <a:xfrm>
              <a:off x="7160669" y="3952337"/>
              <a:ext cx="579683" cy="84481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/>
            <p:cNvSpPr/>
            <p:nvPr/>
          </p:nvSpPr>
          <p:spPr>
            <a:xfrm>
              <a:off x="3995936" y="2852936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28</a:t>
              </a:r>
              <a:endParaRPr lang="en-GB" dirty="0"/>
            </a:p>
          </p:txBody>
        </p:sp>
        <p:cxnSp>
          <p:nvCxnSpPr>
            <p:cNvPr id="21" name="Straight Connector 20"/>
            <p:cNvCxnSpPr>
              <a:stCxn id="20" idx="3"/>
              <a:endCxn id="9" idx="0"/>
            </p:cNvCxnSpPr>
            <p:nvPr/>
          </p:nvCxnSpPr>
          <p:spPr>
            <a:xfrm flipH="1">
              <a:off x="2195736" y="3160249"/>
              <a:ext cx="1905653" cy="62879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20" idx="5"/>
              <a:endCxn id="15" idx="0"/>
            </p:cNvCxnSpPr>
            <p:nvPr/>
          </p:nvCxnSpPr>
          <p:spPr>
            <a:xfrm>
              <a:off x="4610563" y="3160249"/>
              <a:ext cx="2193685" cy="4847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179512" y="4149080"/>
            <a:ext cx="511870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if v is a 2-node keep the (black) children of v as is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if v is a 3-node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create a new red node w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give </a:t>
            </a:r>
            <a:r>
              <a:rPr lang="en-GB" sz="1600" dirty="0" err="1" smtClean="0">
                <a:latin typeface="Comic Sans MS" pitchFamily="66" charset="0"/>
              </a:rPr>
              <a:t>v’s</a:t>
            </a:r>
            <a:r>
              <a:rPr lang="en-GB" sz="1600" dirty="0" smtClean="0">
                <a:latin typeface="Comic Sans MS" pitchFamily="66" charset="0"/>
              </a:rPr>
              <a:t> first two (black) children to w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w and </a:t>
            </a:r>
            <a:r>
              <a:rPr lang="en-GB" sz="1600" dirty="0" err="1" smtClean="0">
                <a:latin typeface="Comic Sans MS" pitchFamily="66" charset="0"/>
              </a:rPr>
              <a:t>v’s</a:t>
            </a:r>
            <a:r>
              <a:rPr lang="en-GB" sz="1600" dirty="0" smtClean="0">
                <a:latin typeface="Comic Sans MS" pitchFamily="66" charset="0"/>
              </a:rPr>
              <a:t> third child be the two children of v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if v is a 4-node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create red nodes w and z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give </a:t>
            </a:r>
            <a:r>
              <a:rPr lang="en-GB" sz="1600" dirty="0" err="1" smtClean="0">
                <a:latin typeface="Comic Sans MS" pitchFamily="66" charset="0"/>
              </a:rPr>
              <a:t>v’s</a:t>
            </a:r>
            <a:r>
              <a:rPr lang="en-GB" sz="1600" dirty="0" smtClean="0">
                <a:latin typeface="Comic Sans MS" pitchFamily="66" charset="0"/>
              </a:rPr>
              <a:t> first two (black) children to w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give </a:t>
            </a:r>
            <a:r>
              <a:rPr lang="en-GB" sz="1600" dirty="0" err="1" smtClean="0">
                <a:latin typeface="Comic Sans MS" pitchFamily="66" charset="0"/>
              </a:rPr>
              <a:t>v’s</a:t>
            </a:r>
            <a:r>
              <a:rPr lang="en-GB" sz="1600" dirty="0" smtClean="0">
                <a:latin typeface="Comic Sans MS" pitchFamily="66" charset="0"/>
              </a:rPr>
              <a:t> last two (black) children to z</a:t>
            </a:r>
            <a:endParaRPr lang="en-GB" sz="1600" dirty="0">
              <a:latin typeface="Comic Sans MS" pitchFamily="66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GB" sz="1600" dirty="0" smtClean="0">
                <a:latin typeface="Comic Sans MS" pitchFamily="66" charset="0"/>
              </a:rPr>
              <a:t> make w and z the two children of v</a:t>
            </a:r>
          </a:p>
        </p:txBody>
      </p:sp>
      <p:sp>
        <p:nvSpPr>
          <p:cNvPr id="24" name="Rectangle 23"/>
          <p:cNvSpPr/>
          <p:nvPr/>
        </p:nvSpPr>
        <p:spPr>
          <a:xfrm>
            <a:off x="0" y="5373216"/>
            <a:ext cx="5292080" cy="1296144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6228184" y="1844824"/>
            <a:ext cx="1656184" cy="576064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/>
          <p:nvPr/>
        </p:nvGrpSpPr>
        <p:grpSpPr>
          <a:xfrm>
            <a:off x="107504" y="0"/>
            <a:ext cx="7704856" cy="2304256"/>
            <a:chOff x="755576" y="2852936"/>
            <a:chExt cx="7704856" cy="2304256"/>
          </a:xfrm>
        </p:grpSpPr>
        <p:sp>
          <p:nvSpPr>
            <p:cNvPr id="5" name="Oval 4"/>
            <p:cNvSpPr/>
            <p:nvPr/>
          </p:nvSpPr>
          <p:spPr>
            <a:xfrm>
              <a:off x="755576" y="4797152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03,09</a:t>
              </a:r>
              <a:endParaRPr lang="en-GB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1907704" y="4797152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25,26</a:t>
              </a:r>
              <a:endParaRPr lang="en-GB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1691680" y="3789040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19,27</a:t>
              </a:r>
              <a:endParaRPr lang="en-GB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3059832" y="4797152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28</a:t>
              </a:r>
              <a:endParaRPr lang="en-GB" dirty="0"/>
            </a:p>
          </p:txBody>
        </p:sp>
        <p:cxnSp>
          <p:nvCxnSpPr>
            <p:cNvPr id="12" name="Straight Connector 11"/>
            <p:cNvCxnSpPr>
              <a:stCxn id="9" idx="3"/>
              <a:endCxn id="5" idx="0"/>
            </p:cNvCxnSpPr>
            <p:nvPr/>
          </p:nvCxnSpPr>
          <p:spPr>
            <a:xfrm flipH="1">
              <a:off x="1259632" y="4096353"/>
              <a:ext cx="579683" cy="7007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9" idx="4"/>
              <a:endCxn id="8" idx="0"/>
            </p:cNvCxnSpPr>
            <p:nvPr/>
          </p:nvCxnSpPr>
          <p:spPr>
            <a:xfrm>
              <a:off x="2195736" y="4149080"/>
              <a:ext cx="216024" cy="6480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9" idx="5"/>
              <a:endCxn id="10" idx="0"/>
            </p:cNvCxnSpPr>
            <p:nvPr/>
          </p:nvCxnSpPr>
          <p:spPr>
            <a:xfrm>
              <a:off x="2552157" y="4096353"/>
              <a:ext cx="867715" cy="7007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5292080" y="4797152"/>
              <a:ext cx="144016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61,81,87</a:t>
              </a:r>
              <a:endParaRPr lang="en-GB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7020272" y="4797152"/>
              <a:ext cx="144016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93,94,97</a:t>
              </a:r>
              <a:endParaRPr lang="en-GB" dirty="0"/>
            </a:p>
          </p:txBody>
        </p:sp>
        <p:sp>
          <p:nvSpPr>
            <p:cNvPr id="15" name="Oval 14"/>
            <p:cNvSpPr/>
            <p:nvPr/>
          </p:nvSpPr>
          <p:spPr>
            <a:xfrm>
              <a:off x="6300192" y="3645024"/>
              <a:ext cx="1008112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41,91</a:t>
              </a:r>
              <a:endParaRPr lang="en-GB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4355976" y="4797152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36</a:t>
              </a:r>
              <a:endParaRPr lang="en-GB" dirty="0"/>
            </a:p>
          </p:txBody>
        </p:sp>
        <p:cxnSp>
          <p:nvCxnSpPr>
            <p:cNvPr id="19" name="Straight Connector 18"/>
            <p:cNvCxnSpPr>
              <a:stCxn id="15" idx="3"/>
              <a:endCxn id="17" idx="0"/>
            </p:cNvCxnSpPr>
            <p:nvPr/>
          </p:nvCxnSpPr>
          <p:spPr>
            <a:xfrm flipH="1">
              <a:off x="4716016" y="3952337"/>
              <a:ext cx="1731811" cy="84481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5" idx="4"/>
              <a:endCxn id="18" idx="0"/>
            </p:cNvCxnSpPr>
            <p:nvPr/>
          </p:nvCxnSpPr>
          <p:spPr>
            <a:xfrm flipH="1">
              <a:off x="6012160" y="4005064"/>
              <a:ext cx="792088" cy="7920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5" idx="5"/>
              <a:endCxn id="14" idx="0"/>
            </p:cNvCxnSpPr>
            <p:nvPr/>
          </p:nvCxnSpPr>
          <p:spPr>
            <a:xfrm>
              <a:off x="7160669" y="3952337"/>
              <a:ext cx="579683" cy="84481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/>
            <p:cNvSpPr/>
            <p:nvPr/>
          </p:nvSpPr>
          <p:spPr>
            <a:xfrm>
              <a:off x="3995936" y="2852936"/>
              <a:ext cx="720080" cy="36004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28</a:t>
              </a:r>
              <a:endParaRPr lang="en-GB" dirty="0"/>
            </a:p>
          </p:txBody>
        </p:sp>
        <p:cxnSp>
          <p:nvCxnSpPr>
            <p:cNvPr id="21" name="Straight Connector 20"/>
            <p:cNvCxnSpPr>
              <a:stCxn id="20" idx="3"/>
              <a:endCxn id="9" idx="0"/>
            </p:cNvCxnSpPr>
            <p:nvPr/>
          </p:nvCxnSpPr>
          <p:spPr>
            <a:xfrm flipH="1">
              <a:off x="2195736" y="3160249"/>
              <a:ext cx="1905653" cy="62879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20" idx="5"/>
              <a:endCxn id="15" idx="0"/>
            </p:cNvCxnSpPr>
            <p:nvPr/>
          </p:nvCxnSpPr>
          <p:spPr>
            <a:xfrm>
              <a:off x="4610563" y="3160249"/>
              <a:ext cx="2193685" cy="48477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179512" y="4149080"/>
            <a:ext cx="511870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if v is a 2-node keep the (black) children of v as is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if v is a 3-node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create a new red node w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give </a:t>
            </a:r>
            <a:r>
              <a:rPr lang="en-GB" sz="1600" dirty="0" err="1" smtClean="0">
                <a:latin typeface="Comic Sans MS" pitchFamily="66" charset="0"/>
              </a:rPr>
              <a:t>v’s</a:t>
            </a:r>
            <a:r>
              <a:rPr lang="en-GB" sz="1600" dirty="0" smtClean="0">
                <a:latin typeface="Comic Sans MS" pitchFamily="66" charset="0"/>
              </a:rPr>
              <a:t> first two (black) children to w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w and </a:t>
            </a:r>
            <a:r>
              <a:rPr lang="en-GB" sz="1600" dirty="0" err="1" smtClean="0">
                <a:latin typeface="Comic Sans MS" pitchFamily="66" charset="0"/>
              </a:rPr>
              <a:t>v’s</a:t>
            </a:r>
            <a:r>
              <a:rPr lang="en-GB" sz="1600" dirty="0" smtClean="0">
                <a:latin typeface="Comic Sans MS" pitchFamily="66" charset="0"/>
              </a:rPr>
              <a:t> third child be the two children of v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if v is a 4-node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create red nodes w and z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give </a:t>
            </a:r>
            <a:r>
              <a:rPr lang="en-GB" sz="1600" dirty="0" err="1" smtClean="0">
                <a:latin typeface="Comic Sans MS" pitchFamily="66" charset="0"/>
              </a:rPr>
              <a:t>v’s</a:t>
            </a:r>
            <a:r>
              <a:rPr lang="en-GB" sz="1600" dirty="0" smtClean="0">
                <a:latin typeface="Comic Sans MS" pitchFamily="66" charset="0"/>
              </a:rPr>
              <a:t> first two (black) children to w</a:t>
            </a:r>
          </a:p>
          <a:p>
            <a:pPr lvl="1">
              <a:buFont typeface="Arial" pitchFamily="34" charset="0"/>
              <a:buChar char="•"/>
            </a:pPr>
            <a:r>
              <a:rPr lang="en-GB" sz="1600" dirty="0">
                <a:latin typeface="Comic Sans MS" pitchFamily="66" charset="0"/>
              </a:rPr>
              <a:t> </a:t>
            </a:r>
            <a:r>
              <a:rPr lang="en-GB" sz="1600" dirty="0" smtClean="0">
                <a:latin typeface="Comic Sans MS" pitchFamily="66" charset="0"/>
              </a:rPr>
              <a:t>give </a:t>
            </a:r>
            <a:r>
              <a:rPr lang="en-GB" sz="1600" dirty="0" err="1" smtClean="0">
                <a:latin typeface="Comic Sans MS" pitchFamily="66" charset="0"/>
              </a:rPr>
              <a:t>v’s</a:t>
            </a:r>
            <a:r>
              <a:rPr lang="en-GB" sz="1600" dirty="0" smtClean="0">
                <a:latin typeface="Comic Sans MS" pitchFamily="66" charset="0"/>
              </a:rPr>
              <a:t> last two (black) children to z</a:t>
            </a:r>
            <a:endParaRPr lang="en-GB" sz="1600" dirty="0">
              <a:latin typeface="Comic Sans MS" pitchFamily="66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GB" sz="1600" dirty="0" smtClean="0">
                <a:latin typeface="Comic Sans MS" pitchFamily="66" charset="0"/>
              </a:rPr>
              <a:t> make w and z the two children of v</a:t>
            </a:r>
          </a:p>
        </p:txBody>
      </p:sp>
      <p:sp>
        <p:nvSpPr>
          <p:cNvPr id="24" name="Rectangle 23"/>
          <p:cNvSpPr/>
          <p:nvPr/>
        </p:nvSpPr>
        <p:spPr>
          <a:xfrm>
            <a:off x="0" y="5373216"/>
            <a:ext cx="5292080" cy="1296144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6228184" y="1844824"/>
            <a:ext cx="1656184" cy="576064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7308304" y="4941168"/>
            <a:ext cx="648072" cy="5760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94</a:t>
            </a:r>
            <a:endParaRPr lang="en-GB" dirty="0"/>
          </a:p>
        </p:txBody>
      </p:sp>
      <p:sp>
        <p:nvSpPr>
          <p:cNvPr id="30" name="Oval 29"/>
          <p:cNvSpPr/>
          <p:nvPr/>
        </p:nvSpPr>
        <p:spPr>
          <a:xfrm>
            <a:off x="6588224" y="5733256"/>
            <a:ext cx="648072" cy="57606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93</a:t>
            </a:r>
            <a:endParaRPr lang="en-GB" dirty="0"/>
          </a:p>
        </p:txBody>
      </p:sp>
      <p:cxnSp>
        <p:nvCxnSpPr>
          <p:cNvPr id="32" name="Straight Connector 31"/>
          <p:cNvCxnSpPr>
            <a:stCxn id="28" idx="3"/>
            <a:endCxn id="30" idx="0"/>
          </p:cNvCxnSpPr>
          <p:nvPr/>
        </p:nvCxnSpPr>
        <p:spPr>
          <a:xfrm flipH="1">
            <a:off x="6912260" y="5432869"/>
            <a:ext cx="490952" cy="3003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7956376" y="5733256"/>
            <a:ext cx="648072" cy="57606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97</a:t>
            </a:r>
            <a:endParaRPr lang="en-GB" dirty="0"/>
          </a:p>
        </p:txBody>
      </p:sp>
      <p:cxnSp>
        <p:nvCxnSpPr>
          <p:cNvPr id="31" name="Straight Connector 30"/>
          <p:cNvCxnSpPr>
            <a:stCxn id="28" idx="5"/>
            <a:endCxn id="29" idx="0"/>
          </p:cNvCxnSpPr>
          <p:nvPr/>
        </p:nvCxnSpPr>
        <p:spPr>
          <a:xfrm>
            <a:off x="7861468" y="5432869"/>
            <a:ext cx="418944" cy="30038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4146" t="46273" r="33655" b="27464"/>
          <a:stretch>
            <a:fillRect/>
          </a:stretch>
        </p:blipFill>
        <p:spPr bwMode="auto">
          <a:xfrm>
            <a:off x="539552" y="476672"/>
            <a:ext cx="6216691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971600" y="4005064"/>
            <a:ext cx="6784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Insertion and deletion involve </a:t>
            </a:r>
            <a:r>
              <a:rPr lang="en-GB" b="1" i="1" dirty="0" smtClean="0">
                <a:latin typeface="Comic Sans MS" pitchFamily="66" charset="0"/>
              </a:rPr>
              <a:t>rotations</a:t>
            </a:r>
            <a:r>
              <a:rPr lang="en-GB" dirty="0" smtClean="0"/>
              <a:t>, somewhat of an AVL-flavour</a:t>
            </a:r>
            <a:endParaRPr lang="en-GB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0750" y="52388"/>
            <a:ext cx="4762500" cy="675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0750" y="52388"/>
            <a:ext cx="4762500" cy="675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0750" y="52388"/>
            <a:ext cx="4762500" cy="675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0750" y="52388"/>
            <a:ext cx="4762500" cy="675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0750" y="52388"/>
            <a:ext cx="4762500" cy="675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0750" y="52388"/>
            <a:ext cx="4762500" cy="675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0750" y="52388"/>
            <a:ext cx="4762500" cy="675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4146" t="46273" r="33655" b="27464"/>
          <a:stretch>
            <a:fillRect/>
          </a:stretch>
        </p:blipFill>
        <p:spPr bwMode="auto">
          <a:xfrm>
            <a:off x="0" y="260648"/>
            <a:ext cx="6216691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23528" y="3212976"/>
            <a:ext cx="33586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Properties</a:t>
            </a:r>
          </a:p>
          <a:p>
            <a:pPr>
              <a:buFont typeface="Arial" pitchFamily="34" charset="0"/>
              <a:buChar char="•"/>
            </a:pPr>
            <a:r>
              <a:rPr lang="en-GB" dirty="0">
                <a:latin typeface="Comic Sans MS" pitchFamily="66" charset="0"/>
              </a:rPr>
              <a:t> </a:t>
            </a:r>
            <a:r>
              <a:rPr lang="en-GB" dirty="0" smtClean="0">
                <a:latin typeface="Comic Sans MS" pitchFamily="66" charset="0"/>
              </a:rPr>
              <a:t>the root is black</a:t>
            </a:r>
          </a:p>
          <a:p>
            <a:pPr>
              <a:buFont typeface="Arial" pitchFamily="34" charset="0"/>
              <a:buChar char="•"/>
            </a:pPr>
            <a:r>
              <a:rPr lang="en-GB" dirty="0">
                <a:latin typeface="Comic Sans MS" pitchFamily="66" charset="0"/>
              </a:rPr>
              <a:t> </a:t>
            </a:r>
            <a:r>
              <a:rPr lang="en-GB" dirty="0" smtClean="0">
                <a:latin typeface="Comic Sans MS" pitchFamily="66" charset="0"/>
              </a:rPr>
              <a:t>every external node is black</a:t>
            </a:r>
            <a:endParaRPr lang="en-GB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87824" y="2852936"/>
            <a:ext cx="2722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See G&amp;T 10.5 and </a:t>
            </a:r>
            <a:r>
              <a:rPr lang="en-GB" dirty="0" smtClean="0">
                <a:latin typeface="Comic Sans MS" pitchFamily="66" charset="0"/>
                <a:hlinkClick r:id="rId2"/>
              </a:rPr>
              <a:t>demo</a:t>
            </a:r>
            <a:endParaRPr lang="en-GB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07904" y="3140968"/>
            <a:ext cx="8515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 smtClean="0">
                <a:latin typeface="Blackadder ITC" pitchFamily="82" charset="0"/>
              </a:rPr>
              <a:t>fin</a:t>
            </a:r>
            <a:endParaRPr lang="en-GB" sz="5400" dirty="0">
              <a:latin typeface="Blackadder ITC" pitchFamily="8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4146" t="46273" r="33655" b="27464"/>
          <a:stretch>
            <a:fillRect/>
          </a:stretch>
        </p:blipFill>
        <p:spPr bwMode="auto">
          <a:xfrm>
            <a:off x="0" y="260648"/>
            <a:ext cx="6216691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23528" y="3212976"/>
            <a:ext cx="37721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Properties</a:t>
            </a:r>
          </a:p>
          <a:p>
            <a:pPr>
              <a:buFont typeface="Arial" pitchFamily="34" charset="0"/>
              <a:buChar char="•"/>
            </a:pPr>
            <a:r>
              <a:rPr lang="en-GB" dirty="0">
                <a:latin typeface="Comic Sans MS" pitchFamily="66" charset="0"/>
              </a:rPr>
              <a:t> </a:t>
            </a:r>
            <a:r>
              <a:rPr lang="en-GB" dirty="0" smtClean="0">
                <a:latin typeface="Comic Sans MS" pitchFamily="66" charset="0"/>
              </a:rPr>
              <a:t>the root is black</a:t>
            </a:r>
          </a:p>
          <a:p>
            <a:pPr>
              <a:buFont typeface="Arial" pitchFamily="34" charset="0"/>
              <a:buChar char="•"/>
            </a:pPr>
            <a:r>
              <a:rPr lang="en-GB" dirty="0">
                <a:latin typeface="Comic Sans MS" pitchFamily="66" charset="0"/>
              </a:rPr>
              <a:t> </a:t>
            </a:r>
            <a:r>
              <a:rPr lang="en-GB" dirty="0" smtClean="0">
                <a:latin typeface="Comic Sans MS" pitchFamily="66" charset="0"/>
              </a:rPr>
              <a:t>every external node is black</a:t>
            </a:r>
          </a:p>
          <a:p>
            <a:pPr>
              <a:buFont typeface="Arial" pitchFamily="34" charset="0"/>
              <a:buChar char="•"/>
            </a:pPr>
            <a:r>
              <a:rPr lang="en-GB" dirty="0">
                <a:latin typeface="Comic Sans MS" pitchFamily="66" charset="0"/>
              </a:rPr>
              <a:t> </a:t>
            </a:r>
            <a:r>
              <a:rPr lang="en-GB" dirty="0" smtClean="0">
                <a:latin typeface="Comic Sans MS" pitchFamily="66" charset="0"/>
              </a:rPr>
              <a:t>children of a red node are black</a:t>
            </a:r>
            <a:endParaRPr lang="en-GB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4146" t="46273" r="33655" b="27464"/>
          <a:stretch>
            <a:fillRect/>
          </a:stretch>
        </p:blipFill>
        <p:spPr bwMode="auto">
          <a:xfrm>
            <a:off x="0" y="260648"/>
            <a:ext cx="6216691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23528" y="3212976"/>
            <a:ext cx="517321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Properties</a:t>
            </a:r>
          </a:p>
          <a:p>
            <a:pPr>
              <a:buFont typeface="Arial" pitchFamily="34" charset="0"/>
              <a:buChar char="•"/>
            </a:pPr>
            <a:r>
              <a:rPr lang="en-GB" dirty="0">
                <a:latin typeface="Comic Sans MS" pitchFamily="66" charset="0"/>
              </a:rPr>
              <a:t> </a:t>
            </a:r>
            <a:r>
              <a:rPr lang="en-GB" dirty="0" smtClean="0">
                <a:latin typeface="Comic Sans MS" pitchFamily="66" charset="0"/>
              </a:rPr>
              <a:t>the root is black</a:t>
            </a:r>
          </a:p>
          <a:p>
            <a:pPr>
              <a:buFont typeface="Arial" pitchFamily="34" charset="0"/>
              <a:buChar char="•"/>
            </a:pPr>
            <a:r>
              <a:rPr lang="en-GB" dirty="0">
                <a:latin typeface="Comic Sans MS" pitchFamily="66" charset="0"/>
              </a:rPr>
              <a:t> </a:t>
            </a:r>
            <a:r>
              <a:rPr lang="en-GB" dirty="0" smtClean="0">
                <a:latin typeface="Comic Sans MS" pitchFamily="66" charset="0"/>
              </a:rPr>
              <a:t>every external node is black</a:t>
            </a:r>
          </a:p>
          <a:p>
            <a:pPr>
              <a:buFont typeface="Arial" pitchFamily="34" charset="0"/>
              <a:buChar char="•"/>
            </a:pPr>
            <a:r>
              <a:rPr lang="en-GB" dirty="0">
                <a:latin typeface="Comic Sans MS" pitchFamily="66" charset="0"/>
              </a:rPr>
              <a:t> </a:t>
            </a:r>
            <a:r>
              <a:rPr lang="en-GB" dirty="0" smtClean="0">
                <a:latin typeface="Comic Sans MS" pitchFamily="66" charset="0"/>
              </a:rPr>
              <a:t>children of a red node are black</a:t>
            </a:r>
          </a:p>
          <a:p>
            <a:pPr>
              <a:buFont typeface="Arial" pitchFamily="34" charset="0"/>
              <a:buChar char="•"/>
            </a:pPr>
            <a:r>
              <a:rPr lang="en-GB" dirty="0">
                <a:latin typeface="Comic Sans MS" pitchFamily="66" charset="0"/>
              </a:rPr>
              <a:t> </a:t>
            </a:r>
            <a:r>
              <a:rPr lang="en-GB" dirty="0" smtClean="0">
                <a:latin typeface="Comic Sans MS" pitchFamily="66" charset="0"/>
              </a:rPr>
              <a:t>all external nodes have the same </a:t>
            </a:r>
            <a:r>
              <a:rPr lang="en-GB" b="1" i="1" dirty="0" smtClean="0">
                <a:latin typeface="Comic Sans MS" pitchFamily="66" charset="0"/>
              </a:rPr>
              <a:t>black depth</a:t>
            </a:r>
            <a:endParaRPr lang="en-GB" b="1" i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4146" t="46273" r="33655" b="27464"/>
          <a:stretch>
            <a:fillRect/>
          </a:stretch>
        </p:blipFill>
        <p:spPr bwMode="auto">
          <a:xfrm>
            <a:off x="0" y="260648"/>
            <a:ext cx="6216691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23528" y="3212976"/>
            <a:ext cx="517321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Properties</a:t>
            </a:r>
          </a:p>
          <a:p>
            <a:pPr>
              <a:buFont typeface="Arial" pitchFamily="34" charset="0"/>
              <a:buChar char="•"/>
            </a:pPr>
            <a:r>
              <a:rPr lang="en-GB" dirty="0">
                <a:latin typeface="Comic Sans MS" pitchFamily="66" charset="0"/>
              </a:rPr>
              <a:t> </a:t>
            </a:r>
            <a:r>
              <a:rPr lang="en-GB" dirty="0" smtClean="0">
                <a:latin typeface="Comic Sans MS" pitchFamily="66" charset="0"/>
              </a:rPr>
              <a:t>the root is black</a:t>
            </a:r>
          </a:p>
          <a:p>
            <a:pPr>
              <a:buFont typeface="Arial" pitchFamily="34" charset="0"/>
              <a:buChar char="•"/>
            </a:pPr>
            <a:r>
              <a:rPr lang="en-GB" dirty="0">
                <a:latin typeface="Comic Sans MS" pitchFamily="66" charset="0"/>
              </a:rPr>
              <a:t> </a:t>
            </a:r>
            <a:r>
              <a:rPr lang="en-GB" dirty="0" smtClean="0">
                <a:latin typeface="Comic Sans MS" pitchFamily="66" charset="0"/>
              </a:rPr>
              <a:t>every external node is black</a:t>
            </a:r>
          </a:p>
          <a:p>
            <a:pPr>
              <a:buFont typeface="Arial" pitchFamily="34" charset="0"/>
              <a:buChar char="•"/>
            </a:pPr>
            <a:r>
              <a:rPr lang="en-GB" dirty="0">
                <a:latin typeface="Comic Sans MS" pitchFamily="66" charset="0"/>
              </a:rPr>
              <a:t> </a:t>
            </a:r>
            <a:r>
              <a:rPr lang="en-GB" dirty="0" smtClean="0">
                <a:latin typeface="Comic Sans MS" pitchFamily="66" charset="0"/>
              </a:rPr>
              <a:t>children of a red node are black</a:t>
            </a:r>
          </a:p>
          <a:p>
            <a:pPr>
              <a:buFont typeface="Arial" pitchFamily="34" charset="0"/>
              <a:buChar char="•"/>
            </a:pPr>
            <a:r>
              <a:rPr lang="en-GB" dirty="0">
                <a:latin typeface="Comic Sans MS" pitchFamily="66" charset="0"/>
              </a:rPr>
              <a:t> </a:t>
            </a:r>
            <a:r>
              <a:rPr lang="en-GB" dirty="0" smtClean="0">
                <a:latin typeface="Comic Sans MS" pitchFamily="66" charset="0"/>
              </a:rPr>
              <a:t>all external nodes have the same </a:t>
            </a:r>
            <a:r>
              <a:rPr lang="en-GB" b="1" i="1" dirty="0" smtClean="0">
                <a:latin typeface="Comic Sans MS" pitchFamily="66" charset="0"/>
              </a:rPr>
              <a:t>black depth</a:t>
            </a:r>
            <a:endParaRPr lang="en-GB" b="1" i="1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5301208"/>
            <a:ext cx="6011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 smtClean="0">
                <a:latin typeface="Comic Sans MS" pitchFamily="66" charset="0"/>
              </a:rPr>
              <a:t>Black Depth</a:t>
            </a:r>
            <a:r>
              <a:rPr lang="en-GB" dirty="0" smtClean="0">
                <a:latin typeface="Comic Sans MS" pitchFamily="66" charset="0"/>
              </a:rPr>
              <a:t>: the number of black ancestors minus one</a:t>
            </a:r>
            <a:endParaRPr lang="en-GB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4146" t="46273" r="33655" b="27464"/>
          <a:stretch>
            <a:fillRect/>
          </a:stretch>
        </p:blipFill>
        <p:spPr bwMode="auto">
          <a:xfrm>
            <a:off x="0" y="260648"/>
            <a:ext cx="6216691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23528" y="3212976"/>
            <a:ext cx="517321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Properties</a:t>
            </a:r>
          </a:p>
          <a:p>
            <a:pPr>
              <a:buFont typeface="Arial" pitchFamily="34" charset="0"/>
              <a:buChar char="•"/>
            </a:pPr>
            <a:r>
              <a:rPr lang="en-GB" dirty="0">
                <a:latin typeface="Comic Sans MS" pitchFamily="66" charset="0"/>
              </a:rPr>
              <a:t> </a:t>
            </a:r>
            <a:r>
              <a:rPr lang="en-GB" dirty="0" smtClean="0">
                <a:latin typeface="Comic Sans MS" pitchFamily="66" charset="0"/>
              </a:rPr>
              <a:t>the root is black</a:t>
            </a:r>
          </a:p>
          <a:p>
            <a:pPr>
              <a:buFont typeface="Arial" pitchFamily="34" charset="0"/>
              <a:buChar char="•"/>
            </a:pPr>
            <a:r>
              <a:rPr lang="en-GB" dirty="0">
                <a:latin typeface="Comic Sans MS" pitchFamily="66" charset="0"/>
              </a:rPr>
              <a:t> </a:t>
            </a:r>
            <a:r>
              <a:rPr lang="en-GB" dirty="0" smtClean="0">
                <a:latin typeface="Comic Sans MS" pitchFamily="66" charset="0"/>
              </a:rPr>
              <a:t>every external node is black</a:t>
            </a:r>
          </a:p>
          <a:p>
            <a:pPr>
              <a:buFont typeface="Arial" pitchFamily="34" charset="0"/>
              <a:buChar char="•"/>
            </a:pPr>
            <a:r>
              <a:rPr lang="en-GB" dirty="0">
                <a:latin typeface="Comic Sans MS" pitchFamily="66" charset="0"/>
              </a:rPr>
              <a:t> </a:t>
            </a:r>
            <a:r>
              <a:rPr lang="en-GB" dirty="0" smtClean="0">
                <a:latin typeface="Comic Sans MS" pitchFamily="66" charset="0"/>
              </a:rPr>
              <a:t>children of a red node are black</a:t>
            </a:r>
          </a:p>
          <a:p>
            <a:pPr>
              <a:buFont typeface="Arial" pitchFamily="34" charset="0"/>
              <a:buChar char="•"/>
            </a:pPr>
            <a:r>
              <a:rPr lang="en-GB" dirty="0">
                <a:latin typeface="Comic Sans MS" pitchFamily="66" charset="0"/>
              </a:rPr>
              <a:t> </a:t>
            </a:r>
            <a:r>
              <a:rPr lang="en-GB" dirty="0" smtClean="0">
                <a:latin typeface="Comic Sans MS" pitchFamily="66" charset="0"/>
              </a:rPr>
              <a:t>all external nodes have the same </a:t>
            </a:r>
            <a:r>
              <a:rPr lang="en-GB" b="1" i="1" dirty="0" smtClean="0">
                <a:latin typeface="Comic Sans MS" pitchFamily="66" charset="0"/>
              </a:rPr>
              <a:t>black depth</a:t>
            </a:r>
            <a:endParaRPr lang="en-GB" b="1" i="1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5301208"/>
            <a:ext cx="6011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 smtClean="0">
                <a:latin typeface="Comic Sans MS" pitchFamily="66" charset="0"/>
              </a:rPr>
              <a:t>Black Depth</a:t>
            </a:r>
            <a:r>
              <a:rPr lang="en-GB" dirty="0" smtClean="0">
                <a:latin typeface="Comic Sans MS" pitchFamily="66" charset="0"/>
              </a:rPr>
              <a:t>: the number of black ancestors minus one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6165304"/>
            <a:ext cx="7239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It is assumed </a:t>
            </a:r>
            <a:r>
              <a:rPr lang="en-GB" b="1" i="1" dirty="0" smtClean="0">
                <a:latin typeface="Comic Sans MS" pitchFamily="66" charset="0"/>
              </a:rPr>
              <a:t>external nodes</a:t>
            </a:r>
            <a:r>
              <a:rPr lang="en-GB" dirty="0" smtClean="0">
                <a:latin typeface="Comic Sans MS" pitchFamily="66" charset="0"/>
              </a:rPr>
              <a:t> are empty place holders (null nodes)</a:t>
            </a:r>
            <a:endParaRPr lang="en-GB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2001</Words>
  <Application>Microsoft Office PowerPoint</Application>
  <PresentationFormat>On-screen Show (4:3)</PresentationFormat>
  <Paragraphs>411</Paragraphs>
  <Slides>51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</vt:vector>
  </TitlesOfParts>
  <Company>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pat</dc:creator>
  <cp:lastModifiedBy>pat</cp:lastModifiedBy>
  <cp:revision>19</cp:revision>
  <dcterms:created xsi:type="dcterms:W3CDTF">2014-02-21T16:13:49Z</dcterms:created>
  <dcterms:modified xsi:type="dcterms:W3CDTF">2014-02-21T17:37:46Z</dcterms:modified>
</cp:coreProperties>
</file>