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43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7" r:id="rId42"/>
    <p:sldId id="271" r:id="rId43"/>
    <p:sldId id="273" r:id="rId44"/>
    <p:sldId id="280" r:id="rId45"/>
    <p:sldId id="278" r:id="rId46"/>
    <p:sldId id="272" r:id="rId47"/>
    <p:sldId id="342" r:id="rId48"/>
    <p:sldId id="279" r:id="rId49"/>
    <p:sldId id="281" r:id="rId50"/>
    <p:sldId id="301" r:id="rId51"/>
    <p:sldId id="302" r:id="rId52"/>
    <p:sldId id="303" r:id="rId53"/>
    <p:sldId id="276" r:id="rId54"/>
    <p:sldId id="288" r:id="rId55"/>
    <p:sldId id="284" r:id="rId56"/>
    <p:sldId id="269" r:id="rId57"/>
    <p:sldId id="261" r:id="rId58"/>
    <p:sldId id="260" r:id="rId59"/>
    <p:sldId id="285" r:id="rId60"/>
    <p:sldId id="286" r:id="rId61"/>
    <p:sldId id="287" r:id="rId62"/>
    <p:sldId id="289" r:id="rId63"/>
    <p:sldId id="277" r:id="rId64"/>
    <p:sldId id="290" r:id="rId65"/>
    <p:sldId id="274" r:id="rId66"/>
    <p:sldId id="295" r:id="rId67"/>
    <p:sldId id="298" r:id="rId68"/>
    <p:sldId id="292" r:id="rId69"/>
    <p:sldId id="291" r:id="rId70"/>
    <p:sldId id="297" r:id="rId71"/>
    <p:sldId id="300" r:id="rId72"/>
    <p:sldId id="293" r:id="rId73"/>
    <p:sldId id="304" r:id="rId74"/>
    <p:sldId id="336" r:id="rId75"/>
    <p:sldId id="311" r:id="rId76"/>
    <p:sldId id="339" r:id="rId77"/>
    <p:sldId id="313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7" r:id="rId86"/>
    <p:sldId id="338" r:id="rId87"/>
    <p:sldId id="392" r:id="rId88"/>
    <p:sldId id="334" r:id="rId89"/>
    <p:sldId id="341" r:id="rId90"/>
    <p:sldId id="299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62" d="100"/>
          <a:sy n="62" d="100"/>
        </p:scale>
        <p:origin x="-11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C2902-BC27-4BFB-BEA8-5883FB4684A8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2C56C-97AD-4320-A5FD-A16BF6D776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15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017D5-6C0D-4E37-8B9C-44A5C3ACB38C}" type="datetimeFigureOut">
              <a:rPr lang="en-GB" smtClean="0"/>
              <a:pPr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EFE12-216E-496C-83CF-8AD7F3605DD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.uk/url?sa=i&amp;rct=j&amp;q=phew!&amp;source=images&amp;cd=&amp;cad=rja&amp;docid=K2H_sZqx3eGSgM&amp;tbnid=b72wU8CLriKwRM:&amp;ved=0CAUQjRw&amp;url=http://www.puppycuteness.com/phew/&amp;ei=1SURUZnAHYu10QXOvIHIBg&amp;bvm=bv.41867550,d.d2k&amp;psig=AFQjCNH3hJLJxgSAnUB6_a0zkLDjejLrtQ&amp;ust=1360164621330132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68C00D5B-552D-48A3-BE78-0AA172B1D84F}" type="slidenum">
              <a:rPr lang="en-GB" sz="1400" smtClean="0">
                <a:latin typeface="Arial" charset="0"/>
              </a:rPr>
              <a:pPr eaLnBrk="1" hangingPunct="1"/>
              <a:t>1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33400"/>
            <a:ext cx="5715000" cy="4572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GB" sz="2400" smtClean="0"/>
              <a:t>Multiway trees &amp; B trees &amp; 2_4 trees</a:t>
            </a:r>
          </a:p>
          <a:p>
            <a:pPr algn="l">
              <a:lnSpc>
                <a:spcPct val="90000"/>
              </a:lnSpc>
              <a:buFontTx/>
              <a:buChar char="-"/>
            </a:pPr>
            <a:endParaRPr lang="en-GB" sz="2400" smtClean="0"/>
          </a:p>
        </p:txBody>
      </p:sp>
      <p:pic>
        <p:nvPicPr>
          <p:cNvPr id="2052" name="Picture 4" descr="b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3622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152400" y="6400800"/>
            <a:ext cx="1412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/>
              <a:t>Go&amp;Ta Chap 10</a:t>
            </a:r>
          </a:p>
        </p:txBody>
      </p:sp>
    </p:spTree>
    <p:extLst>
      <p:ext uri="{BB962C8B-B14F-4D97-AF65-F5344CB8AC3E}">
        <p14:creationId xmlns:p14="http://schemas.microsoft.com/office/powerpoint/2010/main" val="8370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</p:spTree>
    <p:extLst>
      <p:ext uri="{BB962C8B-B14F-4D97-AF65-F5344CB8AC3E}">
        <p14:creationId xmlns:p14="http://schemas.microsoft.com/office/powerpoint/2010/main" val="26701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12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906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11,12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2954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828800" y="0"/>
            <a:ext cx="3048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6388" name="Oval 5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1336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16391" name="Oval 8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</a:t>
            </a:r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3" name="Line 2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3622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9906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3</a:t>
            </a:r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H="1">
            <a:off x="1752600" y="17526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5908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9906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2,3</a:t>
            </a: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1752600" y="17526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5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895600" y="0"/>
            <a:ext cx="3048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9,10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9906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2,3</a:t>
            </a: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>
            <a:off x="1752600" y="17526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0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200400" y="0"/>
            <a:ext cx="2286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</a:t>
            </a: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9,10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9906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2,3,5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H="1">
            <a:off x="1752600" y="17526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6AC70A83-2BD3-4C96-BC73-6F4026E47943}" type="slidenum">
              <a:rPr lang="en-GB" sz="1400" smtClean="0">
                <a:latin typeface="Arial" charset="0"/>
              </a:rPr>
              <a:pPr eaLnBrk="1" hangingPunct="1"/>
              <a:t>2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Multi-way Search Trees of order m</a:t>
            </a:r>
            <a:br>
              <a:rPr lang="en-GB" smtClean="0"/>
            </a:br>
            <a:r>
              <a:rPr lang="en-GB" smtClean="0"/>
              <a:t> (m-way search trees)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smtClean="0"/>
              <a:t>Generalization of BSTs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Each node has at most m children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If k </a:t>
            </a:r>
            <a:r>
              <a:rPr lang="en-GB" sz="2000" smtClean="0">
                <a:sym typeface="Symbol" pitchFamily="18" charset="2"/>
              </a:rPr>
              <a:t>is number of values at a node, then node has at most k+1 children (actually exactly m references, but some may be null)</a:t>
            </a:r>
          </a:p>
          <a:p>
            <a:pPr>
              <a:lnSpc>
                <a:spcPct val="90000"/>
              </a:lnSpc>
            </a:pPr>
            <a:r>
              <a:rPr lang="en-GB" sz="2000" smtClean="0">
                <a:sym typeface="Symbol" pitchFamily="18" charset="2"/>
              </a:rPr>
              <a:t>Tree is ordered</a:t>
            </a:r>
          </a:p>
          <a:p>
            <a:pPr>
              <a:lnSpc>
                <a:spcPct val="90000"/>
              </a:lnSpc>
            </a:pPr>
            <a:r>
              <a:rPr lang="en-GB" sz="2000" smtClean="0">
                <a:sym typeface="Symbol" pitchFamily="18" charset="2"/>
              </a:rPr>
              <a:t>BST is a 2-way search tree</a:t>
            </a:r>
          </a:p>
        </p:txBody>
      </p:sp>
      <p:grpSp>
        <p:nvGrpSpPr>
          <p:cNvPr id="3077" name="Group 30"/>
          <p:cNvGrpSpPr>
            <a:grpSpLocks/>
          </p:cNvGrpSpPr>
          <p:nvPr/>
        </p:nvGrpSpPr>
        <p:grpSpPr bwMode="auto">
          <a:xfrm>
            <a:off x="228600" y="3805238"/>
            <a:ext cx="7467600" cy="2519362"/>
            <a:chOff x="144" y="2397"/>
            <a:chExt cx="4704" cy="1587"/>
          </a:xfrm>
        </p:grpSpPr>
        <p:sp>
          <p:nvSpPr>
            <p:cNvPr id="3080" name="Rectangle 4"/>
            <p:cNvSpPr>
              <a:spLocks noChangeArrowheads="1"/>
            </p:cNvSpPr>
            <p:nvPr/>
          </p:nvSpPr>
          <p:spPr bwMode="auto">
            <a:xfrm>
              <a:off x="816" y="2688"/>
              <a:ext cx="355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1" name="Rectangle 5"/>
            <p:cNvSpPr>
              <a:spLocks noChangeArrowheads="1"/>
            </p:cNvSpPr>
            <p:nvPr/>
          </p:nvSpPr>
          <p:spPr bwMode="auto">
            <a:xfrm>
              <a:off x="960" y="2400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2" name="Rectangle 6"/>
            <p:cNvSpPr>
              <a:spLocks noChangeArrowheads="1"/>
            </p:cNvSpPr>
            <p:nvPr/>
          </p:nvSpPr>
          <p:spPr bwMode="auto">
            <a:xfrm>
              <a:off x="1579" y="2398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3" name="Rectangle 7"/>
            <p:cNvSpPr>
              <a:spLocks noChangeArrowheads="1"/>
            </p:cNvSpPr>
            <p:nvPr/>
          </p:nvSpPr>
          <p:spPr bwMode="auto">
            <a:xfrm>
              <a:off x="2200" y="2397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4" name="Rectangle 8"/>
            <p:cNvSpPr>
              <a:spLocks noChangeArrowheads="1"/>
            </p:cNvSpPr>
            <p:nvPr/>
          </p:nvSpPr>
          <p:spPr bwMode="auto">
            <a:xfrm>
              <a:off x="2880" y="2400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5" name="Rectangle 9"/>
            <p:cNvSpPr>
              <a:spLocks noChangeArrowheads="1"/>
            </p:cNvSpPr>
            <p:nvPr/>
          </p:nvSpPr>
          <p:spPr bwMode="auto">
            <a:xfrm>
              <a:off x="3580" y="2397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86" name="Text Box 10"/>
            <p:cNvSpPr txBox="1">
              <a:spLocks noChangeArrowheads="1"/>
            </p:cNvSpPr>
            <p:nvPr/>
          </p:nvSpPr>
          <p:spPr bwMode="auto">
            <a:xfrm>
              <a:off x="988" y="2513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1</a:t>
              </a:r>
            </a:p>
          </p:txBody>
        </p:sp>
        <p:sp>
          <p:nvSpPr>
            <p:cNvPr id="3087" name="Text Box 11"/>
            <p:cNvSpPr txBox="1">
              <a:spLocks noChangeArrowheads="1"/>
            </p:cNvSpPr>
            <p:nvPr/>
          </p:nvSpPr>
          <p:spPr bwMode="auto">
            <a:xfrm>
              <a:off x="1592" y="2510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2</a:t>
              </a:r>
            </a:p>
          </p:txBody>
        </p:sp>
        <p:sp>
          <p:nvSpPr>
            <p:cNvPr id="3088" name="Text Box 12"/>
            <p:cNvSpPr txBox="1">
              <a:spLocks noChangeArrowheads="1"/>
            </p:cNvSpPr>
            <p:nvPr/>
          </p:nvSpPr>
          <p:spPr bwMode="auto">
            <a:xfrm>
              <a:off x="2221" y="2488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3</a:t>
              </a:r>
            </a:p>
          </p:txBody>
        </p:sp>
        <p:sp>
          <p:nvSpPr>
            <p:cNvPr id="3089" name="Text Box 13"/>
            <p:cNvSpPr txBox="1">
              <a:spLocks noChangeArrowheads="1"/>
            </p:cNvSpPr>
            <p:nvPr/>
          </p:nvSpPr>
          <p:spPr bwMode="auto">
            <a:xfrm>
              <a:off x="2903" y="2503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4</a:t>
              </a:r>
            </a:p>
          </p:txBody>
        </p:sp>
        <p:sp>
          <p:nvSpPr>
            <p:cNvPr id="3090" name="Text Box 14"/>
            <p:cNvSpPr txBox="1">
              <a:spLocks noChangeArrowheads="1"/>
            </p:cNvSpPr>
            <p:nvPr/>
          </p:nvSpPr>
          <p:spPr bwMode="auto">
            <a:xfrm>
              <a:off x="3608" y="2503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5</a:t>
              </a:r>
            </a:p>
          </p:txBody>
        </p:sp>
        <p:sp>
          <p:nvSpPr>
            <p:cNvPr id="3091" name="AutoShape 18"/>
            <p:cNvSpPr>
              <a:spLocks noChangeArrowheads="1"/>
            </p:cNvSpPr>
            <p:nvPr/>
          </p:nvSpPr>
          <p:spPr bwMode="auto">
            <a:xfrm rot="-5400000">
              <a:off x="336" y="3120"/>
              <a:ext cx="672" cy="1056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GB" sz="1800"/>
                <a:t>keys&lt;v</a:t>
              </a:r>
              <a:r>
                <a:rPr lang="en-GB" sz="1800" baseline="-25000"/>
                <a:t>1</a:t>
              </a:r>
            </a:p>
          </p:txBody>
        </p:sp>
        <p:sp>
          <p:nvSpPr>
            <p:cNvPr id="3092" name="AutoShape 19"/>
            <p:cNvSpPr>
              <a:spLocks noChangeArrowheads="1"/>
            </p:cNvSpPr>
            <p:nvPr/>
          </p:nvSpPr>
          <p:spPr bwMode="auto">
            <a:xfrm rot="-5400000">
              <a:off x="2001" y="3110"/>
              <a:ext cx="672" cy="1056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&lt; keys&lt;v</a:t>
              </a:r>
              <a:r>
                <a:rPr lang="en-GB" sz="1800" baseline="-25000">
                  <a:latin typeface="Arial" charset="0"/>
                </a:rPr>
                <a:t>3</a:t>
              </a:r>
            </a:p>
          </p:txBody>
        </p:sp>
        <p:sp>
          <p:nvSpPr>
            <p:cNvPr id="3093" name="AutoShape 21"/>
            <p:cNvSpPr>
              <a:spLocks noChangeArrowheads="1"/>
            </p:cNvSpPr>
            <p:nvPr/>
          </p:nvSpPr>
          <p:spPr bwMode="auto">
            <a:xfrm rot="-5400000">
              <a:off x="3984" y="3085"/>
              <a:ext cx="672" cy="1056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GB" sz="1800">
                  <a:latin typeface="Arial" charset="0"/>
                </a:rPr>
                <a:t>keys&gt;v</a:t>
              </a:r>
              <a:r>
                <a:rPr lang="en-GB" sz="1800" baseline="-25000">
                  <a:latin typeface="Arial" charset="0"/>
                </a:rPr>
                <a:t>5</a:t>
              </a:r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1286" y="357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2400" b="1">
                  <a:latin typeface="Arial" charset="0"/>
                </a:rPr>
                <a:t>. . .</a:t>
              </a:r>
            </a:p>
          </p:txBody>
        </p:sp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>
              <a:off x="3120" y="3552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2400" b="1">
                  <a:latin typeface="Arial" charset="0"/>
                </a:rPr>
                <a:t>. . .</a:t>
              </a:r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 flipH="1">
              <a:off x="672" y="2784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>
              <a:off x="1440" y="278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>
              <a:off x="2064" y="2784"/>
              <a:ext cx="4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auto">
            <a:xfrm>
              <a:off x="2688" y="2784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>
              <a:off x="3408" y="2784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>
              <a:off x="4128" y="2784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3079" name="Text Box 30"/>
          <p:cNvSpPr txBox="1">
            <a:spLocks noChangeArrowheads="1"/>
          </p:cNvSpPr>
          <p:nvPr/>
        </p:nvSpPr>
        <p:spPr bwMode="auto">
          <a:xfrm>
            <a:off x="7783513" y="0"/>
            <a:ext cx="1360487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36034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077200" y="176213"/>
            <a:ext cx="595035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dirty="0" smtClean="0"/>
              <a:t>M=4</a:t>
            </a:r>
            <a:endParaRPr lang="en-GB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58457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Insert 12, 11, 8, 14, 9, 3, 2, 10, 5, 16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3505200" y="15240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8,11,12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429000" y="0"/>
            <a:ext cx="3048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5334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14,16</a:t>
            </a: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26670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9,10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3429000" y="1828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648200" y="17526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990600" y="2438400"/>
            <a:ext cx="14478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/>
              <a:t>2,3,5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1752600" y="1752600"/>
            <a:ext cx="2057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1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4F4B899-83FF-4E53-ACC2-C0A870D6BF36}" type="slidenum">
              <a:rPr lang="en-GB" sz="1400" smtClean="0">
                <a:latin typeface="Arial" charset="0"/>
              </a:rPr>
              <a:pPr eaLnBrk="1" hangingPunct="1"/>
              <a:t>21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Node of an m-way tree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1524000"/>
          </a:xfrm>
        </p:spPr>
        <p:txBody>
          <a:bodyPr/>
          <a:lstStyle/>
          <a:p>
            <a:r>
              <a:rPr lang="en-GB" sz="2000" smtClean="0"/>
              <a:t>Each node contains</a:t>
            </a:r>
          </a:p>
          <a:p>
            <a:r>
              <a:rPr lang="en-GB" sz="2000" smtClean="0"/>
              <a:t>Integer size (indicating how many values present)</a:t>
            </a:r>
          </a:p>
          <a:p>
            <a:r>
              <a:rPr lang="en-GB" sz="2000" smtClean="0"/>
              <a:t>A reference to the left-most child</a:t>
            </a:r>
          </a:p>
          <a:p>
            <a:r>
              <a:rPr lang="en-GB" sz="2000" smtClean="0"/>
              <a:t>A sequence of m-1 value/reference pairs</a:t>
            </a:r>
          </a:p>
        </p:txBody>
      </p:sp>
      <p:sp>
        <p:nvSpPr>
          <p:cNvPr id="22533" name="Rectangle 100"/>
          <p:cNvSpPr>
            <a:spLocks noChangeArrowheads="1"/>
          </p:cNvSpPr>
          <p:nvPr/>
        </p:nvSpPr>
        <p:spPr bwMode="auto">
          <a:xfrm>
            <a:off x="466725" y="5507038"/>
            <a:ext cx="7620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sz="2000" b="1"/>
              <a:t>Inorder Traversal</a:t>
            </a:r>
            <a:endParaRPr lang="en-GB" sz="2000"/>
          </a:p>
          <a:p>
            <a:r>
              <a:rPr lang="en-GB" sz="2000"/>
              <a:t>Left subtree traversal, first value, first right subtree traversal, next value, next right subtree traversal </a:t>
            </a:r>
            <a:r>
              <a:rPr lang="en-GB" sz="2000" i="1"/>
              <a:t>etc</a:t>
            </a:r>
            <a:r>
              <a:rPr lang="en-GB" sz="2000"/>
              <a:t>.</a:t>
            </a:r>
          </a:p>
        </p:txBody>
      </p:sp>
      <p:grpSp>
        <p:nvGrpSpPr>
          <p:cNvPr id="22534" name="Group 97"/>
          <p:cNvGrpSpPr>
            <a:grpSpLocks/>
          </p:cNvGrpSpPr>
          <p:nvPr/>
        </p:nvGrpSpPr>
        <p:grpSpPr bwMode="auto">
          <a:xfrm>
            <a:off x="838200" y="2971800"/>
            <a:ext cx="5791200" cy="1965325"/>
            <a:chOff x="381000" y="3352800"/>
            <a:chExt cx="5791200" cy="1965325"/>
          </a:xfrm>
        </p:grpSpPr>
        <p:sp>
          <p:nvSpPr>
            <p:cNvPr id="22537" name="AutoShape 101"/>
            <p:cNvSpPr>
              <a:spLocks noChangeAspect="1" noChangeArrowheads="1" noTextEdit="1"/>
            </p:cNvSpPr>
            <p:nvPr/>
          </p:nvSpPr>
          <p:spPr bwMode="auto">
            <a:xfrm>
              <a:off x="381000" y="3352800"/>
              <a:ext cx="5791200" cy="196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38" name="Rectangle 103"/>
            <p:cNvSpPr>
              <a:spLocks noChangeArrowheads="1"/>
            </p:cNvSpPr>
            <p:nvPr/>
          </p:nvSpPr>
          <p:spPr bwMode="auto">
            <a:xfrm>
              <a:off x="1209675" y="3713163"/>
              <a:ext cx="4359275" cy="2365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39" name="Rectangle 104"/>
            <p:cNvSpPr>
              <a:spLocks noChangeArrowheads="1"/>
            </p:cNvSpPr>
            <p:nvPr/>
          </p:nvSpPr>
          <p:spPr bwMode="auto">
            <a:xfrm>
              <a:off x="1209675" y="3713163"/>
              <a:ext cx="4359275" cy="23653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0" name="Rectangle 105"/>
            <p:cNvSpPr>
              <a:spLocks noChangeArrowheads="1"/>
            </p:cNvSpPr>
            <p:nvPr/>
          </p:nvSpPr>
          <p:spPr bwMode="auto">
            <a:xfrm>
              <a:off x="1385888" y="3359150"/>
              <a:ext cx="412750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1" name="Rectangle 106"/>
            <p:cNvSpPr>
              <a:spLocks noChangeArrowheads="1"/>
            </p:cNvSpPr>
            <p:nvPr/>
          </p:nvSpPr>
          <p:spPr bwMode="auto">
            <a:xfrm>
              <a:off x="1385888" y="3359150"/>
              <a:ext cx="412750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2" name="Rectangle 107"/>
            <p:cNvSpPr>
              <a:spLocks noChangeArrowheads="1"/>
            </p:cNvSpPr>
            <p:nvPr/>
          </p:nvSpPr>
          <p:spPr bwMode="auto">
            <a:xfrm>
              <a:off x="2144713" y="3357563"/>
              <a:ext cx="412750" cy="5889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3" name="Rectangle 108"/>
            <p:cNvSpPr>
              <a:spLocks noChangeArrowheads="1"/>
            </p:cNvSpPr>
            <p:nvPr/>
          </p:nvSpPr>
          <p:spPr bwMode="auto">
            <a:xfrm>
              <a:off x="2144713" y="3357563"/>
              <a:ext cx="412750" cy="58896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4" name="Rectangle 109"/>
            <p:cNvSpPr>
              <a:spLocks noChangeArrowheads="1"/>
            </p:cNvSpPr>
            <p:nvPr/>
          </p:nvSpPr>
          <p:spPr bwMode="auto">
            <a:xfrm>
              <a:off x="2906713" y="3354388"/>
              <a:ext cx="412750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5" name="Rectangle 110"/>
            <p:cNvSpPr>
              <a:spLocks noChangeArrowheads="1"/>
            </p:cNvSpPr>
            <p:nvPr/>
          </p:nvSpPr>
          <p:spPr bwMode="auto">
            <a:xfrm>
              <a:off x="2906713" y="3354388"/>
              <a:ext cx="412750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6" name="Rectangle 111"/>
            <p:cNvSpPr>
              <a:spLocks noChangeArrowheads="1"/>
            </p:cNvSpPr>
            <p:nvPr/>
          </p:nvSpPr>
          <p:spPr bwMode="auto">
            <a:xfrm>
              <a:off x="3743325" y="3359150"/>
              <a:ext cx="411163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7" name="Rectangle 112"/>
            <p:cNvSpPr>
              <a:spLocks noChangeArrowheads="1"/>
            </p:cNvSpPr>
            <p:nvPr/>
          </p:nvSpPr>
          <p:spPr bwMode="auto">
            <a:xfrm>
              <a:off x="3743325" y="3359150"/>
              <a:ext cx="411163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8" name="Rectangle 113"/>
            <p:cNvSpPr>
              <a:spLocks noChangeArrowheads="1"/>
            </p:cNvSpPr>
            <p:nvPr/>
          </p:nvSpPr>
          <p:spPr bwMode="auto">
            <a:xfrm>
              <a:off x="4602163" y="3354388"/>
              <a:ext cx="411162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49" name="Rectangle 114"/>
            <p:cNvSpPr>
              <a:spLocks noChangeArrowheads="1"/>
            </p:cNvSpPr>
            <p:nvPr/>
          </p:nvSpPr>
          <p:spPr bwMode="auto">
            <a:xfrm>
              <a:off x="4602163" y="3355975"/>
              <a:ext cx="411162" cy="58896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50" name="Rectangle 115"/>
            <p:cNvSpPr>
              <a:spLocks noChangeArrowheads="1"/>
            </p:cNvSpPr>
            <p:nvPr/>
          </p:nvSpPr>
          <p:spPr bwMode="auto">
            <a:xfrm>
              <a:off x="1492250" y="35480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1" name="Rectangle 116"/>
            <p:cNvSpPr>
              <a:spLocks noChangeArrowheads="1"/>
            </p:cNvSpPr>
            <p:nvPr/>
          </p:nvSpPr>
          <p:spPr bwMode="auto">
            <a:xfrm>
              <a:off x="1581150" y="36496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2" name="Rectangle 117"/>
            <p:cNvSpPr>
              <a:spLocks noChangeArrowheads="1"/>
            </p:cNvSpPr>
            <p:nvPr/>
          </p:nvSpPr>
          <p:spPr bwMode="auto">
            <a:xfrm>
              <a:off x="2233613" y="3543300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3" name="Rectangle 118"/>
            <p:cNvSpPr>
              <a:spLocks noChangeArrowheads="1"/>
            </p:cNvSpPr>
            <p:nvPr/>
          </p:nvSpPr>
          <p:spPr bwMode="auto">
            <a:xfrm>
              <a:off x="2320925" y="3646488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4" name="Rectangle 119"/>
            <p:cNvSpPr>
              <a:spLocks noChangeArrowheads="1"/>
            </p:cNvSpPr>
            <p:nvPr/>
          </p:nvSpPr>
          <p:spPr bwMode="auto">
            <a:xfrm>
              <a:off x="3005138" y="351631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5" name="Rectangle 120"/>
            <p:cNvSpPr>
              <a:spLocks noChangeArrowheads="1"/>
            </p:cNvSpPr>
            <p:nvPr/>
          </p:nvSpPr>
          <p:spPr bwMode="auto">
            <a:xfrm>
              <a:off x="3094038" y="3619500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6" name="Rectangle 121"/>
            <p:cNvSpPr>
              <a:spLocks noChangeArrowheads="1"/>
            </p:cNvSpPr>
            <p:nvPr/>
          </p:nvSpPr>
          <p:spPr bwMode="auto">
            <a:xfrm>
              <a:off x="3841750" y="35353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7" name="Rectangle 122"/>
            <p:cNvSpPr>
              <a:spLocks noChangeArrowheads="1"/>
            </p:cNvSpPr>
            <p:nvPr/>
          </p:nvSpPr>
          <p:spPr bwMode="auto">
            <a:xfrm>
              <a:off x="3930650" y="36369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8" name="Rectangle 123"/>
            <p:cNvSpPr>
              <a:spLocks noChangeArrowheads="1"/>
            </p:cNvSpPr>
            <p:nvPr/>
          </p:nvSpPr>
          <p:spPr bwMode="auto">
            <a:xfrm>
              <a:off x="4706938" y="35353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59" name="Rectangle 124"/>
            <p:cNvSpPr>
              <a:spLocks noChangeArrowheads="1"/>
            </p:cNvSpPr>
            <p:nvPr/>
          </p:nvSpPr>
          <p:spPr bwMode="auto">
            <a:xfrm>
              <a:off x="4795838" y="36369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0" name="Freeform 125"/>
            <p:cNvSpPr>
              <a:spLocks/>
            </p:cNvSpPr>
            <p:nvPr/>
          </p:nvSpPr>
          <p:spPr bwMode="auto">
            <a:xfrm>
              <a:off x="384175" y="4478338"/>
              <a:ext cx="1296988" cy="825500"/>
            </a:xfrm>
            <a:custGeom>
              <a:avLst/>
              <a:gdLst>
                <a:gd name="T0" fmla="*/ 0 w 1633"/>
                <a:gd name="T1" fmla="*/ 2147483647 h 1040"/>
                <a:gd name="T2" fmla="*/ 2147483647 w 1633"/>
                <a:gd name="T3" fmla="*/ 2147483647 h 1040"/>
                <a:gd name="T4" fmla="*/ 2147483647 w 1633"/>
                <a:gd name="T5" fmla="*/ 2147483647 h 1040"/>
                <a:gd name="T6" fmla="*/ 2147483647 w 1633"/>
                <a:gd name="T7" fmla="*/ 2147483647 h 1040"/>
                <a:gd name="T8" fmla="*/ 2147483647 w 1633"/>
                <a:gd name="T9" fmla="*/ 2147483647 h 1040"/>
                <a:gd name="T10" fmla="*/ 2147483647 w 1633"/>
                <a:gd name="T11" fmla="*/ 2147483647 h 1040"/>
                <a:gd name="T12" fmla="*/ 2147483647 w 1633"/>
                <a:gd name="T13" fmla="*/ 2147483647 h 1040"/>
                <a:gd name="T14" fmla="*/ 2147483647 w 1633"/>
                <a:gd name="T15" fmla="*/ 2147483647 h 1040"/>
                <a:gd name="T16" fmla="*/ 2147483647 w 1633"/>
                <a:gd name="T17" fmla="*/ 2147483647 h 1040"/>
                <a:gd name="T18" fmla="*/ 2147483647 w 1633"/>
                <a:gd name="T19" fmla="*/ 2147483647 h 1040"/>
                <a:gd name="T20" fmla="*/ 2147483647 w 1633"/>
                <a:gd name="T21" fmla="*/ 2147483647 h 1040"/>
                <a:gd name="T22" fmla="*/ 2147483647 w 1633"/>
                <a:gd name="T23" fmla="*/ 2147483647 h 1040"/>
                <a:gd name="T24" fmla="*/ 2147483647 w 1633"/>
                <a:gd name="T25" fmla="*/ 2147483647 h 1040"/>
                <a:gd name="T26" fmla="*/ 2147483647 w 1633"/>
                <a:gd name="T27" fmla="*/ 2147483647 h 1040"/>
                <a:gd name="T28" fmla="*/ 2147483647 w 1633"/>
                <a:gd name="T29" fmla="*/ 2147483647 h 1040"/>
                <a:gd name="T30" fmla="*/ 2147483647 w 1633"/>
                <a:gd name="T31" fmla="*/ 2147483647 h 1040"/>
                <a:gd name="T32" fmla="*/ 2147483647 w 1633"/>
                <a:gd name="T33" fmla="*/ 2147483647 h 1040"/>
                <a:gd name="T34" fmla="*/ 2147483647 w 1633"/>
                <a:gd name="T35" fmla="*/ 2147483647 h 1040"/>
                <a:gd name="T36" fmla="*/ 2147483647 w 1633"/>
                <a:gd name="T37" fmla="*/ 2147483647 h 1040"/>
                <a:gd name="T38" fmla="*/ 2147483647 w 1633"/>
                <a:gd name="T39" fmla="*/ 2147483647 h 1040"/>
                <a:gd name="T40" fmla="*/ 2147483647 w 1633"/>
                <a:gd name="T41" fmla="*/ 2147483647 h 1040"/>
                <a:gd name="T42" fmla="*/ 2147483647 w 1633"/>
                <a:gd name="T43" fmla="*/ 2147483647 h 1040"/>
                <a:gd name="T44" fmla="*/ 2147483647 w 1633"/>
                <a:gd name="T45" fmla="*/ 0 h 1040"/>
                <a:gd name="T46" fmla="*/ 2147483647 w 1633"/>
                <a:gd name="T47" fmla="*/ 2147483647 h 1040"/>
                <a:gd name="T48" fmla="*/ 2147483647 w 1633"/>
                <a:gd name="T49" fmla="*/ 2147483647 h 1040"/>
                <a:gd name="T50" fmla="*/ 2147483647 w 1633"/>
                <a:gd name="T51" fmla="*/ 2147483647 h 1040"/>
                <a:gd name="T52" fmla="*/ 2147483647 w 1633"/>
                <a:gd name="T53" fmla="*/ 2147483647 h 1040"/>
                <a:gd name="T54" fmla="*/ 2147483647 w 1633"/>
                <a:gd name="T55" fmla="*/ 2147483647 h 1040"/>
                <a:gd name="T56" fmla="*/ 2147483647 w 1633"/>
                <a:gd name="T57" fmla="*/ 2147483647 h 1040"/>
                <a:gd name="T58" fmla="*/ 2147483647 w 1633"/>
                <a:gd name="T59" fmla="*/ 2147483647 h 1040"/>
                <a:gd name="T60" fmla="*/ 2147483647 w 1633"/>
                <a:gd name="T61" fmla="*/ 2147483647 h 1040"/>
                <a:gd name="T62" fmla="*/ 2147483647 w 1633"/>
                <a:gd name="T63" fmla="*/ 2147483647 h 1040"/>
                <a:gd name="T64" fmla="*/ 2147483647 w 1633"/>
                <a:gd name="T65" fmla="*/ 2147483647 h 1040"/>
                <a:gd name="T66" fmla="*/ 2147483647 w 1633"/>
                <a:gd name="T67" fmla="*/ 2147483647 h 1040"/>
                <a:gd name="T68" fmla="*/ 2147483647 w 1633"/>
                <a:gd name="T69" fmla="*/ 2147483647 h 1040"/>
                <a:gd name="T70" fmla="*/ 2147483647 w 1633"/>
                <a:gd name="T71" fmla="*/ 2147483647 h 1040"/>
                <a:gd name="T72" fmla="*/ 2147483647 w 1633"/>
                <a:gd name="T73" fmla="*/ 2147483647 h 1040"/>
                <a:gd name="T74" fmla="*/ 2147483647 w 1633"/>
                <a:gd name="T75" fmla="*/ 2147483647 h 1040"/>
                <a:gd name="T76" fmla="*/ 2147483647 w 1633"/>
                <a:gd name="T77" fmla="*/ 2147483647 h 1040"/>
                <a:gd name="T78" fmla="*/ 2147483647 w 1633"/>
                <a:gd name="T79" fmla="*/ 2147483647 h 1040"/>
                <a:gd name="T80" fmla="*/ 2147483647 w 1633"/>
                <a:gd name="T81" fmla="*/ 2147483647 h 1040"/>
                <a:gd name="T82" fmla="*/ 2147483647 w 1633"/>
                <a:gd name="T83" fmla="*/ 2147483647 h 1040"/>
                <a:gd name="T84" fmla="*/ 2147483647 w 1633"/>
                <a:gd name="T85" fmla="*/ 2147483647 h 1040"/>
                <a:gd name="T86" fmla="*/ 2147483647 w 1633"/>
                <a:gd name="T87" fmla="*/ 2147483647 h 1040"/>
                <a:gd name="T88" fmla="*/ 2147483647 w 1633"/>
                <a:gd name="T89" fmla="*/ 2147483647 h 1040"/>
                <a:gd name="T90" fmla="*/ 2147483647 w 1633"/>
                <a:gd name="T91" fmla="*/ 2147483647 h 1040"/>
                <a:gd name="T92" fmla="*/ 0 w 1633"/>
                <a:gd name="T93" fmla="*/ 2147483647 h 1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40"/>
                <a:gd name="T143" fmla="*/ 1633 w 1633"/>
                <a:gd name="T144" fmla="*/ 1040 h 1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40">
                  <a:moveTo>
                    <a:pt x="0" y="521"/>
                  </a:moveTo>
                  <a:lnTo>
                    <a:pt x="0" y="506"/>
                  </a:lnTo>
                  <a:lnTo>
                    <a:pt x="0" y="494"/>
                  </a:lnTo>
                  <a:lnTo>
                    <a:pt x="2" y="481"/>
                  </a:lnTo>
                  <a:lnTo>
                    <a:pt x="3" y="467"/>
                  </a:lnTo>
                  <a:lnTo>
                    <a:pt x="6" y="454"/>
                  </a:lnTo>
                  <a:lnTo>
                    <a:pt x="9" y="440"/>
                  </a:lnTo>
                  <a:lnTo>
                    <a:pt x="12" y="429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0" y="378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2" y="307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3"/>
                  </a:lnTo>
                  <a:lnTo>
                    <a:pt x="107" y="261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9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8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5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1"/>
                  </a:lnTo>
                  <a:lnTo>
                    <a:pt x="535" y="32"/>
                  </a:lnTo>
                  <a:lnTo>
                    <a:pt x="573" y="23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7"/>
                  </a:lnTo>
                  <a:lnTo>
                    <a:pt x="732" y="3"/>
                  </a:lnTo>
                  <a:lnTo>
                    <a:pt x="774" y="1"/>
                  </a:lnTo>
                  <a:lnTo>
                    <a:pt x="815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0" y="7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3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5"/>
                  </a:lnTo>
                  <a:lnTo>
                    <a:pt x="1273" y="89"/>
                  </a:lnTo>
                  <a:lnTo>
                    <a:pt x="1305" y="104"/>
                  </a:lnTo>
                  <a:lnTo>
                    <a:pt x="1335" y="118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0"/>
                  </a:lnTo>
                  <a:lnTo>
                    <a:pt x="1525" y="261"/>
                  </a:lnTo>
                  <a:lnTo>
                    <a:pt x="1534" y="273"/>
                  </a:lnTo>
                  <a:lnTo>
                    <a:pt x="1543" y="283"/>
                  </a:lnTo>
                  <a:lnTo>
                    <a:pt x="1552" y="295"/>
                  </a:lnTo>
                  <a:lnTo>
                    <a:pt x="1561" y="307"/>
                  </a:lnTo>
                  <a:lnTo>
                    <a:pt x="1568" y="317"/>
                  </a:lnTo>
                  <a:lnTo>
                    <a:pt x="1575" y="329"/>
                  </a:lnTo>
                  <a:lnTo>
                    <a:pt x="1583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8"/>
                  </a:lnTo>
                  <a:lnTo>
                    <a:pt x="1607" y="390"/>
                  </a:lnTo>
                  <a:lnTo>
                    <a:pt x="1611" y="402"/>
                  </a:lnTo>
                  <a:lnTo>
                    <a:pt x="1616" y="415"/>
                  </a:lnTo>
                  <a:lnTo>
                    <a:pt x="1620" y="429"/>
                  </a:lnTo>
                  <a:lnTo>
                    <a:pt x="1623" y="440"/>
                  </a:lnTo>
                  <a:lnTo>
                    <a:pt x="1626" y="454"/>
                  </a:lnTo>
                  <a:lnTo>
                    <a:pt x="1629" y="467"/>
                  </a:lnTo>
                  <a:lnTo>
                    <a:pt x="1630" y="481"/>
                  </a:lnTo>
                  <a:lnTo>
                    <a:pt x="1632" y="494"/>
                  </a:lnTo>
                  <a:lnTo>
                    <a:pt x="1632" y="506"/>
                  </a:lnTo>
                  <a:lnTo>
                    <a:pt x="1633" y="521"/>
                  </a:lnTo>
                  <a:lnTo>
                    <a:pt x="1633" y="1040"/>
                  </a:lnTo>
                  <a:lnTo>
                    <a:pt x="0" y="1040"/>
                  </a:lnTo>
                  <a:lnTo>
                    <a:pt x="0" y="5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61" name="Freeform 126"/>
            <p:cNvSpPr>
              <a:spLocks/>
            </p:cNvSpPr>
            <p:nvPr/>
          </p:nvSpPr>
          <p:spPr bwMode="auto">
            <a:xfrm>
              <a:off x="384175" y="4478338"/>
              <a:ext cx="1296988" cy="825500"/>
            </a:xfrm>
            <a:custGeom>
              <a:avLst/>
              <a:gdLst>
                <a:gd name="T0" fmla="*/ 0 w 1633"/>
                <a:gd name="T1" fmla="*/ 2147483647 h 1040"/>
                <a:gd name="T2" fmla="*/ 2147483647 w 1633"/>
                <a:gd name="T3" fmla="*/ 2147483647 h 1040"/>
                <a:gd name="T4" fmla="*/ 2147483647 w 1633"/>
                <a:gd name="T5" fmla="*/ 2147483647 h 1040"/>
                <a:gd name="T6" fmla="*/ 2147483647 w 1633"/>
                <a:gd name="T7" fmla="*/ 2147483647 h 1040"/>
                <a:gd name="T8" fmla="*/ 2147483647 w 1633"/>
                <a:gd name="T9" fmla="*/ 2147483647 h 1040"/>
                <a:gd name="T10" fmla="*/ 2147483647 w 1633"/>
                <a:gd name="T11" fmla="*/ 2147483647 h 1040"/>
                <a:gd name="T12" fmla="*/ 2147483647 w 1633"/>
                <a:gd name="T13" fmla="*/ 2147483647 h 1040"/>
                <a:gd name="T14" fmla="*/ 2147483647 w 1633"/>
                <a:gd name="T15" fmla="*/ 2147483647 h 1040"/>
                <a:gd name="T16" fmla="*/ 2147483647 w 1633"/>
                <a:gd name="T17" fmla="*/ 2147483647 h 1040"/>
                <a:gd name="T18" fmla="*/ 2147483647 w 1633"/>
                <a:gd name="T19" fmla="*/ 2147483647 h 1040"/>
                <a:gd name="T20" fmla="*/ 2147483647 w 1633"/>
                <a:gd name="T21" fmla="*/ 2147483647 h 1040"/>
                <a:gd name="T22" fmla="*/ 2147483647 w 1633"/>
                <a:gd name="T23" fmla="*/ 2147483647 h 1040"/>
                <a:gd name="T24" fmla="*/ 2147483647 w 1633"/>
                <a:gd name="T25" fmla="*/ 2147483647 h 1040"/>
                <a:gd name="T26" fmla="*/ 2147483647 w 1633"/>
                <a:gd name="T27" fmla="*/ 2147483647 h 1040"/>
                <a:gd name="T28" fmla="*/ 2147483647 w 1633"/>
                <a:gd name="T29" fmla="*/ 2147483647 h 1040"/>
                <a:gd name="T30" fmla="*/ 2147483647 w 1633"/>
                <a:gd name="T31" fmla="*/ 2147483647 h 1040"/>
                <a:gd name="T32" fmla="*/ 2147483647 w 1633"/>
                <a:gd name="T33" fmla="*/ 2147483647 h 1040"/>
                <a:gd name="T34" fmla="*/ 2147483647 w 1633"/>
                <a:gd name="T35" fmla="*/ 2147483647 h 1040"/>
                <a:gd name="T36" fmla="*/ 2147483647 w 1633"/>
                <a:gd name="T37" fmla="*/ 2147483647 h 1040"/>
                <a:gd name="T38" fmla="*/ 2147483647 w 1633"/>
                <a:gd name="T39" fmla="*/ 2147483647 h 1040"/>
                <a:gd name="T40" fmla="*/ 2147483647 w 1633"/>
                <a:gd name="T41" fmla="*/ 2147483647 h 1040"/>
                <a:gd name="T42" fmla="*/ 2147483647 w 1633"/>
                <a:gd name="T43" fmla="*/ 2147483647 h 1040"/>
                <a:gd name="T44" fmla="*/ 2147483647 w 1633"/>
                <a:gd name="T45" fmla="*/ 0 h 1040"/>
                <a:gd name="T46" fmla="*/ 2147483647 w 1633"/>
                <a:gd name="T47" fmla="*/ 2147483647 h 1040"/>
                <a:gd name="T48" fmla="*/ 2147483647 w 1633"/>
                <a:gd name="T49" fmla="*/ 2147483647 h 1040"/>
                <a:gd name="T50" fmla="*/ 2147483647 w 1633"/>
                <a:gd name="T51" fmla="*/ 2147483647 h 1040"/>
                <a:gd name="T52" fmla="*/ 2147483647 w 1633"/>
                <a:gd name="T53" fmla="*/ 2147483647 h 1040"/>
                <a:gd name="T54" fmla="*/ 2147483647 w 1633"/>
                <a:gd name="T55" fmla="*/ 2147483647 h 1040"/>
                <a:gd name="T56" fmla="*/ 2147483647 w 1633"/>
                <a:gd name="T57" fmla="*/ 2147483647 h 1040"/>
                <a:gd name="T58" fmla="*/ 2147483647 w 1633"/>
                <a:gd name="T59" fmla="*/ 2147483647 h 1040"/>
                <a:gd name="T60" fmla="*/ 2147483647 w 1633"/>
                <a:gd name="T61" fmla="*/ 2147483647 h 1040"/>
                <a:gd name="T62" fmla="*/ 2147483647 w 1633"/>
                <a:gd name="T63" fmla="*/ 2147483647 h 1040"/>
                <a:gd name="T64" fmla="*/ 2147483647 w 1633"/>
                <a:gd name="T65" fmla="*/ 2147483647 h 1040"/>
                <a:gd name="T66" fmla="*/ 2147483647 w 1633"/>
                <a:gd name="T67" fmla="*/ 2147483647 h 1040"/>
                <a:gd name="T68" fmla="*/ 2147483647 w 1633"/>
                <a:gd name="T69" fmla="*/ 2147483647 h 1040"/>
                <a:gd name="T70" fmla="*/ 2147483647 w 1633"/>
                <a:gd name="T71" fmla="*/ 2147483647 h 1040"/>
                <a:gd name="T72" fmla="*/ 2147483647 w 1633"/>
                <a:gd name="T73" fmla="*/ 2147483647 h 1040"/>
                <a:gd name="T74" fmla="*/ 2147483647 w 1633"/>
                <a:gd name="T75" fmla="*/ 2147483647 h 1040"/>
                <a:gd name="T76" fmla="*/ 2147483647 w 1633"/>
                <a:gd name="T77" fmla="*/ 2147483647 h 1040"/>
                <a:gd name="T78" fmla="*/ 2147483647 w 1633"/>
                <a:gd name="T79" fmla="*/ 2147483647 h 1040"/>
                <a:gd name="T80" fmla="*/ 2147483647 w 1633"/>
                <a:gd name="T81" fmla="*/ 2147483647 h 1040"/>
                <a:gd name="T82" fmla="*/ 2147483647 w 1633"/>
                <a:gd name="T83" fmla="*/ 2147483647 h 1040"/>
                <a:gd name="T84" fmla="*/ 2147483647 w 1633"/>
                <a:gd name="T85" fmla="*/ 2147483647 h 1040"/>
                <a:gd name="T86" fmla="*/ 2147483647 w 1633"/>
                <a:gd name="T87" fmla="*/ 2147483647 h 1040"/>
                <a:gd name="T88" fmla="*/ 2147483647 w 1633"/>
                <a:gd name="T89" fmla="*/ 2147483647 h 1040"/>
                <a:gd name="T90" fmla="*/ 2147483647 w 1633"/>
                <a:gd name="T91" fmla="*/ 2147483647 h 1040"/>
                <a:gd name="T92" fmla="*/ 0 w 1633"/>
                <a:gd name="T93" fmla="*/ 2147483647 h 1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40"/>
                <a:gd name="T143" fmla="*/ 1633 w 1633"/>
                <a:gd name="T144" fmla="*/ 1040 h 1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40">
                  <a:moveTo>
                    <a:pt x="0" y="521"/>
                  </a:moveTo>
                  <a:lnTo>
                    <a:pt x="0" y="506"/>
                  </a:lnTo>
                  <a:lnTo>
                    <a:pt x="0" y="494"/>
                  </a:lnTo>
                  <a:lnTo>
                    <a:pt x="2" y="481"/>
                  </a:lnTo>
                  <a:lnTo>
                    <a:pt x="3" y="467"/>
                  </a:lnTo>
                  <a:lnTo>
                    <a:pt x="6" y="454"/>
                  </a:lnTo>
                  <a:lnTo>
                    <a:pt x="9" y="440"/>
                  </a:lnTo>
                  <a:lnTo>
                    <a:pt x="12" y="429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0" y="378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2" y="307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3"/>
                  </a:lnTo>
                  <a:lnTo>
                    <a:pt x="107" y="261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9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8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5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1"/>
                  </a:lnTo>
                  <a:lnTo>
                    <a:pt x="535" y="32"/>
                  </a:lnTo>
                  <a:lnTo>
                    <a:pt x="573" y="23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7"/>
                  </a:lnTo>
                  <a:lnTo>
                    <a:pt x="732" y="3"/>
                  </a:lnTo>
                  <a:lnTo>
                    <a:pt x="774" y="1"/>
                  </a:lnTo>
                  <a:lnTo>
                    <a:pt x="815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0" y="7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3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5"/>
                  </a:lnTo>
                  <a:lnTo>
                    <a:pt x="1273" y="89"/>
                  </a:lnTo>
                  <a:lnTo>
                    <a:pt x="1305" y="104"/>
                  </a:lnTo>
                  <a:lnTo>
                    <a:pt x="1335" y="118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0"/>
                  </a:lnTo>
                  <a:lnTo>
                    <a:pt x="1525" y="261"/>
                  </a:lnTo>
                  <a:lnTo>
                    <a:pt x="1534" y="273"/>
                  </a:lnTo>
                  <a:lnTo>
                    <a:pt x="1543" y="283"/>
                  </a:lnTo>
                  <a:lnTo>
                    <a:pt x="1552" y="295"/>
                  </a:lnTo>
                  <a:lnTo>
                    <a:pt x="1561" y="307"/>
                  </a:lnTo>
                  <a:lnTo>
                    <a:pt x="1568" y="317"/>
                  </a:lnTo>
                  <a:lnTo>
                    <a:pt x="1575" y="329"/>
                  </a:lnTo>
                  <a:lnTo>
                    <a:pt x="1583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8"/>
                  </a:lnTo>
                  <a:lnTo>
                    <a:pt x="1607" y="390"/>
                  </a:lnTo>
                  <a:lnTo>
                    <a:pt x="1611" y="402"/>
                  </a:lnTo>
                  <a:lnTo>
                    <a:pt x="1616" y="415"/>
                  </a:lnTo>
                  <a:lnTo>
                    <a:pt x="1620" y="429"/>
                  </a:lnTo>
                  <a:lnTo>
                    <a:pt x="1623" y="440"/>
                  </a:lnTo>
                  <a:lnTo>
                    <a:pt x="1626" y="454"/>
                  </a:lnTo>
                  <a:lnTo>
                    <a:pt x="1629" y="467"/>
                  </a:lnTo>
                  <a:lnTo>
                    <a:pt x="1630" y="481"/>
                  </a:lnTo>
                  <a:lnTo>
                    <a:pt x="1632" y="494"/>
                  </a:lnTo>
                  <a:lnTo>
                    <a:pt x="1632" y="506"/>
                  </a:lnTo>
                  <a:lnTo>
                    <a:pt x="1633" y="521"/>
                  </a:lnTo>
                  <a:lnTo>
                    <a:pt x="1633" y="1040"/>
                  </a:lnTo>
                  <a:lnTo>
                    <a:pt x="0" y="1040"/>
                  </a:lnTo>
                  <a:lnTo>
                    <a:pt x="0" y="5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62" name="Rectangle 127"/>
            <p:cNvSpPr>
              <a:spLocks noChangeArrowheads="1"/>
            </p:cNvSpPr>
            <p:nvPr/>
          </p:nvSpPr>
          <p:spPr bwMode="auto">
            <a:xfrm>
              <a:off x="742950" y="4806950"/>
              <a:ext cx="5254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keys&lt;v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3" name="Rectangle 128"/>
            <p:cNvSpPr>
              <a:spLocks noChangeArrowheads="1"/>
            </p:cNvSpPr>
            <p:nvPr/>
          </p:nvSpPr>
          <p:spPr bwMode="auto">
            <a:xfrm>
              <a:off x="1265238" y="4921250"/>
              <a:ext cx="508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1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4" name="Freeform 129"/>
            <p:cNvSpPr>
              <a:spLocks/>
            </p:cNvSpPr>
            <p:nvPr/>
          </p:nvSpPr>
          <p:spPr bwMode="auto">
            <a:xfrm>
              <a:off x="2427288" y="4465638"/>
              <a:ext cx="1296987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19"/>
                  </a:moveTo>
                  <a:lnTo>
                    <a:pt x="0" y="506"/>
                  </a:lnTo>
                  <a:lnTo>
                    <a:pt x="2" y="493"/>
                  </a:lnTo>
                  <a:lnTo>
                    <a:pt x="3" y="479"/>
                  </a:lnTo>
                  <a:lnTo>
                    <a:pt x="5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4" y="427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2" y="377"/>
                  </a:lnTo>
                  <a:lnTo>
                    <a:pt x="38" y="365"/>
                  </a:lnTo>
                  <a:lnTo>
                    <a:pt x="44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3" y="306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1"/>
                  </a:lnTo>
                  <a:lnTo>
                    <a:pt x="109" y="261"/>
                  </a:lnTo>
                  <a:lnTo>
                    <a:pt x="119" y="251"/>
                  </a:lnTo>
                  <a:lnTo>
                    <a:pt x="130" y="240"/>
                  </a:lnTo>
                  <a:lnTo>
                    <a:pt x="140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8" y="190"/>
                  </a:lnTo>
                  <a:lnTo>
                    <a:pt x="213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9" y="104"/>
                  </a:lnTo>
                  <a:lnTo>
                    <a:pt x="360" y="89"/>
                  </a:lnTo>
                  <a:lnTo>
                    <a:pt x="394" y="75"/>
                  </a:lnTo>
                  <a:lnTo>
                    <a:pt x="428" y="64"/>
                  </a:lnTo>
                  <a:lnTo>
                    <a:pt x="464" y="52"/>
                  </a:lnTo>
                  <a:lnTo>
                    <a:pt x="499" y="41"/>
                  </a:lnTo>
                  <a:lnTo>
                    <a:pt x="536" y="32"/>
                  </a:lnTo>
                  <a:lnTo>
                    <a:pt x="573" y="24"/>
                  </a:lnTo>
                  <a:lnTo>
                    <a:pt x="612" y="16"/>
                  </a:lnTo>
                  <a:lnTo>
                    <a:pt x="652" y="10"/>
                  </a:lnTo>
                  <a:lnTo>
                    <a:pt x="692" y="6"/>
                  </a:lnTo>
                  <a:lnTo>
                    <a:pt x="734" y="3"/>
                  </a:lnTo>
                  <a:lnTo>
                    <a:pt x="775" y="1"/>
                  </a:lnTo>
                  <a:lnTo>
                    <a:pt x="817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2" y="6"/>
                  </a:lnTo>
                  <a:lnTo>
                    <a:pt x="982" y="10"/>
                  </a:lnTo>
                  <a:lnTo>
                    <a:pt x="1020" y="16"/>
                  </a:lnTo>
                  <a:lnTo>
                    <a:pt x="1060" y="24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4"/>
                  </a:lnTo>
                  <a:lnTo>
                    <a:pt x="1240" y="75"/>
                  </a:lnTo>
                  <a:lnTo>
                    <a:pt x="1274" y="89"/>
                  </a:lnTo>
                  <a:lnTo>
                    <a:pt x="1305" y="104"/>
                  </a:lnTo>
                  <a:lnTo>
                    <a:pt x="1336" y="119"/>
                  </a:lnTo>
                  <a:lnTo>
                    <a:pt x="1366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2" y="209"/>
                  </a:lnTo>
                  <a:lnTo>
                    <a:pt x="1483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1"/>
                  </a:lnTo>
                  <a:lnTo>
                    <a:pt x="1525" y="261"/>
                  </a:lnTo>
                  <a:lnTo>
                    <a:pt x="1535" y="271"/>
                  </a:lnTo>
                  <a:lnTo>
                    <a:pt x="1544" y="283"/>
                  </a:lnTo>
                  <a:lnTo>
                    <a:pt x="1553" y="295"/>
                  </a:lnTo>
                  <a:lnTo>
                    <a:pt x="1561" y="306"/>
                  </a:lnTo>
                  <a:lnTo>
                    <a:pt x="1570" y="317"/>
                  </a:lnTo>
                  <a:lnTo>
                    <a:pt x="1577" y="329"/>
                  </a:lnTo>
                  <a:lnTo>
                    <a:pt x="1584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8" y="390"/>
                  </a:lnTo>
                  <a:lnTo>
                    <a:pt x="1613" y="402"/>
                  </a:lnTo>
                  <a:lnTo>
                    <a:pt x="1617" y="415"/>
                  </a:lnTo>
                  <a:lnTo>
                    <a:pt x="1620" y="427"/>
                  </a:lnTo>
                  <a:lnTo>
                    <a:pt x="1624" y="441"/>
                  </a:lnTo>
                  <a:lnTo>
                    <a:pt x="1627" y="454"/>
                  </a:lnTo>
                  <a:lnTo>
                    <a:pt x="1629" y="466"/>
                  </a:lnTo>
                  <a:lnTo>
                    <a:pt x="1630" y="479"/>
                  </a:lnTo>
                  <a:lnTo>
                    <a:pt x="1632" y="493"/>
                  </a:lnTo>
                  <a:lnTo>
                    <a:pt x="1633" y="506"/>
                  </a:lnTo>
                  <a:lnTo>
                    <a:pt x="1633" y="519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65" name="Freeform 130"/>
            <p:cNvSpPr>
              <a:spLocks/>
            </p:cNvSpPr>
            <p:nvPr/>
          </p:nvSpPr>
          <p:spPr bwMode="auto">
            <a:xfrm>
              <a:off x="2427288" y="4465638"/>
              <a:ext cx="1296987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19"/>
                  </a:moveTo>
                  <a:lnTo>
                    <a:pt x="0" y="506"/>
                  </a:lnTo>
                  <a:lnTo>
                    <a:pt x="2" y="493"/>
                  </a:lnTo>
                  <a:lnTo>
                    <a:pt x="3" y="479"/>
                  </a:lnTo>
                  <a:lnTo>
                    <a:pt x="5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4" y="427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2" y="377"/>
                  </a:lnTo>
                  <a:lnTo>
                    <a:pt x="38" y="365"/>
                  </a:lnTo>
                  <a:lnTo>
                    <a:pt x="44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3" y="306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1"/>
                  </a:lnTo>
                  <a:lnTo>
                    <a:pt x="109" y="261"/>
                  </a:lnTo>
                  <a:lnTo>
                    <a:pt x="119" y="251"/>
                  </a:lnTo>
                  <a:lnTo>
                    <a:pt x="130" y="240"/>
                  </a:lnTo>
                  <a:lnTo>
                    <a:pt x="140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8" y="190"/>
                  </a:lnTo>
                  <a:lnTo>
                    <a:pt x="213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9" y="104"/>
                  </a:lnTo>
                  <a:lnTo>
                    <a:pt x="360" y="89"/>
                  </a:lnTo>
                  <a:lnTo>
                    <a:pt x="394" y="75"/>
                  </a:lnTo>
                  <a:lnTo>
                    <a:pt x="428" y="64"/>
                  </a:lnTo>
                  <a:lnTo>
                    <a:pt x="464" y="52"/>
                  </a:lnTo>
                  <a:lnTo>
                    <a:pt x="499" y="41"/>
                  </a:lnTo>
                  <a:lnTo>
                    <a:pt x="536" y="32"/>
                  </a:lnTo>
                  <a:lnTo>
                    <a:pt x="573" y="24"/>
                  </a:lnTo>
                  <a:lnTo>
                    <a:pt x="612" y="16"/>
                  </a:lnTo>
                  <a:lnTo>
                    <a:pt x="652" y="10"/>
                  </a:lnTo>
                  <a:lnTo>
                    <a:pt x="692" y="6"/>
                  </a:lnTo>
                  <a:lnTo>
                    <a:pt x="734" y="3"/>
                  </a:lnTo>
                  <a:lnTo>
                    <a:pt x="775" y="1"/>
                  </a:lnTo>
                  <a:lnTo>
                    <a:pt x="817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2" y="6"/>
                  </a:lnTo>
                  <a:lnTo>
                    <a:pt x="982" y="10"/>
                  </a:lnTo>
                  <a:lnTo>
                    <a:pt x="1020" y="16"/>
                  </a:lnTo>
                  <a:lnTo>
                    <a:pt x="1060" y="24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4"/>
                  </a:lnTo>
                  <a:lnTo>
                    <a:pt x="1240" y="75"/>
                  </a:lnTo>
                  <a:lnTo>
                    <a:pt x="1274" y="89"/>
                  </a:lnTo>
                  <a:lnTo>
                    <a:pt x="1305" y="104"/>
                  </a:lnTo>
                  <a:lnTo>
                    <a:pt x="1336" y="119"/>
                  </a:lnTo>
                  <a:lnTo>
                    <a:pt x="1366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2" y="209"/>
                  </a:lnTo>
                  <a:lnTo>
                    <a:pt x="1483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1"/>
                  </a:lnTo>
                  <a:lnTo>
                    <a:pt x="1525" y="261"/>
                  </a:lnTo>
                  <a:lnTo>
                    <a:pt x="1535" y="271"/>
                  </a:lnTo>
                  <a:lnTo>
                    <a:pt x="1544" y="283"/>
                  </a:lnTo>
                  <a:lnTo>
                    <a:pt x="1553" y="295"/>
                  </a:lnTo>
                  <a:lnTo>
                    <a:pt x="1561" y="306"/>
                  </a:lnTo>
                  <a:lnTo>
                    <a:pt x="1570" y="317"/>
                  </a:lnTo>
                  <a:lnTo>
                    <a:pt x="1577" y="329"/>
                  </a:lnTo>
                  <a:lnTo>
                    <a:pt x="1584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8" y="390"/>
                  </a:lnTo>
                  <a:lnTo>
                    <a:pt x="1613" y="402"/>
                  </a:lnTo>
                  <a:lnTo>
                    <a:pt x="1617" y="415"/>
                  </a:lnTo>
                  <a:lnTo>
                    <a:pt x="1620" y="427"/>
                  </a:lnTo>
                  <a:lnTo>
                    <a:pt x="1624" y="441"/>
                  </a:lnTo>
                  <a:lnTo>
                    <a:pt x="1627" y="454"/>
                  </a:lnTo>
                  <a:lnTo>
                    <a:pt x="1629" y="466"/>
                  </a:lnTo>
                  <a:lnTo>
                    <a:pt x="1630" y="479"/>
                  </a:lnTo>
                  <a:lnTo>
                    <a:pt x="1632" y="493"/>
                  </a:lnTo>
                  <a:lnTo>
                    <a:pt x="1633" y="506"/>
                  </a:lnTo>
                  <a:lnTo>
                    <a:pt x="1633" y="519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66" name="Rectangle 131"/>
            <p:cNvSpPr>
              <a:spLocks noChangeArrowheads="1"/>
            </p:cNvSpPr>
            <p:nvPr/>
          </p:nvSpPr>
          <p:spPr bwMode="auto">
            <a:xfrm>
              <a:off x="2614613" y="4835525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7" name="Rectangle 132"/>
            <p:cNvSpPr>
              <a:spLocks noChangeArrowheads="1"/>
            </p:cNvSpPr>
            <p:nvPr/>
          </p:nvSpPr>
          <p:spPr bwMode="auto">
            <a:xfrm>
              <a:off x="2703513" y="4937125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8" name="Rectangle 133"/>
            <p:cNvSpPr>
              <a:spLocks noChangeArrowheads="1"/>
            </p:cNvSpPr>
            <p:nvPr/>
          </p:nvSpPr>
          <p:spPr bwMode="auto">
            <a:xfrm>
              <a:off x="2768600" y="4835525"/>
              <a:ext cx="70961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&lt; keys&lt;v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69" name="Rectangle 134"/>
            <p:cNvSpPr>
              <a:spLocks noChangeArrowheads="1"/>
            </p:cNvSpPr>
            <p:nvPr/>
          </p:nvSpPr>
          <p:spPr bwMode="auto">
            <a:xfrm>
              <a:off x="3475038" y="4937125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70" name="Freeform 135"/>
            <p:cNvSpPr>
              <a:spLocks/>
            </p:cNvSpPr>
            <p:nvPr/>
          </p:nvSpPr>
          <p:spPr bwMode="auto">
            <a:xfrm>
              <a:off x="4862513" y="4435475"/>
              <a:ext cx="1295400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20"/>
                  </a:moveTo>
                  <a:lnTo>
                    <a:pt x="0" y="506"/>
                  </a:lnTo>
                  <a:lnTo>
                    <a:pt x="0" y="493"/>
                  </a:lnTo>
                  <a:lnTo>
                    <a:pt x="2" y="480"/>
                  </a:lnTo>
                  <a:lnTo>
                    <a:pt x="3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2" y="428"/>
                  </a:lnTo>
                  <a:lnTo>
                    <a:pt x="17" y="416"/>
                  </a:lnTo>
                  <a:lnTo>
                    <a:pt x="21" y="402"/>
                  </a:lnTo>
                  <a:lnTo>
                    <a:pt x="26" y="391"/>
                  </a:lnTo>
                  <a:lnTo>
                    <a:pt x="30" y="377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2"/>
                  </a:lnTo>
                  <a:lnTo>
                    <a:pt x="57" y="330"/>
                  </a:lnTo>
                  <a:lnTo>
                    <a:pt x="64" y="318"/>
                  </a:lnTo>
                  <a:lnTo>
                    <a:pt x="72" y="306"/>
                  </a:lnTo>
                  <a:lnTo>
                    <a:pt x="80" y="294"/>
                  </a:lnTo>
                  <a:lnTo>
                    <a:pt x="89" y="284"/>
                  </a:lnTo>
                  <a:lnTo>
                    <a:pt x="98" y="272"/>
                  </a:lnTo>
                  <a:lnTo>
                    <a:pt x="107" y="261"/>
                  </a:lnTo>
                  <a:lnTo>
                    <a:pt x="118" y="251"/>
                  </a:lnTo>
                  <a:lnTo>
                    <a:pt x="128" y="241"/>
                  </a:lnTo>
                  <a:lnTo>
                    <a:pt x="138" y="229"/>
                  </a:lnTo>
                  <a:lnTo>
                    <a:pt x="150" y="220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1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6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2"/>
                  </a:lnTo>
                  <a:lnTo>
                    <a:pt x="535" y="31"/>
                  </a:lnTo>
                  <a:lnTo>
                    <a:pt x="573" y="24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6"/>
                  </a:lnTo>
                  <a:lnTo>
                    <a:pt x="732" y="3"/>
                  </a:lnTo>
                  <a:lnTo>
                    <a:pt x="774" y="2"/>
                  </a:lnTo>
                  <a:lnTo>
                    <a:pt x="815" y="0"/>
                  </a:lnTo>
                  <a:lnTo>
                    <a:pt x="858" y="2"/>
                  </a:lnTo>
                  <a:lnTo>
                    <a:pt x="900" y="3"/>
                  </a:lnTo>
                  <a:lnTo>
                    <a:pt x="940" y="6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4"/>
                  </a:lnTo>
                  <a:lnTo>
                    <a:pt x="1097" y="31"/>
                  </a:lnTo>
                  <a:lnTo>
                    <a:pt x="1134" y="42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6"/>
                  </a:lnTo>
                  <a:lnTo>
                    <a:pt x="1272" y="89"/>
                  </a:lnTo>
                  <a:lnTo>
                    <a:pt x="1305" y="104"/>
                  </a:lnTo>
                  <a:lnTo>
                    <a:pt x="1335" y="119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1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20"/>
                  </a:lnTo>
                  <a:lnTo>
                    <a:pt x="1494" y="229"/>
                  </a:lnTo>
                  <a:lnTo>
                    <a:pt x="1504" y="241"/>
                  </a:lnTo>
                  <a:lnTo>
                    <a:pt x="1514" y="251"/>
                  </a:lnTo>
                  <a:lnTo>
                    <a:pt x="1525" y="261"/>
                  </a:lnTo>
                  <a:lnTo>
                    <a:pt x="1534" y="272"/>
                  </a:lnTo>
                  <a:lnTo>
                    <a:pt x="1543" y="284"/>
                  </a:lnTo>
                  <a:lnTo>
                    <a:pt x="1552" y="294"/>
                  </a:lnTo>
                  <a:lnTo>
                    <a:pt x="1560" y="306"/>
                  </a:lnTo>
                  <a:lnTo>
                    <a:pt x="1568" y="318"/>
                  </a:lnTo>
                  <a:lnTo>
                    <a:pt x="1575" y="330"/>
                  </a:lnTo>
                  <a:lnTo>
                    <a:pt x="1583" y="342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6" y="391"/>
                  </a:lnTo>
                  <a:lnTo>
                    <a:pt x="1611" y="402"/>
                  </a:lnTo>
                  <a:lnTo>
                    <a:pt x="1615" y="416"/>
                  </a:lnTo>
                  <a:lnTo>
                    <a:pt x="1620" y="428"/>
                  </a:lnTo>
                  <a:lnTo>
                    <a:pt x="1623" y="441"/>
                  </a:lnTo>
                  <a:lnTo>
                    <a:pt x="1626" y="454"/>
                  </a:lnTo>
                  <a:lnTo>
                    <a:pt x="1629" y="466"/>
                  </a:lnTo>
                  <a:lnTo>
                    <a:pt x="1630" y="480"/>
                  </a:lnTo>
                  <a:lnTo>
                    <a:pt x="1632" y="493"/>
                  </a:lnTo>
                  <a:lnTo>
                    <a:pt x="1632" y="506"/>
                  </a:lnTo>
                  <a:lnTo>
                    <a:pt x="1633" y="520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71" name="Freeform 136"/>
            <p:cNvSpPr>
              <a:spLocks/>
            </p:cNvSpPr>
            <p:nvPr/>
          </p:nvSpPr>
          <p:spPr bwMode="auto">
            <a:xfrm>
              <a:off x="4862513" y="4435475"/>
              <a:ext cx="1295400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20"/>
                  </a:moveTo>
                  <a:lnTo>
                    <a:pt x="0" y="506"/>
                  </a:lnTo>
                  <a:lnTo>
                    <a:pt x="0" y="493"/>
                  </a:lnTo>
                  <a:lnTo>
                    <a:pt x="2" y="480"/>
                  </a:lnTo>
                  <a:lnTo>
                    <a:pt x="3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2" y="428"/>
                  </a:lnTo>
                  <a:lnTo>
                    <a:pt x="17" y="416"/>
                  </a:lnTo>
                  <a:lnTo>
                    <a:pt x="21" y="402"/>
                  </a:lnTo>
                  <a:lnTo>
                    <a:pt x="26" y="391"/>
                  </a:lnTo>
                  <a:lnTo>
                    <a:pt x="30" y="377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2"/>
                  </a:lnTo>
                  <a:lnTo>
                    <a:pt x="57" y="330"/>
                  </a:lnTo>
                  <a:lnTo>
                    <a:pt x="64" y="318"/>
                  </a:lnTo>
                  <a:lnTo>
                    <a:pt x="72" y="306"/>
                  </a:lnTo>
                  <a:lnTo>
                    <a:pt x="80" y="294"/>
                  </a:lnTo>
                  <a:lnTo>
                    <a:pt x="89" y="284"/>
                  </a:lnTo>
                  <a:lnTo>
                    <a:pt x="98" y="272"/>
                  </a:lnTo>
                  <a:lnTo>
                    <a:pt x="107" y="261"/>
                  </a:lnTo>
                  <a:lnTo>
                    <a:pt x="118" y="251"/>
                  </a:lnTo>
                  <a:lnTo>
                    <a:pt x="128" y="241"/>
                  </a:lnTo>
                  <a:lnTo>
                    <a:pt x="138" y="229"/>
                  </a:lnTo>
                  <a:lnTo>
                    <a:pt x="150" y="220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1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6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2"/>
                  </a:lnTo>
                  <a:lnTo>
                    <a:pt x="535" y="31"/>
                  </a:lnTo>
                  <a:lnTo>
                    <a:pt x="573" y="24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6"/>
                  </a:lnTo>
                  <a:lnTo>
                    <a:pt x="732" y="3"/>
                  </a:lnTo>
                  <a:lnTo>
                    <a:pt x="774" y="2"/>
                  </a:lnTo>
                  <a:lnTo>
                    <a:pt x="815" y="0"/>
                  </a:lnTo>
                  <a:lnTo>
                    <a:pt x="858" y="2"/>
                  </a:lnTo>
                  <a:lnTo>
                    <a:pt x="900" y="3"/>
                  </a:lnTo>
                  <a:lnTo>
                    <a:pt x="940" y="6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4"/>
                  </a:lnTo>
                  <a:lnTo>
                    <a:pt x="1097" y="31"/>
                  </a:lnTo>
                  <a:lnTo>
                    <a:pt x="1134" y="42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6"/>
                  </a:lnTo>
                  <a:lnTo>
                    <a:pt x="1272" y="89"/>
                  </a:lnTo>
                  <a:lnTo>
                    <a:pt x="1305" y="104"/>
                  </a:lnTo>
                  <a:lnTo>
                    <a:pt x="1335" y="119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1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20"/>
                  </a:lnTo>
                  <a:lnTo>
                    <a:pt x="1494" y="229"/>
                  </a:lnTo>
                  <a:lnTo>
                    <a:pt x="1504" y="241"/>
                  </a:lnTo>
                  <a:lnTo>
                    <a:pt x="1514" y="251"/>
                  </a:lnTo>
                  <a:lnTo>
                    <a:pt x="1525" y="261"/>
                  </a:lnTo>
                  <a:lnTo>
                    <a:pt x="1534" y="272"/>
                  </a:lnTo>
                  <a:lnTo>
                    <a:pt x="1543" y="284"/>
                  </a:lnTo>
                  <a:lnTo>
                    <a:pt x="1552" y="294"/>
                  </a:lnTo>
                  <a:lnTo>
                    <a:pt x="1560" y="306"/>
                  </a:lnTo>
                  <a:lnTo>
                    <a:pt x="1568" y="318"/>
                  </a:lnTo>
                  <a:lnTo>
                    <a:pt x="1575" y="330"/>
                  </a:lnTo>
                  <a:lnTo>
                    <a:pt x="1583" y="342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6" y="391"/>
                  </a:lnTo>
                  <a:lnTo>
                    <a:pt x="1611" y="402"/>
                  </a:lnTo>
                  <a:lnTo>
                    <a:pt x="1615" y="416"/>
                  </a:lnTo>
                  <a:lnTo>
                    <a:pt x="1620" y="428"/>
                  </a:lnTo>
                  <a:lnTo>
                    <a:pt x="1623" y="441"/>
                  </a:lnTo>
                  <a:lnTo>
                    <a:pt x="1626" y="454"/>
                  </a:lnTo>
                  <a:lnTo>
                    <a:pt x="1629" y="466"/>
                  </a:lnTo>
                  <a:lnTo>
                    <a:pt x="1630" y="480"/>
                  </a:lnTo>
                  <a:lnTo>
                    <a:pt x="1632" y="493"/>
                  </a:lnTo>
                  <a:lnTo>
                    <a:pt x="1632" y="506"/>
                  </a:lnTo>
                  <a:lnTo>
                    <a:pt x="1633" y="520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72" name="Rectangle 137"/>
            <p:cNvSpPr>
              <a:spLocks noChangeArrowheads="1"/>
            </p:cNvSpPr>
            <p:nvPr/>
          </p:nvSpPr>
          <p:spPr bwMode="auto">
            <a:xfrm>
              <a:off x="5200650" y="4805363"/>
              <a:ext cx="55721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keys&lt;v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73" name="Rectangle 138"/>
            <p:cNvSpPr>
              <a:spLocks noChangeArrowheads="1"/>
            </p:cNvSpPr>
            <p:nvPr/>
          </p:nvSpPr>
          <p:spPr bwMode="auto">
            <a:xfrm>
              <a:off x="5754688" y="4908550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74" name="Rectangle 139"/>
            <p:cNvSpPr>
              <a:spLocks noChangeArrowheads="1"/>
            </p:cNvSpPr>
            <p:nvPr/>
          </p:nvSpPr>
          <p:spPr bwMode="auto">
            <a:xfrm>
              <a:off x="1857375" y="4841875"/>
              <a:ext cx="3333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900" b="1">
                  <a:solidFill>
                    <a:srgbClr val="000000"/>
                  </a:solidFill>
                  <a:latin typeface="Arial" charset="0"/>
                </a:rPr>
                <a:t>. . .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75" name="Rectangle 140"/>
            <p:cNvSpPr>
              <a:spLocks noChangeArrowheads="1"/>
            </p:cNvSpPr>
            <p:nvPr/>
          </p:nvSpPr>
          <p:spPr bwMode="auto">
            <a:xfrm>
              <a:off x="4108450" y="4819650"/>
              <a:ext cx="3333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900" b="1">
                  <a:solidFill>
                    <a:srgbClr val="000000"/>
                  </a:solidFill>
                  <a:latin typeface="Arial" charset="0"/>
                </a:rPr>
                <a:t>. . .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76" name="Freeform 141"/>
            <p:cNvSpPr>
              <a:spLocks noEditPoints="1"/>
            </p:cNvSpPr>
            <p:nvPr/>
          </p:nvSpPr>
          <p:spPr bwMode="auto">
            <a:xfrm>
              <a:off x="1031875" y="3825875"/>
              <a:ext cx="241300" cy="593725"/>
            </a:xfrm>
            <a:custGeom>
              <a:avLst/>
              <a:gdLst>
                <a:gd name="T0" fmla="*/ 2147483647 w 303"/>
                <a:gd name="T1" fmla="*/ 2147483647 h 750"/>
                <a:gd name="T2" fmla="*/ 2147483647 w 303"/>
                <a:gd name="T3" fmla="*/ 2147483647 h 750"/>
                <a:gd name="T4" fmla="*/ 2147483647 w 303"/>
                <a:gd name="T5" fmla="*/ 2147483647 h 750"/>
                <a:gd name="T6" fmla="*/ 2147483647 w 303"/>
                <a:gd name="T7" fmla="*/ 2147483647 h 750"/>
                <a:gd name="T8" fmla="*/ 2147483647 w 303"/>
                <a:gd name="T9" fmla="*/ 2147483647 h 750"/>
                <a:gd name="T10" fmla="*/ 2147483647 w 303"/>
                <a:gd name="T11" fmla="*/ 2147483647 h 750"/>
                <a:gd name="T12" fmla="*/ 2147483647 w 303"/>
                <a:gd name="T13" fmla="*/ 2147483647 h 750"/>
                <a:gd name="T14" fmla="*/ 2147483647 w 303"/>
                <a:gd name="T15" fmla="*/ 2147483647 h 750"/>
                <a:gd name="T16" fmla="*/ 2147483647 w 303"/>
                <a:gd name="T17" fmla="*/ 2147483647 h 750"/>
                <a:gd name="T18" fmla="*/ 2147483647 w 303"/>
                <a:gd name="T19" fmla="*/ 2147483647 h 750"/>
                <a:gd name="T20" fmla="*/ 2147483647 w 303"/>
                <a:gd name="T21" fmla="*/ 2147483647 h 750"/>
                <a:gd name="T22" fmla="*/ 2147483647 w 303"/>
                <a:gd name="T23" fmla="*/ 2147483647 h 750"/>
                <a:gd name="T24" fmla="*/ 2147483647 w 303"/>
                <a:gd name="T25" fmla="*/ 2147483647 h 750"/>
                <a:gd name="T26" fmla="*/ 2147483647 w 303"/>
                <a:gd name="T27" fmla="*/ 0 h 750"/>
                <a:gd name="T28" fmla="*/ 2147483647 w 303"/>
                <a:gd name="T29" fmla="*/ 2147483647 h 750"/>
                <a:gd name="T30" fmla="*/ 2147483647 w 303"/>
                <a:gd name="T31" fmla="*/ 2147483647 h 750"/>
                <a:gd name="T32" fmla="*/ 2147483647 w 303"/>
                <a:gd name="T33" fmla="*/ 2147483647 h 750"/>
                <a:gd name="T34" fmla="*/ 2147483647 w 303"/>
                <a:gd name="T35" fmla="*/ 2147483647 h 750"/>
                <a:gd name="T36" fmla="*/ 2147483647 w 303"/>
                <a:gd name="T37" fmla="*/ 2147483647 h 750"/>
                <a:gd name="T38" fmla="*/ 2147483647 w 303"/>
                <a:gd name="T39" fmla="*/ 2147483647 h 750"/>
                <a:gd name="T40" fmla="*/ 2147483647 w 303"/>
                <a:gd name="T41" fmla="*/ 2147483647 h 750"/>
                <a:gd name="T42" fmla="*/ 0 w 303"/>
                <a:gd name="T43" fmla="*/ 2147483647 h 750"/>
                <a:gd name="T44" fmla="*/ 2147483647 w 303"/>
                <a:gd name="T45" fmla="*/ 2147483647 h 750"/>
                <a:gd name="T46" fmla="*/ 2147483647 w 303"/>
                <a:gd name="T47" fmla="*/ 2147483647 h 7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3"/>
                <a:gd name="T73" fmla="*/ 0 h 750"/>
                <a:gd name="T74" fmla="*/ 303 w 303"/>
                <a:gd name="T75" fmla="*/ 750 h 7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3" h="750">
                  <a:moveTo>
                    <a:pt x="301" y="9"/>
                  </a:moveTo>
                  <a:lnTo>
                    <a:pt x="46" y="649"/>
                  </a:lnTo>
                  <a:lnTo>
                    <a:pt x="44" y="650"/>
                  </a:lnTo>
                  <a:lnTo>
                    <a:pt x="43" y="652"/>
                  </a:lnTo>
                  <a:lnTo>
                    <a:pt x="41" y="652"/>
                  </a:lnTo>
                  <a:lnTo>
                    <a:pt x="38" y="652"/>
                  </a:lnTo>
                  <a:lnTo>
                    <a:pt x="37" y="650"/>
                  </a:lnTo>
                  <a:lnTo>
                    <a:pt x="36" y="649"/>
                  </a:lnTo>
                  <a:lnTo>
                    <a:pt x="34" y="646"/>
                  </a:lnTo>
                  <a:lnTo>
                    <a:pt x="36" y="643"/>
                  </a:lnTo>
                  <a:lnTo>
                    <a:pt x="291" y="5"/>
                  </a:lnTo>
                  <a:lnTo>
                    <a:pt x="292" y="3"/>
                  </a:lnTo>
                  <a:lnTo>
                    <a:pt x="294" y="2"/>
                  </a:lnTo>
                  <a:lnTo>
                    <a:pt x="297" y="0"/>
                  </a:lnTo>
                  <a:lnTo>
                    <a:pt x="298" y="2"/>
                  </a:lnTo>
                  <a:lnTo>
                    <a:pt x="301" y="3"/>
                  </a:lnTo>
                  <a:lnTo>
                    <a:pt x="301" y="5"/>
                  </a:lnTo>
                  <a:lnTo>
                    <a:pt x="303" y="8"/>
                  </a:lnTo>
                  <a:lnTo>
                    <a:pt x="301" y="9"/>
                  </a:lnTo>
                  <a:close/>
                  <a:moveTo>
                    <a:pt x="80" y="649"/>
                  </a:moveTo>
                  <a:lnTo>
                    <a:pt x="0" y="750"/>
                  </a:lnTo>
                  <a:lnTo>
                    <a:pt x="10" y="621"/>
                  </a:lnTo>
                  <a:lnTo>
                    <a:pt x="80" y="64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77" name="Freeform 142"/>
            <p:cNvSpPr>
              <a:spLocks noEditPoints="1"/>
            </p:cNvSpPr>
            <p:nvPr/>
          </p:nvSpPr>
          <p:spPr bwMode="auto">
            <a:xfrm>
              <a:off x="1946275" y="3825875"/>
              <a:ext cx="58738" cy="593725"/>
            </a:xfrm>
            <a:custGeom>
              <a:avLst/>
              <a:gdLst>
                <a:gd name="T0" fmla="*/ 2147483647 w 75"/>
                <a:gd name="T1" fmla="*/ 2147483647 h 750"/>
                <a:gd name="T2" fmla="*/ 2147483647 w 75"/>
                <a:gd name="T3" fmla="*/ 2147483647 h 750"/>
                <a:gd name="T4" fmla="*/ 2147483647 w 75"/>
                <a:gd name="T5" fmla="*/ 2147483647 h 750"/>
                <a:gd name="T6" fmla="*/ 2147483647 w 75"/>
                <a:gd name="T7" fmla="*/ 2147483647 h 750"/>
                <a:gd name="T8" fmla="*/ 2147483647 w 75"/>
                <a:gd name="T9" fmla="*/ 0 h 750"/>
                <a:gd name="T10" fmla="*/ 2147483647 w 75"/>
                <a:gd name="T11" fmla="*/ 2147483647 h 750"/>
                <a:gd name="T12" fmla="*/ 2147483647 w 75"/>
                <a:gd name="T13" fmla="*/ 2147483647 h 750"/>
                <a:gd name="T14" fmla="*/ 2147483647 w 75"/>
                <a:gd name="T15" fmla="*/ 2147483647 h 750"/>
                <a:gd name="T16" fmla="*/ 2147483647 w 75"/>
                <a:gd name="T17" fmla="*/ 2147483647 h 750"/>
                <a:gd name="T18" fmla="*/ 2147483647 w 75"/>
                <a:gd name="T19" fmla="*/ 2147483647 h 750"/>
                <a:gd name="T20" fmla="*/ 2147483647 w 75"/>
                <a:gd name="T21" fmla="*/ 2147483647 h 750"/>
                <a:gd name="T22" fmla="*/ 2147483647 w 75"/>
                <a:gd name="T23" fmla="*/ 2147483647 h 750"/>
                <a:gd name="T24" fmla="*/ 2147483647 w 75"/>
                <a:gd name="T25" fmla="*/ 2147483647 h 750"/>
                <a:gd name="T26" fmla="*/ 2147483647 w 75"/>
                <a:gd name="T27" fmla="*/ 2147483647 h 750"/>
                <a:gd name="T28" fmla="*/ 2147483647 w 75"/>
                <a:gd name="T29" fmla="*/ 2147483647 h 750"/>
                <a:gd name="T30" fmla="*/ 2147483647 w 75"/>
                <a:gd name="T31" fmla="*/ 2147483647 h 750"/>
                <a:gd name="T32" fmla="*/ 2147483647 w 75"/>
                <a:gd name="T33" fmla="*/ 2147483647 h 750"/>
                <a:gd name="T34" fmla="*/ 2147483647 w 75"/>
                <a:gd name="T35" fmla="*/ 2147483647 h 750"/>
                <a:gd name="T36" fmla="*/ 2147483647 w 75"/>
                <a:gd name="T37" fmla="*/ 2147483647 h 750"/>
                <a:gd name="T38" fmla="*/ 2147483647 w 75"/>
                <a:gd name="T39" fmla="*/ 2147483647 h 750"/>
                <a:gd name="T40" fmla="*/ 2147483647 w 75"/>
                <a:gd name="T41" fmla="*/ 2147483647 h 750"/>
                <a:gd name="T42" fmla="*/ 2147483647 w 75"/>
                <a:gd name="T43" fmla="*/ 2147483647 h 750"/>
                <a:gd name="T44" fmla="*/ 2147483647 w 75"/>
                <a:gd name="T45" fmla="*/ 2147483647 h 750"/>
                <a:gd name="T46" fmla="*/ 2147483647 w 75"/>
                <a:gd name="T47" fmla="*/ 2147483647 h 750"/>
                <a:gd name="T48" fmla="*/ 2147483647 w 75"/>
                <a:gd name="T49" fmla="*/ 2147483647 h 750"/>
                <a:gd name="T50" fmla="*/ 2147483647 w 75"/>
                <a:gd name="T51" fmla="*/ 2147483647 h 750"/>
                <a:gd name="T52" fmla="*/ 2147483647 w 75"/>
                <a:gd name="T53" fmla="*/ 2147483647 h 750"/>
                <a:gd name="T54" fmla="*/ 2147483647 w 75"/>
                <a:gd name="T55" fmla="*/ 2147483647 h 750"/>
                <a:gd name="T56" fmla="*/ 2147483647 w 75"/>
                <a:gd name="T57" fmla="*/ 2147483647 h 750"/>
                <a:gd name="T58" fmla="*/ 2147483647 w 75"/>
                <a:gd name="T59" fmla="*/ 2147483647 h 750"/>
                <a:gd name="T60" fmla="*/ 2147483647 w 75"/>
                <a:gd name="T61" fmla="*/ 2147483647 h 750"/>
                <a:gd name="T62" fmla="*/ 2147483647 w 75"/>
                <a:gd name="T63" fmla="*/ 2147483647 h 750"/>
                <a:gd name="T64" fmla="*/ 2147483647 w 75"/>
                <a:gd name="T65" fmla="*/ 2147483647 h 750"/>
                <a:gd name="T66" fmla="*/ 2147483647 w 75"/>
                <a:gd name="T67" fmla="*/ 2147483647 h 750"/>
                <a:gd name="T68" fmla="*/ 2147483647 w 75"/>
                <a:gd name="T69" fmla="*/ 2147483647 h 750"/>
                <a:gd name="T70" fmla="*/ 2147483647 w 75"/>
                <a:gd name="T71" fmla="*/ 2147483647 h 750"/>
                <a:gd name="T72" fmla="*/ 2147483647 w 75"/>
                <a:gd name="T73" fmla="*/ 2147483647 h 750"/>
                <a:gd name="T74" fmla="*/ 2147483647 w 75"/>
                <a:gd name="T75" fmla="*/ 2147483647 h 750"/>
                <a:gd name="T76" fmla="*/ 2147483647 w 75"/>
                <a:gd name="T77" fmla="*/ 2147483647 h 750"/>
                <a:gd name="T78" fmla="*/ 2147483647 w 75"/>
                <a:gd name="T79" fmla="*/ 2147483647 h 750"/>
                <a:gd name="T80" fmla="*/ 2147483647 w 75"/>
                <a:gd name="T81" fmla="*/ 2147483647 h 750"/>
                <a:gd name="T82" fmla="*/ 2147483647 w 75"/>
                <a:gd name="T83" fmla="*/ 2147483647 h 750"/>
                <a:gd name="T84" fmla="*/ 2147483647 w 75"/>
                <a:gd name="T85" fmla="*/ 2147483647 h 750"/>
                <a:gd name="T86" fmla="*/ 2147483647 w 75"/>
                <a:gd name="T87" fmla="*/ 2147483647 h 750"/>
                <a:gd name="T88" fmla="*/ 2147483647 w 75"/>
                <a:gd name="T89" fmla="*/ 2147483647 h 750"/>
                <a:gd name="T90" fmla="*/ 2147483647 w 75"/>
                <a:gd name="T91" fmla="*/ 2147483647 h 750"/>
                <a:gd name="T92" fmla="*/ 2147483647 w 75"/>
                <a:gd name="T93" fmla="*/ 2147483647 h 750"/>
                <a:gd name="T94" fmla="*/ 2147483647 w 75"/>
                <a:gd name="T95" fmla="*/ 2147483647 h 750"/>
                <a:gd name="T96" fmla="*/ 2147483647 w 75"/>
                <a:gd name="T97" fmla="*/ 2147483647 h 750"/>
                <a:gd name="T98" fmla="*/ 2147483647 w 75"/>
                <a:gd name="T99" fmla="*/ 2147483647 h 750"/>
                <a:gd name="T100" fmla="*/ 2147483647 w 75"/>
                <a:gd name="T101" fmla="*/ 2147483647 h 750"/>
                <a:gd name="T102" fmla="*/ 2147483647 w 75"/>
                <a:gd name="T103" fmla="*/ 2147483647 h 750"/>
                <a:gd name="T104" fmla="*/ 2147483647 w 75"/>
                <a:gd name="T105" fmla="*/ 2147483647 h 750"/>
                <a:gd name="T106" fmla="*/ 2147483647 w 75"/>
                <a:gd name="T107" fmla="*/ 2147483647 h 7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5"/>
                <a:gd name="T163" fmla="*/ 0 h 750"/>
                <a:gd name="T164" fmla="*/ 75 w 75"/>
                <a:gd name="T165" fmla="*/ 750 h 7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5" h="750">
                  <a:moveTo>
                    <a:pt x="43" y="8"/>
                  </a:moveTo>
                  <a:lnTo>
                    <a:pt x="43" y="45"/>
                  </a:lnTo>
                  <a:lnTo>
                    <a:pt x="42" y="46"/>
                  </a:lnTo>
                  <a:lnTo>
                    <a:pt x="42" y="49"/>
                  </a:lnTo>
                  <a:lnTo>
                    <a:pt x="39" y="49"/>
                  </a:lnTo>
                  <a:lnTo>
                    <a:pt x="37" y="51"/>
                  </a:lnTo>
                  <a:lnTo>
                    <a:pt x="34" y="49"/>
                  </a:lnTo>
                  <a:lnTo>
                    <a:pt x="33" y="49"/>
                  </a:lnTo>
                  <a:lnTo>
                    <a:pt x="32" y="46"/>
                  </a:lnTo>
                  <a:lnTo>
                    <a:pt x="30" y="45"/>
                  </a:lnTo>
                  <a:lnTo>
                    <a:pt x="30" y="8"/>
                  </a:lnTo>
                  <a:lnTo>
                    <a:pt x="32" y="5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2" y="5"/>
                  </a:lnTo>
                  <a:lnTo>
                    <a:pt x="43" y="8"/>
                  </a:lnTo>
                  <a:close/>
                  <a:moveTo>
                    <a:pt x="43" y="94"/>
                  </a:moveTo>
                  <a:lnTo>
                    <a:pt x="43" y="131"/>
                  </a:lnTo>
                  <a:lnTo>
                    <a:pt x="42" y="134"/>
                  </a:lnTo>
                  <a:lnTo>
                    <a:pt x="42" y="135"/>
                  </a:lnTo>
                  <a:lnTo>
                    <a:pt x="39" y="137"/>
                  </a:lnTo>
                  <a:lnTo>
                    <a:pt x="37" y="137"/>
                  </a:lnTo>
                  <a:lnTo>
                    <a:pt x="34" y="137"/>
                  </a:lnTo>
                  <a:lnTo>
                    <a:pt x="33" y="135"/>
                  </a:lnTo>
                  <a:lnTo>
                    <a:pt x="32" y="134"/>
                  </a:lnTo>
                  <a:lnTo>
                    <a:pt x="30" y="131"/>
                  </a:lnTo>
                  <a:lnTo>
                    <a:pt x="30" y="94"/>
                  </a:lnTo>
                  <a:lnTo>
                    <a:pt x="32" y="91"/>
                  </a:lnTo>
                  <a:lnTo>
                    <a:pt x="33" y="89"/>
                  </a:lnTo>
                  <a:lnTo>
                    <a:pt x="34" y="88"/>
                  </a:lnTo>
                  <a:lnTo>
                    <a:pt x="37" y="88"/>
                  </a:lnTo>
                  <a:lnTo>
                    <a:pt x="39" y="88"/>
                  </a:lnTo>
                  <a:lnTo>
                    <a:pt x="42" y="89"/>
                  </a:lnTo>
                  <a:lnTo>
                    <a:pt x="42" y="91"/>
                  </a:lnTo>
                  <a:lnTo>
                    <a:pt x="43" y="94"/>
                  </a:lnTo>
                  <a:close/>
                  <a:moveTo>
                    <a:pt x="43" y="180"/>
                  </a:moveTo>
                  <a:lnTo>
                    <a:pt x="43" y="217"/>
                  </a:lnTo>
                  <a:lnTo>
                    <a:pt x="42" y="220"/>
                  </a:lnTo>
                  <a:lnTo>
                    <a:pt x="42" y="221"/>
                  </a:lnTo>
                  <a:lnTo>
                    <a:pt x="39" y="223"/>
                  </a:lnTo>
                  <a:lnTo>
                    <a:pt x="37" y="223"/>
                  </a:lnTo>
                  <a:lnTo>
                    <a:pt x="34" y="223"/>
                  </a:lnTo>
                  <a:lnTo>
                    <a:pt x="33" y="221"/>
                  </a:lnTo>
                  <a:lnTo>
                    <a:pt x="32" y="220"/>
                  </a:lnTo>
                  <a:lnTo>
                    <a:pt x="30" y="217"/>
                  </a:lnTo>
                  <a:lnTo>
                    <a:pt x="30" y="180"/>
                  </a:lnTo>
                  <a:lnTo>
                    <a:pt x="32" y="178"/>
                  </a:lnTo>
                  <a:lnTo>
                    <a:pt x="33" y="175"/>
                  </a:lnTo>
                  <a:lnTo>
                    <a:pt x="34" y="174"/>
                  </a:lnTo>
                  <a:lnTo>
                    <a:pt x="37" y="174"/>
                  </a:lnTo>
                  <a:lnTo>
                    <a:pt x="39" y="174"/>
                  </a:lnTo>
                  <a:lnTo>
                    <a:pt x="42" y="175"/>
                  </a:lnTo>
                  <a:lnTo>
                    <a:pt x="42" y="178"/>
                  </a:lnTo>
                  <a:lnTo>
                    <a:pt x="43" y="180"/>
                  </a:lnTo>
                  <a:close/>
                  <a:moveTo>
                    <a:pt x="43" y="267"/>
                  </a:moveTo>
                  <a:lnTo>
                    <a:pt x="43" y="305"/>
                  </a:lnTo>
                  <a:lnTo>
                    <a:pt x="42" y="306"/>
                  </a:lnTo>
                  <a:lnTo>
                    <a:pt x="42" y="309"/>
                  </a:lnTo>
                  <a:lnTo>
                    <a:pt x="39" y="309"/>
                  </a:lnTo>
                  <a:lnTo>
                    <a:pt x="37" y="310"/>
                  </a:lnTo>
                  <a:lnTo>
                    <a:pt x="34" y="309"/>
                  </a:lnTo>
                  <a:lnTo>
                    <a:pt x="33" y="309"/>
                  </a:lnTo>
                  <a:lnTo>
                    <a:pt x="32" y="306"/>
                  </a:lnTo>
                  <a:lnTo>
                    <a:pt x="30" y="305"/>
                  </a:lnTo>
                  <a:lnTo>
                    <a:pt x="30" y="267"/>
                  </a:lnTo>
                  <a:lnTo>
                    <a:pt x="32" y="264"/>
                  </a:lnTo>
                  <a:lnTo>
                    <a:pt x="33" y="263"/>
                  </a:lnTo>
                  <a:lnTo>
                    <a:pt x="34" y="262"/>
                  </a:lnTo>
                  <a:lnTo>
                    <a:pt x="37" y="260"/>
                  </a:lnTo>
                  <a:lnTo>
                    <a:pt x="39" y="262"/>
                  </a:lnTo>
                  <a:lnTo>
                    <a:pt x="42" y="263"/>
                  </a:lnTo>
                  <a:lnTo>
                    <a:pt x="42" y="264"/>
                  </a:lnTo>
                  <a:lnTo>
                    <a:pt x="43" y="267"/>
                  </a:lnTo>
                  <a:close/>
                  <a:moveTo>
                    <a:pt x="43" y="354"/>
                  </a:moveTo>
                  <a:lnTo>
                    <a:pt x="43" y="391"/>
                  </a:lnTo>
                  <a:lnTo>
                    <a:pt x="42" y="394"/>
                  </a:lnTo>
                  <a:lnTo>
                    <a:pt x="42" y="395"/>
                  </a:lnTo>
                  <a:lnTo>
                    <a:pt x="39" y="397"/>
                  </a:lnTo>
                  <a:lnTo>
                    <a:pt x="37" y="397"/>
                  </a:lnTo>
                  <a:lnTo>
                    <a:pt x="34" y="397"/>
                  </a:lnTo>
                  <a:lnTo>
                    <a:pt x="33" y="395"/>
                  </a:lnTo>
                  <a:lnTo>
                    <a:pt x="32" y="394"/>
                  </a:lnTo>
                  <a:lnTo>
                    <a:pt x="30" y="391"/>
                  </a:lnTo>
                  <a:lnTo>
                    <a:pt x="30" y="354"/>
                  </a:lnTo>
                  <a:lnTo>
                    <a:pt x="32" y="351"/>
                  </a:lnTo>
                  <a:lnTo>
                    <a:pt x="33" y="349"/>
                  </a:lnTo>
                  <a:lnTo>
                    <a:pt x="34" y="348"/>
                  </a:lnTo>
                  <a:lnTo>
                    <a:pt x="37" y="348"/>
                  </a:lnTo>
                  <a:lnTo>
                    <a:pt x="39" y="348"/>
                  </a:lnTo>
                  <a:lnTo>
                    <a:pt x="42" y="349"/>
                  </a:lnTo>
                  <a:lnTo>
                    <a:pt x="42" y="351"/>
                  </a:lnTo>
                  <a:lnTo>
                    <a:pt x="43" y="354"/>
                  </a:lnTo>
                  <a:close/>
                  <a:moveTo>
                    <a:pt x="43" y="440"/>
                  </a:moveTo>
                  <a:lnTo>
                    <a:pt x="43" y="477"/>
                  </a:lnTo>
                  <a:lnTo>
                    <a:pt x="42" y="480"/>
                  </a:lnTo>
                  <a:lnTo>
                    <a:pt x="42" y="481"/>
                  </a:lnTo>
                  <a:lnTo>
                    <a:pt x="39" y="483"/>
                  </a:lnTo>
                  <a:lnTo>
                    <a:pt x="37" y="483"/>
                  </a:lnTo>
                  <a:lnTo>
                    <a:pt x="34" y="483"/>
                  </a:lnTo>
                  <a:lnTo>
                    <a:pt x="33" y="481"/>
                  </a:lnTo>
                  <a:lnTo>
                    <a:pt x="32" y="480"/>
                  </a:lnTo>
                  <a:lnTo>
                    <a:pt x="30" y="477"/>
                  </a:lnTo>
                  <a:lnTo>
                    <a:pt x="30" y="440"/>
                  </a:lnTo>
                  <a:lnTo>
                    <a:pt x="32" y="438"/>
                  </a:lnTo>
                  <a:lnTo>
                    <a:pt x="33" y="435"/>
                  </a:lnTo>
                  <a:lnTo>
                    <a:pt x="34" y="434"/>
                  </a:lnTo>
                  <a:lnTo>
                    <a:pt x="37" y="434"/>
                  </a:lnTo>
                  <a:lnTo>
                    <a:pt x="39" y="434"/>
                  </a:lnTo>
                  <a:lnTo>
                    <a:pt x="42" y="435"/>
                  </a:lnTo>
                  <a:lnTo>
                    <a:pt x="42" y="438"/>
                  </a:lnTo>
                  <a:lnTo>
                    <a:pt x="43" y="440"/>
                  </a:lnTo>
                  <a:close/>
                  <a:moveTo>
                    <a:pt x="43" y="527"/>
                  </a:moveTo>
                  <a:lnTo>
                    <a:pt x="43" y="564"/>
                  </a:lnTo>
                  <a:lnTo>
                    <a:pt x="42" y="566"/>
                  </a:lnTo>
                  <a:lnTo>
                    <a:pt x="42" y="569"/>
                  </a:lnTo>
                  <a:lnTo>
                    <a:pt x="39" y="569"/>
                  </a:lnTo>
                  <a:lnTo>
                    <a:pt x="37" y="570"/>
                  </a:lnTo>
                  <a:lnTo>
                    <a:pt x="34" y="569"/>
                  </a:lnTo>
                  <a:lnTo>
                    <a:pt x="33" y="569"/>
                  </a:lnTo>
                  <a:lnTo>
                    <a:pt x="32" y="566"/>
                  </a:lnTo>
                  <a:lnTo>
                    <a:pt x="30" y="564"/>
                  </a:lnTo>
                  <a:lnTo>
                    <a:pt x="30" y="527"/>
                  </a:lnTo>
                  <a:lnTo>
                    <a:pt x="32" y="524"/>
                  </a:lnTo>
                  <a:lnTo>
                    <a:pt x="33" y="523"/>
                  </a:lnTo>
                  <a:lnTo>
                    <a:pt x="34" y="521"/>
                  </a:lnTo>
                  <a:lnTo>
                    <a:pt x="37" y="520"/>
                  </a:lnTo>
                  <a:lnTo>
                    <a:pt x="39" y="521"/>
                  </a:lnTo>
                  <a:lnTo>
                    <a:pt x="42" y="523"/>
                  </a:lnTo>
                  <a:lnTo>
                    <a:pt x="42" y="524"/>
                  </a:lnTo>
                  <a:lnTo>
                    <a:pt x="43" y="527"/>
                  </a:lnTo>
                  <a:close/>
                  <a:moveTo>
                    <a:pt x="43" y="613"/>
                  </a:moveTo>
                  <a:lnTo>
                    <a:pt x="43" y="639"/>
                  </a:lnTo>
                  <a:lnTo>
                    <a:pt x="42" y="640"/>
                  </a:lnTo>
                  <a:lnTo>
                    <a:pt x="42" y="643"/>
                  </a:lnTo>
                  <a:lnTo>
                    <a:pt x="39" y="643"/>
                  </a:lnTo>
                  <a:lnTo>
                    <a:pt x="37" y="644"/>
                  </a:lnTo>
                  <a:lnTo>
                    <a:pt x="34" y="643"/>
                  </a:lnTo>
                  <a:lnTo>
                    <a:pt x="33" y="643"/>
                  </a:lnTo>
                  <a:lnTo>
                    <a:pt x="32" y="640"/>
                  </a:lnTo>
                  <a:lnTo>
                    <a:pt x="30" y="639"/>
                  </a:lnTo>
                  <a:lnTo>
                    <a:pt x="30" y="613"/>
                  </a:lnTo>
                  <a:lnTo>
                    <a:pt x="32" y="610"/>
                  </a:lnTo>
                  <a:lnTo>
                    <a:pt x="33" y="609"/>
                  </a:lnTo>
                  <a:lnTo>
                    <a:pt x="34" y="607"/>
                  </a:lnTo>
                  <a:lnTo>
                    <a:pt x="37" y="607"/>
                  </a:lnTo>
                  <a:lnTo>
                    <a:pt x="39" y="607"/>
                  </a:lnTo>
                  <a:lnTo>
                    <a:pt x="42" y="609"/>
                  </a:lnTo>
                  <a:lnTo>
                    <a:pt x="42" y="610"/>
                  </a:lnTo>
                  <a:lnTo>
                    <a:pt x="43" y="613"/>
                  </a:lnTo>
                  <a:close/>
                  <a:moveTo>
                    <a:pt x="75" y="625"/>
                  </a:moveTo>
                  <a:lnTo>
                    <a:pt x="37" y="750"/>
                  </a:lnTo>
                  <a:lnTo>
                    <a:pt x="0" y="625"/>
                  </a:lnTo>
                  <a:lnTo>
                    <a:pt x="75" y="62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78" name="Freeform 143"/>
            <p:cNvSpPr>
              <a:spLocks noEditPoints="1"/>
            </p:cNvSpPr>
            <p:nvPr/>
          </p:nvSpPr>
          <p:spPr bwMode="auto">
            <a:xfrm>
              <a:off x="2735263" y="3825875"/>
              <a:ext cx="84137" cy="593725"/>
            </a:xfrm>
            <a:custGeom>
              <a:avLst/>
              <a:gdLst>
                <a:gd name="T0" fmla="*/ 2147483647 w 105"/>
                <a:gd name="T1" fmla="*/ 2147483647 h 750"/>
                <a:gd name="T2" fmla="*/ 2147483647 w 105"/>
                <a:gd name="T3" fmla="*/ 2147483647 h 750"/>
                <a:gd name="T4" fmla="*/ 2147483647 w 105"/>
                <a:gd name="T5" fmla="*/ 2147483647 h 750"/>
                <a:gd name="T6" fmla="*/ 2147483647 w 105"/>
                <a:gd name="T7" fmla="*/ 2147483647 h 750"/>
                <a:gd name="T8" fmla="*/ 2147483647 w 105"/>
                <a:gd name="T9" fmla="*/ 2147483647 h 750"/>
                <a:gd name="T10" fmla="*/ 2147483647 w 105"/>
                <a:gd name="T11" fmla="*/ 2147483647 h 750"/>
                <a:gd name="T12" fmla="*/ 2147483647 w 105"/>
                <a:gd name="T13" fmla="*/ 2147483647 h 750"/>
                <a:gd name="T14" fmla="*/ 2147483647 w 105"/>
                <a:gd name="T15" fmla="*/ 2147483647 h 750"/>
                <a:gd name="T16" fmla="*/ 2147483647 w 105"/>
                <a:gd name="T17" fmla="*/ 2147483647 h 750"/>
                <a:gd name="T18" fmla="*/ 2147483647 w 105"/>
                <a:gd name="T19" fmla="*/ 2147483647 h 750"/>
                <a:gd name="T20" fmla="*/ 0 w 105"/>
                <a:gd name="T21" fmla="*/ 2147483647 h 750"/>
                <a:gd name="T22" fmla="*/ 2147483647 w 105"/>
                <a:gd name="T23" fmla="*/ 2147483647 h 750"/>
                <a:gd name="T24" fmla="*/ 2147483647 w 105"/>
                <a:gd name="T25" fmla="*/ 2147483647 h 750"/>
                <a:gd name="T26" fmla="*/ 2147483647 w 105"/>
                <a:gd name="T27" fmla="*/ 2147483647 h 750"/>
                <a:gd name="T28" fmla="*/ 2147483647 w 105"/>
                <a:gd name="T29" fmla="*/ 0 h 750"/>
                <a:gd name="T30" fmla="*/ 2147483647 w 105"/>
                <a:gd name="T31" fmla="*/ 2147483647 h 750"/>
                <a:gd name="T32" fmla="*/ 2147483647 w 105"/>
                <a:gd name="T33" fmla="*/ 2147483647 h 750"/>
                <a:gd name="T34" fmla="*/ 2147483647 w 105"/>
                <a:gd name="T35" fmla="*/ 2147483647 h 750"/>
                <a:gd name="T36" fmla="*/ 2147483647 w 105"/>
                <a:gd name="T37" fmla="*/ 2147483647 h 750"/>
                <a:gd name="T38" fmla="*/ 2147483647 w 105"/>
                <a:gd name="T39" fmla="*/ 2147483647 h 750"/>
                <a:gd name="T40" fmla="*/ 2147483647 w 105"/>
                <a:gd name="T41" fmla="*/ 2147483647 h 750"/>
                <a:gd name="T42" fmla="*/ 2147483647 w 105"/>
                <a:gd name="T43" fmla="*/ 2147483647 h 750"/>
                <a:gd name="T44" fmla="*/ 2147483647 w 105"/>
                <a:gd name="T45" fmla="*/ 2147483647 h 750"/>
                <a:gd name="T46" fmla="*/ 2147483647 w 105"/>
                <a:gd name="T47" fmla="*/ 2147483647 h 7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5"/>
                <a:gd name="T73" fmla="*/ 0 h 750"/>
                <a:gd name="T74" fmla="*/ 105 w 105"/>
                <a:gd name="T75" fmla="*/ 750 h 7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5" h="750">
                  <a:moveTo>
                    <a:pt x="13" y="6"/>
                  </a:moveTo>
                  <a:lnTo>
                    <a:pt x="76" y="639"/>
                  </a:lnTo>
                  <a:lnTo>
                    <a:pt x="76" y="640"/>
                  </a:lnTo>
                  <a:lnTo>
                    <a:pt x="74" y="643"/>
                  </a:lnTo>
                  <a:lnTo>
                    <a:pt x="73" y="644"/>
                  </a:lnTo>
                  <a:lnTo>
                    <a:pt x="71" y="644"/>
                  </a:lnTo>
                  <a:lnTo>
                    <a:pt x="68" y="644"/>
                  </a:lnTo>
                  <a:lnTo>
                    <a:pt x="65" y="643"/>
                  </a:lnTo>
                  <a:lnTo>
                    <a:pt x="64" y="642"/>
                  </a:lnTo>
                  <a:lnTo>
                    <a:pt x="64" y="639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3" y="6"/>
                  </a:lnTo>
                  <a:close/>
                  <a:moveTo>
                    <a:pt x="105" y="622"/>
                  </a:moveTo>
                  <a:lnTo>
                    <a:pt x="82" y="750"/>
                  </a:lnTo>
                  <a:lnTo>
                    <a:pt x="31" y="630"/>
                  </a:lnTo>
                  <a:lnTo>
                    <a:pt x="105" y="62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79" name="Freeform 144"/>
            <p:cNvSpPr>
              <a:spLocks noEditPoints="1"/>
            </p:cNvSpPr>
            <p:nvPr/>
          </p:nvSpPr>
          <p:spPr bwMode="auto">
            <a:xfrm>
              <a:off x="3500438" y="3825875"/>
              <a:ext cx="242887" cy="593725"/>
            </a:xfrm>
            <a:custGeom>
              <a:avLst/>
              <a:gdLst>
                <a:gd name="T0" fmla="*/ 2147483647 w 304"/>
                <a:gd name="T1" fmla="*/ 2147483647 h 750"/>
                <a:gd name="T2" fmla="*/ 2147483647 w 304"/>
                <a:gd name="T3" fmla="*/ 2147483647 h 750"/>
                <a:gd name="T4" fmla="*/ 2147483647 w 304"/>
                <a:gd name="T5" fmla="*/ 2147483647 h 750"/>
                <a:gd name="T6" fmla="*/ 0 w 304"/>
                <a:gd name="T7" fmla="*/ 2147483647 h 750"/>
                <a:gd name="T8" fmla="*/ 2147483647 w 304"/>
                <a:gd name="T9" fmla="*/ 2147483647 h 750"/>
                <a:gd name="T10" fmla="*/ 2147483647 w 304"/>
                <a:gd name="T11" fmla="*/ 2147483647 h 750"/>
                <a:gd name="T12" fmla="*/ 2147483647 w 304"/>
                <a:gd name="T13" fmla="*/ 2147483647 h 750"/>
                <a:gd name="T14" fmla="*/ 2147483647 w 304"/>
                <a:gd name="T15" fmla="*/ 2147483647 h 750"/>
                <a:gd name="T16" fmla="*/ 2147483647 w 304"/>
                <a:gd name="T17" fmla="*/ 2147483647 h 750"/>
                <a:gd name="T18" fmla="*/ 2147483647 w 304"/>
                <a:gd name="T19" fmla="*/ 2147483647 h 750"/>
                <a:gd name="T20" fmla="*/ 2147483647 w 304"/>
                <a:gd name="T21" fmla="*/ 2147483647 h 750"/>
                <a:gd name="T22" fmla="*/ 2147483647 w 304"/>
                <a:gd name="T23" fmla="*/ 2147483647 h 750"/>
                <a:gd name="T24" fmla="*/ 2147483647 w 304"/>
                <a:gd name="T25" fmla="*/ 2147483647 h 750"/>
                <a:gd name="T26" fmla="*/ 2147483647 w 304"/>
                <a:gd name="T27" fmla="*/ 2147483647 h 750"/>
                <a:gd name="T28" fmla="*/ 2147483647 w 304"/>
                <a:gd name="T29" fmla="*/ 2147483647 h 750"/>
                <a:gd name="T30" fmla="*/ 2147483647 w 304"/>
                <a:gd name="T31" fmla="*/ 2147483647 h 750"/>
                <a:gd name="T32" fmla="*/ 2147483647 w 304"/>
                <a:gd name="T33" fmla="*/ 2147483647 h 750"/>
                <a:gd name="T34" fmla="*/ 2147483647 w 304"/>
                <a:gd name="T35" fmla="*/ 2147483647 h 750"/>
                <a:gd name="T36" fmla="*/ 2147483647 w 304"/>
                <a:gd name="T37" fmla="*/ 2147483647 h 750"/>
                <a:gd name="T38" fmla="*/ 2147483647 w 304"/>
                <a:gd name="T39" fmla="*/ 2147483647 h 750"/>
                <a:gd name="T40" fmla="*/ 2147483647 w 304"/>
                <a:gd name="T41" fmla="*/ 2147483647 h 750"/>
                <a:gd name="T42" fmla="*/ 2147483647 w 304"/>
                <a:gd name="T43" fmla="*/ 2147483647 h 750"/>
                <a:gd name="T44" fmla="*/ 2147483647 w 304"/>
                <a:gd name="T45" fmla="*/ 2147483647 h 750"/>
                <a:gd name="T46" fmla="*/ 2147483647 w 304"/>
                <a:gd name="T47" fmla="*/ 2147483647 h 750"/>
                <a:gd name="T48" fmla="*/ 2147483647 w 304"/>
                <a:gd name="T49" fmla="*/ 2147483647 h 750"/>
                <a:gd name="T50" fmla="*/ 2147483647 w 304"/>
                <a:gd name="T51" fmla="*/ 2147483647 h 750"/>
                <a:gd name="T52" fmla="*/ 2147483647 w 304"/>
                <a:gd name="T53" fmla="*/ 2147483647 h 750"/>
                <a:gd name="T54" fmla="*/ 2147483647 w 304"/>
                <a:gd name="T55" fmla="*/ 2147483647 h 750"/>
                <a:gd name="T56" fmla="*/ 2147483647 w 304"/>
                <a:gd name="T57" fmla="*/ 2147483647 h 750"/>
                <a:gd name="T58" fmla="*/ 2147483647 w 304"/>
                <a:gd name="T59" fmla="*/ 2147483647 h 750"/>
                <a:gd name="T60" fmla="*/ 2147483647 w 304"/>
                <a:gd name="T61" fmla="*/ 2147483647 h 750"/>
                <a:gd name="T62" fmla="*/ 2147483647 w 304"/>
                <a:gd name="T63" fmla="*/ 2147483647 h 750"/>
                <a:gd name="T64" fmla="*/ 2147483647 w 304"/>
                <a:gd name="T65" fmla="*/ 2147483647 h 750"/>
                <a:gd name="T66" fmla="*/ 2147483647 w 304"/>
                <a:gd name="T67" fmla="*/ 2147483647 h 750"/>
                <a:gd name="T68" fmla="*/ 2147483647 w 304"/>
                <a:gd name="T69" fmla="*/ 2147483647 h 750"/>
                <a:gd name="T70" fmla="*/ 2147483647 w 304"/>
                <a:gd name="T71" fmla="*/ 2147483647 h 750"/>
                <a:gd name="T72" fmla="*/ 2147483647 w 304"/>
                <a:gd name="T73" fmla="*/ 2147483647 h 750"/>
                <a:gd name="T74" fmla="*/ 2147483647 w 304"/>
                <a:gd name="T75" fmla="*/ 2147483647 h 750"/>
                <a:gd name="T76" fmla="*/ 2147483647 w 304"/>
                <a:gd name="T77" fmla="*/ 2147483647 h 750"/>
                <a:gd name="T78" fmla="*/ 2147483647 w 304"/>
                <a:gd name="T79" fmla="*/ 2147483647 h 750"/>
                <a:gd name="T80" fmla="*/ 2147483647 w 304"/>
                <a:gd name="T81" fmla="*/ 2147483647 h 750"/>
                <a:gd name="T82" fmla="*/ 2147483647 w 304"/>
                <a:gd name="T83" fmla="*/ 2147483647 h 750"/>
                <a:gd name="T84" fmla="*/ 2147483647 w 304"/>
                <a:gd name="T85" fmla="*/ 2147483647 h 750"/>
                <a:gd name="T86" fmla="*/ 2147483647 w 304"/>
                <a:gd name="T87" fmla="*/ 2147483647 h 750"/>
                <a:gd name="T88" fmla="*/ 2147483647 w 304"/>
                <a:gd name="T89" fmla="*/ 2147483647 h 750"/>
                <a:gd name="T90" fmla="*/ 2147483647 w 304"/>
                <a:gd name="T91" fmla="*/ 2147483647 h 750"/>
                <a:gd name="T92" fmla="*/ 2147483647 w 304"/>
                <a:gd name="T93" fmla="*/ 2147483647 h 750"/>
                <a:gd name="T94" fmla="*/ 2147483647 w 304"/>
                <a:gd name="T95" fmla="*/ 2147483647 h 750"/>
                <a:gd name="T96" fmla="*/ 2147483647 w 304"/>
                <a:gd name="T97" fmla="*/ 2147483647 h 750"/>
                <a:gd name="T98" fmla="*/ 2147483647 w 304"/>
                <a:gd name="T99" fmla="*/ 2147483647 h 750"/>
                <a:gd name="T100" fmla="*/ 2147483647 w 304"/>
                <a:gd name="T101" fmla="*/ 2147483647 h 750"/>
                <a:gd name="T102" fmla="*/ 2147483647 w 304"/>
                <a:gd name="T103" fmla="*/ 2147483647 h 750"/>
                <a:gd name="T104" fmla="*/ 2147483647 w 304"/>
                <a:gd name="T105" fmla="*/ 2147483647 h 750"/>
                <a:gd name="T106" fmla="*/ 2147483647 w 304"/>
                <a:gd name="T107" fmla="*/ 2147483647 h 7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750"/>
                <a:gd name="T164" fmla="*/ 304 w 304"/>
                <a:gd name="T165" fmla="*/ 750 h 7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750">
                  <a:moveTo>
                    <a:pt x="12" y="5"/>
                  </a:moveTo>
                  <a:lnTo>
                    <a:pt x="27" y="39"/>
                  </a:lnTo>
                  <a:lnTo>
                    <a:pt x="27" y="42"/>
                  </a:lnTo>
                  <a:lnTo>
                    <a:pt x="27" y="43"/>
                  </a:lnTo>
                  <a:lnTo>
                    <a:pt x="25" y="46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48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" y="9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close/>
                  <a:moveTo>
                    <a:pt x="44" y="85"/>
                  </a:moveTo>
                  <a:lnTo>
                    <a:pt x="58" y="119"/>
                  </a:lnTo>
                  <a:lnTo>
                    <a:pt x="59" y="122"/>
                  </a:lnTo>
                  <a:lnTo>
                    <a:pt x="58" y="125"/>
                  </a:lnTo>
                  <a:lnTo>
                    <a:pt x="56" y="126"/>
                  </a:lnTo>
                  <a:lnTo>
                    <a:pt x="55" y="128"/>
                  </a:lnTo>
                  <a:lnTo>
                    <a:pt x="52" y="128"/>
                  </a:lnTo>
                  <a:lnTo>
                    <a:pt x="50" y="128"/>
                  </a:lnTo>
                  <a:lnTo>
                    <a:pt x="49" y="126"/>
                  </a:lnTo>
                  <a:lnTo>
                    <a:pt x="47" y="125"/>
                  </a:lnTo>
                  <a:lnTo>
                    <a:pt x="32" y="89"/>
                  </a:lnTo>
                  <a:lnTo>
                    <a:pt x="32" y="88"/>
                  </a:lnTo>
                  <a:lnTo>
                    <a:pt x="32" y="85"/>
                  </a:lnTo>
                  <a:lnTo>
                    <a:pt x="34" y="83"/>
                  </a:lnTo>
                  <a:lnTo>
                    <a:pt x="37" y="82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3" y="83"/>
                  </a:lnTo>
                  <a:lnTo>
                    <a:pt x="44" y="85"/>
                  </a:lnTo>
                  <a:close/>
                  <a:moveTo>
                    <a:pt x="77" y="165"/>
                  </a:moveTo>
                  <a:lnTo>
                    <a:pt x="90" y="201"/>
                  </a:lnTo>
                  <a:lnTo>
                    <a:pt x="90" y="202"/>
                  </a:lnTo>
                  <a:lnTo>
                    <a:pt x="90" y="205"/>
                  </a:lnTo>
                  <a:lnTo>
                    <a:pt x="89" y="207"/>
                  </a:lnTo>
                  <a:lnTo>
                    <a:pt x="87" y="208"/>
                  </a:lnTo>
                  <a:lnTo>
                    <a:pt x="84" y="208"/>
                  </a:lnTo>
                  <a:lnTo>
                    <a:pt x="83" y="208"/>
                  </a:lnTo>
                  <a:lnTo>
                    <a:pt x="80" y="207"/>
                  </a:lnTo>
                  <a:lnTo>
                    <a:pt x="78" y="205"/>
                  </a:lnTo>
                  <a:lnTo>
                    <a:pt x="65" y="169"/>
                  </a:lnTo>
                  <a:lnTo>
                    <a:pt x="65" y="168"/>
                  </a:lnTo>
                  <a:lnTo>
                    <a:pt x="65" y="165"/>
                  </a:lnTo>
                  <a:lnTo>
                    <a:pt x="67" y="164"/>
                  </a:lnTo>
                  <a:lnTo>
                    <a:pt x="68" y="162"/>
                  </a:lnTo>
                  <a:lnTo>
                    <a:pt x="71" y="162"/>
                  </a:lnTo>
                  <a:lnTo>
                    <a:pt x="74" y="162"/>
                  </a:lnTo>
                  <a:lnTo>
                    <a:pt x="75" y="164"/>
                  </a:lnTo>
                  <a:lnTo>
                    <a:pt x="77" y="165"/>
                  </a:lnTo>
                  <a:close/>
                  <a:moveTo>
                    <a:pt x="108" y="247"/>
                  </a:moveTo>
                  <a:lnTo>
                    <a:pt x="123" y="281"/>
                  </a:lnTo>
                  <a:lnTo>
                    <a:pt x="123" y="282"/>
                  </a:lnTo>
                  <a:lnTo>
                    <a:pt x="123" y="285"/>
                  </a:lnTo>
                  <a:lnTo>
                    <a:pt x="122" y="287"/>
                  </a:lnTo>
                  <a:lnTo>
                    <a:pt x="119" y="288"/>
                  </a:lnTo>
                  <a:lnTo>
                    <a:pt x="117" y="288"/>
                  </a:lnTo>
                  <a:lnTo>
                    <a:pt x="114" y="288"/>
                  </a:lnTo>
                  <a:lnTo>
                    <a:pt x="113" y="287"/>
                  </a:lnTo>
                  <a:lnTo>
                    <a:pt x="111" y="285"/>
                  </a:lnTo>
                  <a:lnTo>
                    <a:pt x="98" y="251"/>
                  </a:lnTo>
                  <a:lnTo>
                    <a:pt x="96" y="248"/>
                  </a:lnTo>
                  <a:lnTo>
                    <a:pt x="98" y="245"/>
                  </a:lnTo>
                  <a:lnTo>
                    <a:pt x="99" y="244"/>
                  </a:lnTo>
                  <a:lnTo>
                    <a:pt x="101" y="242"/>
                  </a:lnTo>
                  <a:lnTo>
                    <a:pt x="104" y="242"/>
                  </a:lnTo>
                  <a:lnTo>
                    <a:pt x="105" y="242"/>
                  </a:lnTo>
                  <a:lnTo>
                    <a:pt x="108" y="244"/>
                  </a:lnTo>
                  <a:lnTo>
                    <a:pt x="108" y="247"/>
                  </a:lnTo>
                  <a:close/>
                  <a:moveTo>
                    <a:pt x="141" y="327"/>
                  </a:moveTo>
                  <a:lnTo>
                    <a:pt x="154" y="361"/>
                  </a:lnTo>
                  <a:lnTo>
                    <a:pt x="156" y="364"/>
                  </a:lnTo>
                  <a:lnTo>
                    <a:pt x="154" y="365"/>
                  </a:lnTo>
                  <a:lnTo>
                    <a:pt x="153" y="367"/>
                  </a:lnTo>
                  <a:lnTo>
                    <a:pt x="151" y="368"/>
                  </a:lnTo>
                  <a:lnTo>
                    <a:pt x="148" y="370"/>
                  </a:lnTo>
                  <a:lnTo>
                    <a:pt x="147" y="368"/>
                  </a:lnTo>
                  <a:lnTo>
                    <a:pt x="145" y="367"/>
                  </a:lnTo>
                  <a:lnTo>
                    <a:pt x="144" y="365"/>
                  </a:lnTo>
                  <a:lnTo>
                    <a:pt x="129" y="331"/>
                  </a:lnTo>
                  <a:lnTo>
                    <a:pt x="129" y="328"/>
                  </a:lnTo>
                  <a:lnTo>
                    <a:pt x="129" y="327"/>
                  </a:lnTo>
                  <a:lnTo>
                    <a:pt x="130" y="324"/>
                  </a:lnTo>
                  <a:lnTo>
                    <a:pt x="133" y="322"/>
                  </a:lnTo>
                  <a:lnTo>
                    <a:pt x="135" y="322"/>
                  </a:lnTo>
                  <a:lnTo>
                    <a:pt x="138" y="322"/>
                  </a:lnTo>
                  <a:lnTo>
                    <a:pt x="139" y="324"/>
                  </a:lnTo>
                  <a:lnTo>
                    <a:pt x="141" y="327"/>
                  </a:lnTo>
                  <a:close/>
                  <a:moveTo>
                    <a:pt x="173" y="407"/>
                  </a:moveTo>
                  <a:lnTo>
                    <a:pt x="187" y="441"/>
                  </a:lnTo>
                  <a:lnTo>
                    <a:pt x="187" y="444"/>
                  </a:lnTo>
                  <a:lnTo>
                    <a:pt x="187" y="446"/>
                  </a:lnTo>
                  <a:lnTo>
                    <a:pt x="185" y="449"/>
                  </a:lnTo>
                  <a:lnTo>
                    <a:pt x="184" y="450"/>
                  </a:lnTo>
                  <a:lnTo>
                    <a:pt x="181" y="450"/>
                  </a:lnTo>
                  <a:lnTo>
                    <a:pt x="179" y="449"/>
                  </a:lnTo>
                  <a:lnTo>
                    <a:pt x="176" y="449"/>
                  </a:lnTo>
                  <a:lnTo>
                    <a:pt x="175" y="446"/>
                  </a:lnTo>
                  <a:lnTo>
                    <a:pt x="162" y="411"/>
                  </a:lnTo>
                  <a:lnTo>
                    <a:pt x="162" y="408"/>
                  </a:lnTo>
                  <a:lnTo>
                    <a:pt x="162" y="407"/>
                  </a:lnTo>
                  <a:lnTo>
                    <a:pt x="163" y="404"/>
                  </a:lnTo>
                  <a:lnTo>
                    <a:pt x="165" y="404"/>
                  </a:lnTo>
                  <a:lnTo>
                    <a:pt x="168" y="403"/>
                  </a:lnTo>
                  <a:lnTo>
                    <a:pt x="170" y="404"/>
                  </a:lnTo>
                  <a:lnTo>
                    <a:pt x="172" y="404"/>
                  </a:lnTo>
                  <a:lnTo>
                    <a:pt x="173" y="407"/>
                  </a:lnTo>
                  <a:close/>
                  <a:moveTo>
                    <a:pt x="205" y="487"/>
                  </a:moveTo>
                  <a:lnTo>
                    <a:pt x="219" y="521"/>
                  </a:lnTo>
                  <a:lnTo>
                    <a:pt x="219" y="524"/>
                  </a:lnTo>
                  <a:lnTo>
                    <a:pt x="219" y="526"/>
                  </a:lnTo>
                  <a:lnTo>
                    <a:pt x="218" y="529"/>
                  </a:lnTo>
                  <a:lnTo>
                    <a:pt x="215" y="530"/>
                  </a:lnTo>
                  <a:lnTo>
                    <a:pt x="214" y="530"/>
                  </a:lnTo>
                  <a:lnTo>
                    <a:pt x="211" y="530"/>
                  </a:lnTo>
                  <a:lnTo>
                    <a:pt x="209" y="529"/>
                  </a:lnTo>
                  <a:lnTo>
                    <a:pt x="208" y="526"/>
                  </a:lnTo>
                  <a:lnTo>
                    <a:pt x="194" y="492"/>
                  </a:lnTo>
                  <a:lnTo>
                    <a:pt x="193" y="489"/>
                  </a:lnTo>
                  <a:lnTo>
                    <a:pt x="194" y="487"/>
                  </a:lnTo>
                  <a:lnTo>
                    <a:pt x="196" y="486"/>
                  </a:lnTo>
                  <a:lnTo>
                    <a:pt x="197" y="484"/>
                  </a:lnTo>
                  <a:lnTo>
                    <a:pt x="200" y="483"/>
                  </a:lnTo>
                  <a:lnTo>
                    <a:pt x="202" y="484"/>
                  </a:lnTo>
                  <a:lnTo>
                    <a:pt x="203" y="486"/>
                  </a:lnTo>
                  <a:lnTo>
                    <a:pt x="205" y="487"/>
                  </a:lnTo>
                  <a:close/>
                  <a:moveTo>
                    <a:pt x="237" y="567"/>
                  </a:moveTo>
                  <a:lnTo>
                    <a:pt x="251" y="601"/>
                  </a:lnTo>
                  <a:lnTo>
                    <a:pt x="252" y="604"/>
                  </a:lnTo>
                  <a:lnTo>
                    <a:pt x="251" y="607"/>
                  </a:lnTo>
                  <a:lnTo>
                    <a:pt x="249" y="609"/>
                  </a:lnTo>
                  <a:lnTo>
                    <a:pt x="248" y="610"/>
                  </a:lnTo>
                  <a:lnTo>
                    <a:pt x="245" y="610"/>
                  </a:lnTo>
                  <a:lnTo>
                    <a:pt x="243" y="610"/>
                  </a:lnTo>
                  <a:lnTo>
                    <a:pt x="242" y="609"/>
                  </a:lnTo>
                  <a:lnTo>
                    <a:pt x="240" y="607"/>
                  </a:lnTo>
                  <a:lnTo>
                    <a:pt x="225" y="572"/>
                  </a:lnTo>
                  <a:lnTo>
                    <a:pt x="225" y="570"/>
                  </a:lnTo>
                  <a:lnTo>
                    <a:pt x="225" y="567"/>
                  </a:lnTo>
                  <a:lnTo>
                    <a:pt x="227" y="566"/>
                  </a:lnTo>
                  <a:lnTo>
                    <a:pt x="230" y="564"/>
                  </a:lnTo>
                  <a:lnTo>
                    <a:pt x="231" y="564"/>
                  </a:lnTo>
                  <a:lnTo>
                    <a:pt x="234" y="564"/>
                  </a:lnTo>
                  <a:lnTo>
                    <a:pt x="236" y="566"/>
                  </a:lnTo>
                  <a:lnTo>
                    <a:pt x="237" y="567"/>
                  </a:lnTo>
                  <a:close/>
                  <a:moveTo>
                    <a:pt x="292" y="621"/>
                  </a:moveTo>
                  <a:lnTo>
                    <a:pt x="304" y="750"/>
                  </a:lnTo>
                  <a:lnTo>
                    <a:pt x="222" y="649"/>
                  </a:lnTo>
                  <a:lnTo>
                    <a:pt x="292" y="6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80" name="Freeform 145"/>
            <p:cNvSpPr>
              <a:spLocks noEditPoints="1"/>
            </p:cNvSpPr>
            <p:nvPr/>
          </p:nvSpPr>
          <p:spPr bwMode="auto">
            <a:xfrm>
              <a:off x="4384675" y="3825875"/>
              <a:ext cx="182563" cy="534988"/>
            </a:xfrm>
            <a:custGeom>
              <a:avLst/>
              <a:gdLst>
                <a:gd name="T0" fmla="*/ 2147483647 w 230"/>
                <a:gd name="T1" fmla="*/ 2147483647 h 676"/>
                <a:gd name="T2" fmla="*/ 2147483647 w 230"/>
                <a:gd name="T3" fmla="*/ 2147483647 h 676"/>
                <a:gd name="T4" fmla="*/ 2147483647 w 230"/>
                <a:gd name="T5" fmla="*/ 2147483647 h 676"/>
                <a:gd name="T6" fmla="*/ 0 w 230"/>
                <a:gd name="T7" fmla="*/ 2147483647 h 676"/>
                <a:gd name="T8" fmla="*/ 2147483647 w 230"/>
                <a:gd name="T9" fmla="*/ 2147483647 h 676"/>
                <a:gd name="T10" fmla="*/ 2147483647 w 230"/>
                <a:gd name="T11" fmla="*/ 2147483647 h 676"/>
                <a:gd name="T12" fmla="*/ 2147483647 w 230"/>
                <a:gd name="T13" fmla="*/ 2147483647 h 676"/>
                <a:gd name="T14" fmla="*/ 2147483647 w 230"/>
                <a:gd name="T15" fmla="*/ 2147483647 h 676"/>
                <a:gd name="T16" fmla="*/ 2147483647 w 230"/>
                <a:gd name="T17" fmla="*/ 2147483647 h 676"/>
                <a:gd name="T18" fmla="*/ 2147483647 w 230"/>
                <a:gd name="T19" fmla="*/ 2147483647 h 676"/>
                <a:gd name="T20" fmla="*/ 2147483647 w 230"/>
                <a:gd name="T21" fmla="*/ 2147483647 h 676"/>
                <a:gd name="T22" fmla="*/ 2147483647 w 230"/>
                <a:gd name="T23" fmla="*/ 2147483647 h 676"/>
                <a:gd name="T24" fmla="*/ 2147483647 w 230"/>
                <a:gd name="T25" fmla="*/ 2147483647 h 676"/>
                <a:gd name="T26" fmla="*/ 2147483647 w 230"/>
                <a:gd name="T27" fmla="*/ 2147483647 h 676"/>
                <a:gd name="T28" fmla="*/ 2147483647 w 230"/>
                <a:gd name="T29" fmla="*/ 2147483647 h 676"/>
                <a:gd name="T30" fmla="*/ 2147483647 w 230"/>
                <a:gd name="T31" fmla="*/ 2147483647 h 676"/>
                <a:gd name="T32" fmla="*/ 2147483647 w 230"/>
                <a:gd name="T33" fmla="*/ 2147483647 h 676"/>
                <a:gd name="T34" fmla="*/ 2147483647 w 230"/>
                <a:gd name="T35" fmla="*/ 2147483647 h 676"/>
                <a:gd name="T36" fmla="*/ 2147483647 w 230"/>
                <a:gd name="T37" fmla="*/ 2147483647 h 676"/>
                <a:gd name="T38" fmla="*/ 2147483647 w 230"/>
                <a:gd name="T39" fmla="*/ 2147483647 h 676"/>
                <a:gd name="T40" fmla="*/ 2147483647 w 230"/>
                <a:gd name="T41" fmla="*/ 2147483647 h 676"/>
                <a:gd name="T42" fmla="*/ 2147483647 w 230"/>
                <a:gd name="T43" fmla="*/ 2147483647 h 676"/>
                <a:gd name="T44" fmla="*/ 2147483647 w 230"/>
                <a:gd name="T45" fmla="*/ 2147483647 h 676"/>
                <a:gd name="T46" fmla="*/ 2147483647 w 230"/>
                <a:gd name="T47" fmla="*/ 2147483647 h 676"/>
                <a:gd name="T48" fmla="*/ 2147483647 w 230"/>
                <a:gd name="T49" fmla="*/ 2147483647 h 676"/>
                <a:gd name="T50" fmla="*/ 2147483647 w 230"/>
                <a:gd name="T51" fmla="*/ 2147483647 h 676"/>
                <a:gd name="T52" fmla="*/ 2147483647 w 230"/>
                <a:gd name="T53" fmla="*/ 2147483647 h 676"/>
                <a:gd name="T54" fmla="*/ 2147483647 w 230"/>
                <a:gd name="T55" fmla="*/ 2147483647 h 676"/>
                <a:gd name="T56" fmla="*/ 2147483647 w 230"/>
                <a:gd name="T57" fmla="*/ 2147483647 h 676"/>
                <a:gd name="T58" fmla="*/ 2147483647 w 230"/>
                <a:gd name="T59" fmla="*/ 2147483647 h 676"/>
                <a:gd name="T60" fmla="*/ 2147483647 w 230"/>
                <a:gd name="T61" fmla="*/ 2147483647 h 676"/>
                <a:gd name="T62" fmla="*/ 2147483647 w 230"/>
                <a:gd name="T63" fmla="*/ 2147483647 h 676"/>
                <a:gd name="T64" fmla="*/ 2147483647 w 230"/>
                <a:gd name="T65" fmla="*/ 2147483647 h 676"/>
                <a:gd name="T66" fmla="*/ 2147483647 w 230"/>
                <a:gd name="T67" fmla="*/ 2147483647 h 676"/>
                <a:gd name="T68" fmla="*/ 2147483647 w 230"/>
                <a:gd name="T69" fmla="*/ 2147483647 h 676"/>
                <a:gd name="T70" fmla="*/ 2147483647 w 230"/>
                <a:gd name="T71" fmla="*/ 2147483647 h 676"/>
                <a:gd name="T72" fmla="*/ 2147483647 w 230"/>
                <a:gd name="T73" fmla="*/ 2147483647 h 676"/>
                <a:gd name="T74" fmla="*/ 2147483647 w 230"/>
                <a:gd name="T75" fmla="*/ 2147483647 h 676"/>
                <a:gd name="T76" fmla="*/ 2147483647 w 230"/>
                <a:gd name="T77" fmla="*/ 2147483647 h 676"/>
                <a:gd name="T78" fmla="*/ 2147483647 w 230"/>
                <a:gd name="T79" fmla="*/ 2147483647 h 676"/>
                <a:gd name="T80" fmla="*/ 2147483647 w 230"/>
                <a:gd name="T81" fmla="*/ 2147483647 h 676"/>
                <a:gd name="T82" fmla="*/ 2147483647 w 230"/>
                <a:gd name="T83" fmla="*/ 2147483647 h 676"/>
                <a:gd name="T84" fmla="*/ 2147483647 w 230"/>
                <a:gd name="T85" fmla="*/ 2147483647 h 676"/>
                <a:gd name="T86" fmla="*/ 2147483647 w 230"/>
                <a:gd name="T87" fmla="*/ 2147483647 h 676"/>
                <a:gd name="T88" fmla="*/ 2147483647 w 230"/>
                <a:gd name="T89" fmla="*/ 2147483647 h 676"/>
                <a:gd name="T90" fmla="*/ 2147483647 w 230"/>
                <a:gd name="T91" fmla="*/ 2147483647 h 676"/>
                <a:gd name="T92" fmla="*/ 2147483647 w 230"/>
                <a:gd name="T93" fmla="*/ 2147483647 h 676"/>
                <a:gd name="T94" fmla="*/ 2147483647 w 230"/>
                <a:gd name="T95" fmla="*/ 2147483647 h 6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0"/>
                <a:gd name="T145" fmla="*/ 0 h 676"/>
                <a:gd name="T146" fmla="*/ 230 w 230"/>
                <a:gd name="T147" fmla="*/ 676 h 6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0" h="676">
                  <a:moveTo>
                    <a:pt x="13" y="5"/>
                  </a:moveTo>
                  <a:lnTo>
                    <a:pt x="24" y="40"/>
                  </a:lnTo>
                  <a:lnTo>
                    <a:pt x="25" y="43"/>
                  </a:lnTo>
                  <a:lnTo>
                    <a:pt x="24" y="45"/>
                  </a:lnTo>
                  <a:lnTo>
                    <a:pt x="22" y="46"/>
                  </a:lnTo>
                  <a:lnTo>
                    <a:pt x="21" y="48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3" y="5"/>
                  </a:lnTo>
                  <a:close/>
                  <a:moveTo>
                    <a:pt x="40" y="88"/>
                  </a:moveTo>
                  <a:lnTo>
                    <a:pt x="52" y="122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51" y="129"/>
                  </a:lnTo>
                  <a:lnTo>
                    <a:pt x="48" y="131"/>
                  </a:lnTo>
                  <a:lnTo>
                    <a:pt x="46" y="131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0" y="126"/>
                  </a:lnTo>
                  <a:lnTo>
                    <a:pt x="28" y="91"/>
                  </a:lnTo>
                  <a:lnTo>
                    <a:pt x="28" y="89"/>
                  </a:lnTo>
                  <a:lnTo>
                    <a:pt x="28" y="86"/>
                  </a:lnTo>
                  <a:lnTo>
                    <a:pt x="30" y="85"/>
                  </a:lnTo>
                  <a:lnTo>
                    <a:pt x="33" y="83"/>
                  </a:lnTo>
                  <a:lnTo>
                    <a:pt x="34" y="83"/>
                  </a:lnTo>
                  <a:lnTo>
                    <a:pt x="37" y="83"/>
                  </a:lnTo>
                  <a:lnTo>
                    <a:pt x="39" y="85"/>
                  </a:lnTo>
                  <a:lnTo>
                    <a:pt x="40" y="88"/>
                  </a:lnTo>
                  <a:close/>
                  <a:moveTo>
                    <a:pt x="67" y="169"/>
                  </a:moveTo>
                  <a:lnTo>
                    <a:pt x="79" y="205"/>
                  </a:lnTo>
                  <a:lnTo>
                    <a:pt x="79" y="207"/>
                  </a:lnTo>
                  <a:lnTo>
                    <a:pt x="79" y="210"/>
                  </a:lnTo>
                  <a:lnTo>
                    <a:pt x="77" y="211"/>
                  </a:lnTo>
                  <a:lnTo>
                    <a:pt x="76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8" y="211"/>
                  </a:lnTo>
                  <a:lnTo>
                    <a:pt x="67" y="208"/>
                  </a:lnTo>
                  <a:lnTo>
                    <a:pt x="57" y="174"/>
                  </a:lnTo>
                  <a:lnTo>
                    <a:pt x="55" y="171"/>
                  </a:lnTo>
                  <a:lnTo>
                    <a:pt x="57" y="168"/>
                  </a:lnTo>
                  <a:lnTo>
                    <a:pt x="58" y="167"/>
                  </a:lnTo>
                  <a:lnTo>
                    <a:pt x="59" y="165"/>
                  </a:lnTo>
                  <a:lnTo>
                    <a:pt x="62" y="165"/>
                  </a:lnTo>
                  <a:lnTo>
                    <a:pt x="64" y="167"/>
                  </a:lnTo>
                  <a:lnTo>
                    <a:pt x="67" y="167"/>
                  </a:lnTo>
                  <a:lnTo>
                    <a:pt x="67" y="169"/>
                  </a:lnTo>
                  <a:close/>
                  <a:moveTo>
                    <a:pt x="95" y="251"/>
                  </a:moveTo>
                  <a:lnTo>
                    <a:pt x="107" y="287"/>
                  </a:lnTo>
                  <a:lnTo>
                    <a:pt x="107" y="290"/>
                  </a:lnTo>
                  <a:lnTo>
                    <a:pt x="107" y="291"/>
                  </a:lnTo>
                  <a:lnTo>
                    <a:pt x="106" y="293"/>
                  </a:lnTo>
                  <a:lnTo>
                    <a:pt x="103" y="294"/>
                  </a:lnTo>
                  <a:lnTo>
                    <a:pt x="101" y="294"/>
                  </a:lnTo>
                  <a:lnTo>
                    <a:pt x="98" y="294"/>
                  </a:lnTo>
                  <a:lnTo>
                    <a:pt x="97" y="293"/>
                  </a:lnTo>
                  <a:lnTo>
                    <a:pt x="95" y="291"/>
                  </a:lnTo>
                  <a:lnTo>
                    <a:pt x="83" y="256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5" y="248"/>
                  </a:lnTo>
                  <a:lnTo>
                    <a:pt x="88" y="248"/>
                  </a:lnTo>
                  <a:lnTo>
                    <a:pt x="89" y="247"/>
                  </a:lnTo>
                  <a:lnTo>
                    <a:pt x="92" y="248"/>
                  </a:lnTo>
                  <a:lnTo>
                    <a:pt x="94" y="250"/>
                  </a:lnTo>
                  <a:lnTo>
                    <a:pt x="95" y="251"/>
                  </a:lnTo>
                  <a:close/>
                  <a:moveTo>
                    <a:pt x="122" y="334"/>
                  </a:moveTo>
                  <a:lnTo>
                    <a:pt x="134" y="368"/>
                  </a:lnTo>
                  <a:lnTo>
                    <a:pt x="134" y="371"/>
                  </a:lnTo>
                  <a:lnTo>
                    <a:pt x="134" y="374"/>
                  </a:lnTo>
                  <a:lnTo>
                    <a:pt x="132" y="376"/>
                  </a:lnTo>
                  <a:lnTo>
                    <a:pt x="131" y="377"/>
                  </a:lnTo>
                  <a:lnTo>
                    <a:pt x="128" y="377"/>
                  </a:lnTo>
                  <a:lnTo>
                    <a:pt x="125" y="376"/>
                  </a:lnTo>
                  <a:lnTo>
                    <a:pt x="123" y="374"/>
                  </a:lnTo>
                  <a:lnTo>
                    <a:pt x="122" y="373"/>
                  </a:lnTo>
                  <a:lnTo>
                    <a:pt x="110" y="337"/>
                  </a:lnTo>
                  <a:lnTo>
                    <a:pt x="110" y="336"/>
                  </a:lnTo>
                  <a:lnTo>
                    <a:pt x="111" y="333"/>
                  </a:lnTo>
                  <a:lnTo>
                    <a:pt x="113" y="331"/>
                  </a:lnTo>
                  <a:lnTo>
                    <a:pt x="114" y="330"/>
                  </a:lnTo>
                  <a:lnTo>
                    <a:pt x="117" y="330"/>
                  </a:lnTo>
                  <a:lnTo>
                    <a:pt x="119" y="330"/>
                  </a:lnTo>
                  <a:lnTo>
                    <a:pt x="122" y="331"/>
                  </a:lnTo>
                  <a:lnTo>
                    <a:pt x="122" y="334"/>
                  </a:lnTo>
                  <a:close/>
                  <a:moveTo>
                    <a:pt x="150" y="416"/>
                  </a:moveTo>
                  <a:lnTo>
                    <a:pt x="162" y="452"/>
                  </a:lnTo>
                  <a:lnTo>
                    <a:pt x="162" y="453"/>
                  </a:lnTo>
                  <a:lnTo>
                    <a:pt x="160" y="456"/>
                  </a:lnTo>
                  <a:lnTo>
                    <a:pt x="159" y="457"/>
                  </a:lnTo>
                  <a:lnTo>
                    <a:pt x="157" y="459"/>
                  </a:lnTo>
                  <a:lnTo>
                    <a:pt x="154" y="459"/>
                  </a:lnTo>
                  <a:lnTo>
                    <a:pt x="153" y="459"/>
                  </a:lnTo>
                  <a:lnTo>
                    <a:pt x="152" y="457"/>
                  </a:lnTo>
                  <a:lnTo>
                    <a:pt x="150" y="454"/>
                  </a:lnTo>
                  <a:lnTo>
                    <a:pt x="138" y="420"/>
                  </a:lnTo>
                  <a:lnTo>
                    <a:pt x="138" y="417"/>
                  </a:lnTo>
                  <a:lnTo>
                    <a:pt x="138" y="414"/>
                  </a:lnTo>
                  <a:lnTo>
                    <a:pt x="140" y="413"/>
                  </a:lnTo>
                  <a:lnTo>
                    <a:pt x="143" y="411"/>
                  </a:lnTo>
                  <a:lnTo>
                    <a:pt x="144" y="411"/>
                  </a:lnTo>
                  <a:lnTo>
                    <a:pt x="147" y="413"/>
                  </a:lnTo>
                  <a:lnTo>
                    <a:pt x="149" y="414"/>
                  </a:lnTo>
                  <a:lnTo>
                    <a:pt x="150" y="416"/>
                  </a:lnTo>
                  <a:close/>
                  <a:moveTo>
                    <a:pt x="177" y="498"/>
                  </a:moveTo>
                  <a:lnTo>
                    <a:pt x="189" y="533"/>
                  </a:lnTo>
                  <a:lnTo>
                    <a:pt x="189" y="536"/>
                  </a:lnTo>
                  <a:lnTo>
                    <a:pt x="189" y="538"/>
                  </a:lnTo>
                  <a:lnTo>
                    <a:pt x="187" y="539"/>
                  </a:lnTo>
                  <a:lnTo>
                    <a:pt x="186" y="541"/>
                  </a:lnTo>
                  <a:lnTo>
                    <a:pt x="183" y="541"/>
                  </a:lnTo>
                  <a:lnTo>
                    <a:pt x="180" y="541"/>
                  </a:lnTo>
                  <a:lnTo>
                    <a:pt x="178" y="539"/>
                  </a:lnTo>
                  <a:lnTo>
                    <a:pt x="177" y="538"/>
                  </a:lnTo>
                  <a:lnTo>
                    <a:pt x="165" y="502"/>
                  </a:lnTo>
                  <a:lnTo>
                    <a:pt x="165" y="499"/>
                  </a:lnTo>
                  <a:lnTo>
                    <a:pt x="166" y="498"/>
                  </a:lnTo>
                  <a:lnTo>
                    <a:pt x="166" y="495"/>
                  </a:lnTo>
                  <a:lnTo>
                    <a:pt x="169" y="495"/>
                  </a:lnTo>
                  <a:lnTo>
                    <a:pt x="172" y="493"/>
                  </a:lnTo>
                  <a:lnTo>
                    <a:pt x="174" y="495"/>
                  </a:lnTo>
                  <a:lnTo>
                    <a:pt x="175" y="496"/>
                  </a:lnTo>
                  <a:lnTo>
                    <a:pt x="177" y="498"/>
                  </a:lnTo>
                  <a:close/>
                  <a:moveTo>
                    <a:pt x="226" y="547"/>
                  </a:moveTo>
                  <a:lnTo>
                    <a:pt x="230" y="676"/>
                  </a:lnTo>
                  <a:lnTo>
                    <a:pt x="156" y="569"/>
                  </a:lnTo>
                  <a:lnTo>
                    <a:pt x="226" y="54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81" name="Freeform 146"/>
            <p:cNvSpPr>
              <a:spLocks noEditPoints="1"/>
            </p:cNvSpPr>
            <p:nvPr/>
          </p:nvSpPr>
          <p:spPr bwMode="auto">
            <a:xfrm>
              <a:off x="5268913" y="3825875"/>
              <a:ext cx="182562" cy="476250"/>
            </a:xfrm>
            <a:custGeom>
              <a:avLst/>
              <a:gdLst>
                <a:gd name="T0" fmla="*/ 2147483647 w 229"/>
                <a:gd name="T1" fmla="*/ 2147483647 h 599"/>
                <a:gd name="T2" fmla="*/ 2147483647 w 229"/>
                <a:gd name="T3" fmla="*/ 2147483647 h 599"/>
                <a:gd name="T4" fmla="*/ 2147483647 w 229"/>
                <a:gd name="T5" fmla="*/ 2147483647 h 599"/>
                <a:gd name="T6" fmla="*/ 2147483647 w 229"/>
                <a:gd name="T7" fmla="*/ 2147483647 h 599"/>
                <a:gd name="T8" fmla="*/ 2147483647 w 229"/>
                <a:gd name="T9" fmla="*/ 2147483647 h 599"/>
                <a:gd name="T10" fmla="*/ 2147483647 w 229"/>
                <a:gd name="T11" fmla="*/ 2147483647 h 599"/>
                <a:gd name="T12" fmla="*/ 2147483647 w 229"/>
                <a:gd name="T13" fmla="*/ 2147483647 h 599"/>
                <a:gd name="T14" fmla="*/ 2147483647 w 229"/>
                <a:gd name="T15" fmla="*/ 2147483647 h 599"/>
                <a:gd name="T16" fmla="*/ 2147483647 w 229"/>
                <a:gd name="T17" fmla="*/ 2147483647 h 599"/>
                <a:gd name="T18" fmla="*/ 2147483647 w 229"/>
                <a:gd name="T19" fmla="*/ 2147483647 h 599"/>
                <a:gd name="T20" fmla="*/ 0 w 229"/>
                <a:gd name="T21" fmla="*/ 2147483647 h 599"/>
                <a:gd name="T22" fmla="*/ 0 w 229"/>
                <a:gd name="T23" fmla="*/ 2147483647 h 599"/>
                <a:gd name="T24" fmla="*/ 0 w 229"/>
                <a:gd name="T25" fmla="*/ 2147483647 h 599"/>
                <a:gd name="T26" fmla="*/ 2147483647 w 229"/>
                <a:gd name="T27" fmla="*/ 2147483647 h 599"/>
                <a:gd name="T28" fmla="*/ 2147483647 w 229"/>
                <a:gd name="T29" fmla="*/ 0 h 599"/>
                <a:gd name="T30" fmla="*/ 2147483647 w 229"/>
                <a:gd name="T31" fmla="*/ 0 h 599"/>
                <a:gd name="T32" fmla="*/ 2147483647 w 229"/>
                <a:gd name="T33" fmla="*/ 0 h 599"/>
                <a:gd name="T34" fmla="*/ 2147483647 w 229"/>
                <a:gd name="T35" fmla="*/ 2147483647 h 599"/>
                <a:gd name="T36" fmla="*/ 2147483647 w 229"/>
                <a:gd name="T37" fmla="*/ 2147483647 h 599"/>
                <a:gd name="T38" fmla="*/ 2147483647 w 229"/>
                <a:gd name="T39" fmla="*/ 2147483647 h 599"/>
                <a:gd name="T40" fmla="*/ 2147483647 w 229"/>
                <a:gd name="T41" fmla="*/ 2147483647 h 599"/>
                <a:gd name="T42" fmla="*/ 2147483647 w 229"/>
                <a:gd name="T43" fmla="*/ 2147483647 h 599"/>
                <a:gd name="T44" fmla="*/ 2147483647 w 229"/>
                <a:gd name="T45" fmla="*/ 2147483647 h 599"/>
                <a:gd name="T46" fmla="*/ 2147483647 w 229"/>
                <a:gd name="T47" fmla="*/ 2147483647 h 5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9"/>
                <a:gd name="T73" fmla="*/ 0 h 599"/>
                <a:gd name="T74" fmla="*/ 229 w 229"/>
                <a:gd name="T75" fmla="*/ 599 h 59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9" h="599">
                  <a:moveTo>
                    <a:pt x="12" y="3"/>
                  </a:moveTo>
                  <a:lnTo>
                    <a:pt x="194" y="493"/>
                  </a:lnTo>
                  <a:lnTo>
                    <a:pt x="196" y="496"/>
                  </a:lnTo>
                  <a:lnTo>
                    <a:pt x="194" y="497"/>
                  </a:lnTo>
                  <a:lnTo>
                    <a:pt x="193" y="498"/>
                  </a:lnTo>
                  <a:lnTo>
                    <a:pt x="191" y="500"/>
                  </a:lnTo>
                  <a:lnTo>
                    <a:pt x="188" y="501"/>
                  </a:lnTo>
                  <a:lnTo>
                    <a:pt x="187" y="500"/>
                  </a:lnTo>
                  <a:lnTo>
                    <a:pt x="184" y="498"/>
                  </a:lnTo>
                  <a:lnTo>
                    <a:pt x="184" y="49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3"/>
                  </a:lnTo>
                  <a:close/>
                  <a:moveTo>
                    <a:pt x="220" y="470"/>
                  </a:moveTo>
                  <a:lnTo>
                    <a:pt x="229" y="599"/>
                  </a:lnTo>
                  <a:lnTo>
                    <a:pt x="150" y="496"/>
                  </a:lnTo>
                  <a:lnTo>
                    <a:pt x="220" y="47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82" name="Rectangle 147"/>
            <p:cNvSpPr>
              <a:spLocks noChangeArrowheads="1"/>
            </p:cNvSpPr>
            <p:nvPr/>
          </p:nvSpPr>
          <p:spPr bwMode="auto">
            <a:xfrm>
              <a:off x="1209675" y="3713163"/>
              <a:ext cx="4359275" cy="2365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3" name="Rectangle 148"/>
            <p:cNvSpPr>
              <a:spLocks noChangeArrowheads="1"/>
            </p:cNvSpPr>
            <p:nvPr/>
          </p:nvSpPr>
          <p:spPr bwMode="auto">
            <a:xfrm>
              <a:off x="1209675" y="3713163"/>
              <a:ext cx="4359275" cy="23653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4" name="Rectangle 149"/>
            <p:cNvSpPr>
              <a:spLocks noChangeArrowheads="1"/>
            </p:cNvSpPr>
            <p:nvPr/>
          </p:nvSpPr>
          <p:spPr bwMode="auto">
            <a:xfrm>
              <a:off x="1385888" y="3359150"/>
              <a:ext cx="412750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5" name="Rectangle 150"/>
            <p:cNvSpPr>
              <a:spLocks noChangeArrowheads="1"/>
            </p:cNvSpPr>
            <p:nvPr/>
          </p:nvSpPr>
          <p:spPr bwMode="auto">
            <a:xfrm>
              <a:off x="1385888" y="3359150"/>
              <a:ext cx="412750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6" name="Rectangle 151"/>
            <p:cNvSpPr>
              <a:spLocks noChangeArrowheads="1"/>
            </p:cNvSpPr>
            <p:nvPr/>
          </p:nvSpPr>
          <p:spPr bwMode="auto">
            <a:xfrm>
              <a:off x="2144713" y="3357563"/>
              <a:ext cx="412750" cy="5889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7" name="Rectangle 152"/>
            <p:cNvSpPr>
              <a:spLocks noChangeArrowheads="1"/>
            </p:cNvSpPr>
            <p:nvPr/>
          </p:nvSpPr>
          <p:spPr bwMode="auto">
            <a:xfrm>
              <a:off x="2144713" y="3357563"/>
              <a:ext cx="412750" cy="58896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8" name="Rectangle 153"/>
            <p:cNvSpPr>
              <a:spLocks noChangeArrowheads="1"/>
            </p:cNvSpPr>
            <p:nvPr/>
          </p:nvSpPr>
          <p:spPr bwMode="auto">
            <a:xfrm>
              <a:off x="2906713" y="3354388"/>
              <a:ext cx="412750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89" name="Rectangle 154"/>
            <p:cNvSpPr>
              <a:spLocks noChangeArrowheads="1"/>
            </p:cNvSpPr>
            <p:nvPr/>
          </p:nvSpPr>
          <p:spPr bwMode="auto">
            <a:xfrm>
              <a:off x="2906713" y="3354388"/>
              <a:ext cx="412750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90" name="Rectangle 155"/>
            <p:cNvSpPr>
              <a:spLocks noChangeArrowheads="1"/>
            </p:cNvSpPr>
            <p:nvPr/>
          </p:nvSpPr>
          <p:spPr bwMode="auto">
            <a:xfrm>
              <a:off x="3743325" y="3359150"/>
              <a:ext cx="411163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91" name="Rectangle 156"/>
            <p:cNvSpPr>
              <a:spLocks noChangeArrowheads="1"/>
            </p:cNvSpPr>
            <p:nvPr/>
          </p:nvSpPr>
          <p:spPr bwMode="auto">
            <a:xfrm>
              <a:off x="3743325" y="3359150"/>
              <a:ext cx="411163" cy="5905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92" name="Rectangle 157"/>
            <p:cNvSpPr>
              <a:spLocks noChangeArrowheads="1"/>
            </p:cNvSpPr>
            <p:nvPr/>
          </p:nvSpPr>
          <p:spPr bwMode="auto">
            <a:xfrm>
              <a:off x="4602163" y="3354388"/>
              <a:ext cx="411162" cy="59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93" name="Rectangle 158"/>
            <p:cNvSpPr>
              <a:spLocks noChangeArrowheads="1"/>
            </p:cNvSpPr>
            <p:nvPr/>
          </p:nvSpPr>
          <p:spPr bwMode="auto">
            <a:xfrm>
              <a:off x="4602163" y="3355975"/>
              <a:ext cx="411162" cy="58896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22594" name="Rectangle 159"/>
            <p:cNvSpPr>
              <a:spLocks noChangeArrowheads="1"/>
            </p:cNvSpPr>
            <p:nvPr/>
          </p:nvSpPr>
          <p:spPr bwMode="auto">
            <a:xfrm>
              <a:off x="1492250" y="35480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95" name="Rectangle 160"/>
            <p:cNvSpPr>
              <a:spLocks noChangeArrowheads="1"/>
            </p:cNvSpPr>
            <p:nvPr/>
          </p:nvSpPr>
          <p:spPr bwMode="auto">
            <a:xfrm>
              <a:off x="1581150" y="36496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96" name="Rectangle 161"/>
            <p:cNvSpPr>
              <a:spLocks noChangeArrowheads="1"/>
            </p:cNvSpPr>
            <p:nvPr/>
          </p:nvSpPr>
          <p:spPr bwMode="auto">
            <a:xfrm>
              <a:off x="2233613" y="3543300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97" name="Rectangle 162"/>
            <p:cNvSpPr>
              <a:spLocks noChangeArrowheads="1"/>
            </p:cNvSpPr>
            <p:nvPr/>
          </p:nvSpPr>
          <p:spPr bwMode="auto">
            <a:xfrm>
              <a:off x="2320925" y="3646488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98" name="Rectangle 163"/>
            <p:cNvSpPr>
              <a:spLocks noChangeArrowheads="1"/>
            </p:cNvSpPr>
            <p:nvPr/>
          </p:nvSpPr>
          <p:spPr bwMode="auto">
            <a:xfrm>
              <a:off x="3005138" y="351631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599" name="Rectangle 164"/>
            <p:cNvSpPr>
              <a:spLocks noChangeArrowheads="1"/>
            </p:cNvSpPr>
            <p:nvPr/>
          </p:nvSpPr>
          <p:spPr bwMode="auto">
            <a:xfrm>
              <a:off x="3094038" y="3619500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0" name="Rectangle 165"/>
            <p:cNvSpPr>
              <a:spLocks noChangeArrowheads="1"/>
            </p:cNvSpPr>
            <p:nvPr/>
          </p:nvSpPr>
          <p:spPr bwMode="auto">
            <a:xfrm>
              <a:off x="3841750" y="35353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1" name="Rectangle 166"/>
            <p:cNvSpPr>
              <a:spLocks noChangeArrowheads="1"/>
            </p:cNvSpPr>
            <p:nvPr/>
          </p:nvSpPr>
          <p:spPr bwMode="auto">
            <a:xfrm>
              <a:off x="3930650" y="36369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2" name="Rectangle 167"/>
            <p:cNvSpPr>
              <a:spLocks noChangeArrowheads="1"/>
            </p:cNvSpPr>
            <p:nvPr/>
          </p:nvSpPr>
          <p:spPr bwMode="auto">
            <a:xfrm>
              <a:off x="4706938" y="3535363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3" name="Rectangle 168"/>
            <p:cNvSpPr>
              <a:spLocks noChangeArrowheads="1"/>
            </p:cNvSpPr>
            <p:nvPr/>
          </p:nvSpPr>
          <p:spPr bwMode="auto">
            <a:xfrm>
              <a:off x="4795838" y="3636963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4" name="Freeform 169"/>
            <p:cNvSpPr>
              <a:spLocks/>
            </p:cNvSpPr>
            <p:nvPr/>
          </p:nvSpPr>
          <p:spPr bwMode="auto">
            <a:xfrm>
              <a:off x="384175" y="4478338"/>
              <a:ext cx="1296988" cy="825500"/>
            </a:xfrm>
            <a:custGeom>
              <a:avLst/>
              <a:gdLst>
                <a:gd name="T0" fmla="*/ 0 w 1633"/>
                <a:gd name="T1" fmla="*/ 2147483647 h 1040"/>
                <a:gd name="T2" fmla="*/ 2147483647 w 1633"/>
                <a:gd name="T3" fmla="*/ 2147483647 h 1040"/>
                <a:gd name="T4" fmla="*/ 2147483647 w 1633"/>
                <a:gd name="T5" fmla="*/ 2147483647 h 1040"/>
                <a:gd name="T6" fmla="*/ 2147483647 w 1633"/>
                <a:gd name="T7" fmla="*/ 2147483647 h 1040"/>
                <a:gd name="T8" fmla="*/ 2147483647 w 1633"/>
                <a:gd name="T9" fmla="*/ 2147483647 h 1040"/>
                <a:gd name="T10" fmla="*/ 2147483647 w 1633"/>
                <a:gd name="T11" fmla="*/ 2147483647 h 1040"/>
                <a:gd name="T12" fmla="*/ 2147483647 w 1633"/>
                <a:gd name="T13" fmla="*/ 2147483647 h 1040"/>
                <a:gd name="T14" fmla="*/ 2147483647 w 1633"/>
                <a:gd name="T15" fmla="*/ 2147483647 h 1040"/>
                <a:gd name="T16" fmla="*/ 2147483647 w 1633"/>
                <a:gd name="T17" fmla="*/ 2147483647 h 1040"/>
                <a:gd name="T18" fmla="*/ 2147483647 w 1633"/>
                <a:gd name="T19" fmla="*/ 2147483647 h 1040"/>
                <a:gd name="T20" fmla="*/ 2147483647 w 1633"/>
                <a:gd name="T21" fmla="*/ 2147483647 h 1040"/>
                <a:gd name="T22" fmla="*/ 2147483647 w 1633"/>
                <a:gd name="T23" fmla="*/ 2147483647 h 1040"/>
                <a:gd name="T24" fmla="*/ 2147483647 w 1633"/>
                <a:gd name="T25" fmla="*/ 2147483647 h 1040"/>
                <a:gd name="T26" fmla="*/ 2147483647 w 1633"/>
                <a:gd name="T27" fmla="*/ 2147483647 h 1040"/>
                <a:gd name="T28" fmla="*/ 2147483647 w 1633"/>
                <a:gd name="T29" fmla="*/ 2147483647 h 1040"/>
                <a:gd name="T30" fmla="*/ 2147483647 w 1633"/>
                <a:gd name="T31" fmla="*/ 2147483647 h 1040"/>
                <a:gd name="T32" fmla="*/ 2147483647 w 1633"/>
                <a:gd name="T33" fmla="*/ 2147483647 h 1040"/>
                <a:gd name="T34" fmla="*/ 2147483647 w 1633"/>
                <a:gd name="T35" fmla="*/ 2147483647 h 1040"/>
                <a:gd name="T36" fmla="*/ 2147483647 w 1633"/>
                <a:gd name="T37" fmla="*/ 2147483647 h 1040"/>
                <a:gd name="T38" fmla="*/ 2147483647 w 1633"/>
                <a:gd name="T39" fmla="*/ 2147483647 h 1040"/>
                <a:gd name="T40" fmla="*/ 2147483647 w 1633"/>
                <a:gd name="T41" fmla="*/ 2147483647 h 1040"/>
                <a:gd name="T42" fmla="*/ 2147483647 w 1633"/>
                <a:gd name="T43" fmla="*/ 2147483647 h 1040"/>
                <a:gd name="T44" fmla="*/ 2147483647 w 1633"/>
                <a:gd name="T45" fmla="*/ 0 h 1040"/>
                <a:gd name="T46" fmla="*/ 2147483647 w 1633"/>
                <a:gd name="T47" fmla="*/ 2147483647 h 1040"/>
                <a:gd name="T48" fmla="*/ 2147483647 w 1633"/>
                <a:gd name="T49" fmla="*/ 2147483647 h 1040"/>
                <a:gd name="T50" fmla="*/ 2147483647 w 1633"/>
                <a:gd name="T51" fmla="*/ 2147483647 h 1040"/>
                <a:gd name="T52" fmla="*/ 2147483647 w 1633"/>
                <a:gd name="T53" fmla="*/ 2147483647 h 1040"/>
                <a:gd name="T54" fmla="*/ 2147483647 w 1633"/>
                <a:gd name="T55" fmla="*/ 2147483647 h 1040"/>
                <a:gd name="T56" fmla="*/ 2147483647 w 1633"/>
                <a:gd name="T57" fmla="*/ 2147483647 h 1040"/>
                <a:gd name="T58" fmla="*/ 2147483647 w 1633"/>
                <a:gd name="T59" fmla="*/ 2147483647 h 1040"/>
                <a:gd name="T60" fmla="*/ 2147483647 w 1633"/>
                <a:gd name="T61" fmla="*/ 2147483647 h 1040"/>
                <a:gd name="T62" fmla="*/ 2147483647 w 1633"/>
                <a:gd name="T63" fmla="*/ 2147483647 h 1040"/>
                <a:gd name="T64" fmla="*/ 2147483647 w 1633"/>
                <a:gd name="T65" fmla="*/ 2147483647 h 1040"/>
                <a:gd name="T66" fmla="*/ 2147483647 w 1633"/>
                <a:gd name="T67" fmla="*/ 2147483647 h 1040"/>
                <a:gd name="T68" fmla="*/ 2147483647 w 1633"/>
                <a:gd name="T69" fmla="*/ 2147483647 h 1040"/>
                <a:gd name="T70" fmla="*/ 2147483647 w 1633"/>
                <a:gd name="T71" fmla="*/ 2147483647 h 1040"/>
                <a:gd name="T72" fmla="*/ 2147483647 w 1633"/>
                <a:gd name="T73" fmla="*/ 2147483647 h 1040"/>
                <a:gd name="T74" fmla="*/ 2147483647 w 1633"/>
                <a:gd name="T75" fmla="*/ 2147483647 h 1040"/>
                <a:gd name="T76" fmla="*/ 2147483647 w 1633"/>
                <a:gd name="T77" fmla="*/ 2147483647 h 1040"/>
                <a:gd name="T78" fmla="*/ 2147483647 w 1633"/>
                <a:gd name="T79" fmla="*/ 2147483647 h 1040"/>
                <a:gd name="T80" fmla="*/ 2147483647 w 1633"/>
                <a:gd name="T81" fmla="*/ 2147483647 h 1040"/>
                <a:gd name="T82" fmla="*/ 2147483647 w 1633"/>
                <a:gd name="T83" fmla="*/ 2147483647 h 1040"/>
                <a:gd name="T84" fmla="*/ 2147483647 w 1633"/>
                <a:gd name="T85" fmla="*/ 2147483647 h 1040"/>
                <a:gd name="T86" fmla="*/ 2147483647 w 1633"/>
                <a:gd name="T87" fmla="*/ 2147483647 h 1040"/>
                <a:gd name="T88" fmla="*/ 2147483647 w 1633"/>
                <a:gd name="T89" fmla="*/ 2147483647 h 1040"/>
                <a:gd name="T90" fmla="*/ 2147483647 w 1633"/>
                <a:gd name="T91" fmla="*/ 2147483647 h 1040"/>
                <a:gd name="T92" fmla="*/ 0 w 1633"/>
                <a:gd name="T93" fmla="*/ 2147483647 h 1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40"/>
                <a:gd name="T143" fmla="*/ 1633 w 1633"/>
                <a:gd name="T144" fmla="*/ 1040 h 1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40">
                  <a:moveTo>
                    <a:pt x="0" y="521"/>
                  </a:moveTo>
                  <a:lnTo>
                    <a:pt x="0" y="506"/>
                  </a:lnTo>
                  <a:lnTo>
                    <a:pt x="0" y="494"/>
                  </a:lnTo>
                  <a:lnTo>
                    <a:pt x="2" y="481"/>
                  </a:lnTo>
                  <a:lnTo>
                    <a:pt x="3" y="467"/>
                  </a:lnTo>
                  <a:lnTo>
                    <a:pt x="6" y="454"/>
                  </a:lnTo>
                  <a:lnTo>
                    <a:pt x="9" y="440"/>
                  </a:lnTo>
                  <a:lnTo>
                    <a:pt x="12" y="429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0" y="378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2" y="307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3"/>
                  </a:lnTo>
                  <a:lnTo>
                    <a:pt x="107" y="261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9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8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5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1"/>
                  </a:lnTo>
                  <a:lnTo>
                    <a:pt x="535" y="32"/>
                  </a:lnTo>
                  <a:lnTo>
                    <a:pt x="573" y="23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7"/>
                  </a:lnTo>
                  <a:lnTo>
                    <a:pt x="732" y="3"/>
                  </a:lnTo>
                  <a:lnTo>
                    <a:pt x="774" y="1"/>
                  </a:lnTo>
                  <a:lnTo>
                    <a:pt x="815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0" y="7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3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5"/>
                  </a:lnTo>
                  <a:lnTo>
                    <a:pt x="1273" y="89"/>
                  </a:lnTo>
                  <a:lnTo>
                    <a:pt x="1305" y="104"/>
                  </a:lnTo>
                  <a:lnTo>
                    <a:pt x="1335" y="118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0"/>
                  </a:lnTo>
                  <a:lnTo>
                    <a:pt x="1525" y="261"/>
                  </a:lnTo>
                  <a:lnTo>
                    <a:pt x="1534" y="273"/>
                  </a:lnTo>
                  <a:lnTo>
                    <a:pt x="1543" y="283"/>
                  </a:lnTo>
                  <a:lnTo>
                    <a:pt x="1552" y="295"/>
                  </a:lnTo>
                  <a:lnTo>
                    <a:pt x="1561" y="307"/>
                  </a:lnTo>
                  <a:lnTo>
                    <a:pt x="1568" y="317"/>
                  </a:lnTo>
                  <a:lnTo>
                    <a:pt x="1575" y="329"/>
                  </a:lnTo>
                  <a:lnTo>
                    <a:pt x="1583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8"/>
                  </a:lnTo>
                  <a:lnTo>
                    <a:pt x="1607" y="390"/>
                  </a:lnTo>
                  <a:lnTo>
                    <a:pt x="1611" y="402"/>
                  </a:lnTo>
                  <a:lnTo>
                    <a:pt x="1616" y="415"/>
                  </a:lnTo>
                  <a:lnTo>
                    <a:pt x="1620" y="429"/>
                  </a:lnTo>
                  <a:lnTo>
                    <a:pt x="1623" y="440"/>
                  </a:lnTo>
                  <a:lnTo>
                    <a:pt x="1626" y="454"/>
                  </a:lnTo>
                  <a:lnTo>
                    <a:pt x="1629" y="467"/>
                  </a:lnTo>
                  <a:lnTo>
                    <a:pt x="1630" y="481"/>
                  </a:lnTo>
                  <a:lnTo>
                    <a:pt x="1632" y="494"/>
                  </a:lnTo>
                  <a:lnTo>
                    <a:pt x="1632" y="506"/>
                  </a:lnTo>
                  <a:lnTo>
                    <a:pt x="1633" y="521"/>
                  </a:lnTo>
                  <a:lnTo>
                    <a:pt x="1633" y="1040"/>
                  </a:lnTo>
                  <a:lnTo>
                    <a:pt x="0" y="1040"/>
                  </a:lnTo>
                  <a:lnTo>
                    <a:pt x="0" y="5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05" name="Freeform 170"/>
            <p:cNvSpPr>
              <a:spLocks/>
            </p:cNvSpPr>
            <p:nvPr/>
          </p:nvSpPr>
          <p:spPr bwMode="auto">
            <a:xfrm>
              <a:off x="384175" y="4478338"/>
              <a:ext cx="1296988" cy="825500"/>
            </a:xfrm>
            <a:custGeom>
              <a:avLst/>
              <a:gdLst>
                <a:gd name="T0" fmla="*/ 0 w 1633"/>
                <a:gd name="T1" fmla="*/ 2147483647 h 1040"/>
                <a:gd name="T2" fmla="*/ 2147483647 w 1633"/>
                <a:gd name="T3" fmla="*/ 2147483647 h 1040"/>
                <a:gd name="T4" fmla="*/ 2147483647 w 1633"/>
                <a:gd name="T5" fmla="*/ 2147483647 h 1040"/>
                <a:gd name="T6" fmla="*/ 2147483647 w 1633"/>
                <a:gd name="T7" fmla="*/ 2147483647 h 1040"/>
                <a:gd name="T8" fmla="*/ 2147483647 w 1633"/>
                <a:gd name="T9" fmla="*/ 2147483647 h 1040"/>
                <a:gd name="T10" fmla="*/ 2147483647 w 1633"/>
                <a:gd name="T11" fmla="*/ 2147483647 h 1040"/>
                <a:gd name="T12" fmla="*/ 2147483647 w 1633"/>
                <a:gd name="T13" fmla="*/ 2147483647 h 1040"/>
                <a:gd name="T14" fmla="*/ 2147483647 w 1633"/>
                <a:gd name="T15" fmla="*/ 2147483647 h 1040"/>
                <a:gd name="T16" fmla="*/ 2147483647 w 1633"/>
                <a:gd name="T17" fmla="*/ 2147483647 h 1040"/>
                <a:gd name="T18" fmla="*/ 2147483647 w 1633"/>
                <a:gd name="T19" fmla="*/ 2147483647 h 1040"/>
                <a:gd name="T20" fmla="*/ 2147483647 w 1633"/>
                <a:gd name="T21" fmla="*/ 2147483647 h 1040"/>
                <a:gd name="T22" fmla="*/ 2147483647 w 1633"/>
                <a:gd name="T23" fmla="*/ 2147483647 h 1040"/>
                <a:gd name="T24" fmla="*/ 2147483647 w 1633"/>
                <a:gd name="T25" fmla="*/ 2147483647 h 1040"/>
                <a:gd name="T26" fmla="*/ 2147483647 w 1633"/>
                <a:gd name="T27" fmla="*/ 2147483647 h 1040"/>
                <a:gd name="T28" fmla="*/ 2147483647 w 1633"/>
                <a:gd name="T29" fmla="*/ 2147483647 h 1040"/>
                <a:gd name="T30" fmla="*/ 2147483647 w 1633"/>
                <a:gd name="T31" fmla="*/ 2147483647 h 1040"/>
                <a:gd name="T32" fmla="*/ 2147483647 w 1633"/>
                <a:gd name="T33" fmla="*/ 2147483647 h 1040"/>
                <a:gd name="T34" fmla="*/ 2147483647 w 1633"/>
                <a:gd name="T35" fmla="*/ 2147483647 h 1040"/>
                <a:gd name="T36" fmla="*/ 2147483647 w 1633"/>
                <a:gd name="T37" fmla="*/ 2147483647 h 1040"/>
                <a:gd name="T38" fmla="*/ 2147483647 w 1633"/>
                <a:gd name="T39" fmla="*/ 2147483647 h 1040"/>
                <a:gd name="T40" fmla="*/ 2147483647 w 1633"/>
                <a:gd name="T41" fmla="*/ 2147483647 h 1040"/>
                <a:gd name="T42" fmla="*/ 2147483647 w 1633"/>
                <a:gd name="T43" fmla="*/ 2147483647 h 1040"/>
                <a:gd name="T44" fmla="*/ 2147483647 w 1633"/>
                <a:gd name="T45" fmla="*/ 0 h 1040"/>
                <a:gd name="T46" fmla="*/ 2147483647 w 1633"/>
                <a:gd name="T47" fmla="*/ 2147483647 h 1040"/>
                <a:gd name="T48" fmla="*/ 2147483647 w 1633"/>
                <a:gd name="T49" fmla="*/ 2147483647 h 1040"/>
                <a:gd name="T50" fmla="*/ 2147483647 w 1633"/>
                <a:gd name="T51" fmla="*/ 2147483647 h 1040"/>
                <a:gd name="T52" fmla="*/ 2147483647 w 1633"/>
                <a:gd name="T53" fmla="*/ 2147483647 h 1040"/>
                <a:gd name="T54" fmla="*/ 2147483647 w 1633"/>
                <a:gd name="T55" fmla="*/ 2147483647 h 1040"/>
                <a:gd name="T56" fmla="*/ 2147483647 w 1633"/>
                <a:gd name="T57" fmla="*/ 2147483647 h 1040"/>
                <a:gd name="T58" fmla="*/ 2147483647 w 1633"/>
                <a:gd name="T59" fmla="*/ 2147483647 h 1040"/>
                <a:gd name="T60" fmla="*/ 2147483647 w 1633"/>
                <a:gd name="T61" fmla="*/ 2147483647 h 1040"/>
                <a:gd name="T62" fmla="*/ 2147483647 w 1633"/>
                <a:gd name="T63" fmla="*/ 2147483647 h 1040"/>
                <a:gd name="T64" fmla="*/ 2147483647 w 1633"/>
                <a:gd name="T65" fmla="*/ 2147483647 h 1040"/>
                <a:gd name="T66" fmla="*/ 2147483647 w 1633"/>
                <a:gd name="T67" fmla="*/ 2147483647 h 1040"/>
                <a:gd name="T68" fmla="*/ 2147483647 w 1633"/>
                <a:gd name="T69" fmla="*/ 2147483647 h 1040"/>
                <a:gd name="T70" fmla="*/ 2147483647 w 1633"/>
                <a:gd name="T71" fmla="*/ 2147483647 h 1040"/>
                <a:gd name="T72" fmla="*/ 2147483647 w 1633"/>
                <a:gd name="T73" fmla="*/ 2147483647 h 1040"/>
                <a:gd name="T74" fmla="*/ 2147483647 w 1633"/>
                <a:gd name="T75" fmla="*/ 2147483647 h 1040"/>
                <a:gd name="T76" fmla="*/ 2147483647 w 1633"/>
                <a:gd name="T77" fmla="*/ 2147483647 h 1040"/>
                <a:gd name="T78" fmla="*/ 2147483647 w 1633"/>
                <a:gd name="T79" fmla="*/ 2147483647 h 1040"/>
                <a:gd name="T80" fmla="*/ 2147483647 w 1633"/>
                <a:gd name="T81" fmla="*/ 2147483647 h 1040"/>
                <a:gd name="T82" fmla="*/ 2147483647 w 1633"/>
                <a:gd name="T83" fmla="*/ 2147483647 h 1040"/>
                <a:gd name="T84" fmla="*/ 2147483647 w 1633"/>
                <a:gd name="T85" fmla="*/ 2147483647 h 1040"/>
                <a:gd name="T86" fmla="*/ 2147483647 w 1633"/>
                <a:gd name="T87" fmla="*/ 2147483647 h 1040"/>
                <a:gd name="T88" fmla="*/ 2147483647 w 1633"/>
                <a:gd name="T89" fmla="*/ 2147483647 h 1040"/>
                <a:gd name="T90" fmla="*/ 2147483647 w 1633"/>
                <a:gd name="T91" fmla="*/ 2147483647 h 1040"/>
                <a:gd name="T92" fmla="*/ 0 w 1633"/>
                <a:gd name="T93" fmla="*/ 2147483647 h 1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40"/>
                <a:gd name="T143" fmla="*/ 1633 w 1633"/>
                <a:gd name="T144" fmla="*/ 1040 h 1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40">
                  <a:moveTo>
                    <a:pt x="0" y="521"/>
                  </a:moveTo>
                  <a:lnTo>
                    <a:pt x="0" y="506"/>
                  </a:lnTo>
                  <a:lnTo>
                    <a:pt x="0" y="494"/>
                  </a:lnTo>
                  <a:lnTo>
                    <a:pt x="2" y="481"/>
                  </a:lnTo>
                  <a:lnTo>
                    <a:pt x="3" y="467"/>
                  </a:lnTo>
                  <a:lnTo>
                    <a:pt x="6" y="454"/>
                  </a:lnTo>
                  <a:lnTo>
                    <a:pt x="9" y="440"/>
                  </a:lnTo>
                  <a:lnTo>
                    <a:pt x="12" y="429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0" y="378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2" y="307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3"/>
                  </a:lnTo>
                  <a:lnTo>
                    <a:pt x="107" y="261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9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8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5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1"/>
                  </a:lnTo>
                  <a:lnTo>
                    <a:pt x="535" y="32"/>
                  </a:lnTo>
                  <a:lnTo>
                    <a:pt x="573" y="23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7"/>
                  </a:lnTo>
                  <a:lnTo>
                    <a:pt x="732" y="3"/>
                  </a:lnTo>
                  <a:lnTo>
                    <a:pt x="774" y="1"/>
                  </a:lnTo>
                  <a:lnTo>
                    <a:pt x="815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0" y="7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3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5"/>
                  </a:lnTo>
                  <a:lnTo>
                    <a:pt x="1273" y="89"/>
                  </a:lnTo>
                  <a:lnTo>
                    <a:pt x="1305" y="104"/>
                  </a:lnTo>
                  <a:lnTo>
                    <a:pt x="1335" y="118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0"/>
                  </a:lnTo>
                  <a:lnTo>
                    <a:pt x="1525" y="261"/>
                  </a:lnTo>
                  <a:lnTo>
                    <a:pt x="1534" y="273"/>
                  </a:lnTo>
                  <a:lnTo>
                    <a:pt x="1543" y="283"/>
                  </a:lnTo>
                  <a:lnTo>
                    <a:pt x="1552" y="295"/>
                  </a:lnTo>
                  <a:lnTo>
                    <a:pt x="1561" y="307"/>
                  </a:lnTo>
                  <a:lnTo>
                    <a:pt x="1568" y="317"/>
                  </a:lnTo>
                  <a:lnTo>
                    <a:pt x="1575" y="329"/>
                  </a:lnTo>
                  <a:lnTo>
                    <a:pt x="1583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8"/>
                  </a:lnTo>
                  <a:lnTo>
                    <a:pt x="1607" y="390"/>
                  </a:lnTo>
                  <a:lnTo>
                    <a:pt x="1611" y="402"/>
                  </a:lnTo>
                  <a:lnTo>
                    <a:pt x="1616" y="415"/>
                  </a:lnTo>
                  <a:lnTo>
                    <a:pt x="1620" y="429"/>
                  </a:lnTo>
                  <a:lnTo>
                    <a:pt x="1623" y="440"/>
                  </a:lnTo>
                  <a:lnTo>
                    <a:pt x="1626" y="454"/>
                  </a:lnTo>
                  <a:lnTo>
                    <a:pt x="1629" y="467"/>
                  </a:lnTo>
                  <a:lnTo>
                    <a:pt x="1630" y="481"/>
                  </a:lnTo>
                  <a:lnTo>
                    <a:pt x="1632" y="494"/>
                  </a:lnTo>
                  <a:lnTo>
                    <a:pt x="1632" y="506"/>
                  </a:lnTo>
                  <a:lnTo>
                    <a:pt x="1633" y="521"/>
                  </a:lnTo>
                  <a:lnTo>
                    <a:pt x="1633" y="1040"/>
                  </a:lnTo>
                  <a:lnTo>
                    <a:pt x="0" y="1040"/>
                  </a:lnTo>
                  <a:lnTo>
                    <a:pt x="0" y="5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06" name="Rectangle 171"/>
            <p:cNvSpPr>
              <a:spLocks noChangeArrowheads="1"/>
            </p:cNvSpPr>
            <p:nvPr/>
          </p:nvSpPr>
          <p:spPr bwMode="auto">
            <a:xfrm>
              <a:off x="742950" y="4806950"/>
              <a:ext cx="5254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keys&lt;v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7" name="Rectangle 172"/>
            <p:cNvSpPr>
              <a:spLocks noChangeArrowheads="1"/>
            </p:cNvSpPr>
            <p:nvPr/>
          </p:nvSpPr>
          <p:spPr bwMode="auto">
            <a:xfrm>
              <a:off x="1265238" y="4921250"/>
              <a:ext cx="508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1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08" name="Freeform 173"/>
            <p:cNvSpPr>
              <a:spLocks/>
            </p:cNvSpPr>
            <p:nvPr/>
          </p:nvSpPr>
          <p:spPr bwMode="auto">
            <a:xfrm>
              <a:off x="2427288" y="4465638"/>
              <a:ext cx="1296987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19"/>
                  </a:moveTo>
                  <a:lnTo>
                    <a:pt x="0" y="506"/>
                  </a:lnTo>
                  <a:lnTo>
                    <a:pt x="2" y="493"/>
                  </a:lnTo>
                  <a:lnTo>
                    <a:pt x="3" y="479"/>
                  </a:lnTo>
                  <a:lnTo>
                    <a:pt x="5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4" y="427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2" y="377"/>
                  </a:lnTo>
                  <a:lnTo>
                    <a:pt x="38" y="365"/>
                  </a:lnTo>
                  <a:lnTo>
                    <a:pt x="44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3" y="306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1"/>
                  </a:lnTo>
                  <a:lnTo>
                    <a:pt x="109" y="261"/>
                  </a:lnTo>
                  <a:lnTo>
                    <a:pt x="119" y="251"/>
                  </a:lnTo>
                  <a:lnTo>
                    <a:pt x="130" y="240"/>
                  </a:lnTo>
                  <a:lnTo>
                    <a:pt x="140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8" y="190"/>
                  </a:lnTo>
                  <a:lnTo>
                    <a:pt x="213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9" y="104"/>
                  </a:lnTo>
                  <a:lnTo>
                    <a:pt x="360" y="89"/>
                  </a:lnTo>
                  <a:lnTo>
                    <a:pt x="394" y="75"/>
                  </a:lnTo>
                  <a:lnTo>
                    <a:pt x="428" y="64"/>
                  </a:lnTo>
                  <a:lnTo>
                    <a:pt x="464" y="52"/>
                  </a:lnTo>
                  <a:lnTo>
                    <a:pt x="499" y="41"/>
                  </a:lnTo>
                  <a:lnTo>
                    <a:pt x="536" y="32"/>
                  </a:lnTo>
                  <a:lnTo>
                    <a:pt x="573" y="24"/>
                  </a:lnTo>
                  <a:lnTo>
                    <a:pt x="612" y="16"/>
                  </a:lnTo>
                  <a:lnTo>
                    <a:pt x="652" y="10"/>
                  </a:lnTo>
                  <a:lnTo>
                    <a:pt x="692" y="6"/>
                  </a:lnTo>
                  <a:lnTo>
                    <a:pt x="734" y="3"/>
                  </a:lnTo>
                  <a:lnTo>
                    <a:pt x="775" y="1"/>
                  </a:lnTo>
                  <a:lnTo>
                    <a:pt x="817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2" y="6"/>
                  </a:lnTo>
                  <a:lnTo>
                    <a:pt x="982" y="10"/>
                  </a:lnTo>
                  <a:lnTo>
                    <a:pt x="1020" y="16"/>
                  </a:lnTo>
                  <a:lnTo>
                    <a:pt x="1060" y="24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4"/>
                  </a:lnTo>
                  <a:lnTo>
                    <a:pt x="1240" y="75"/>
                  </a:lnTo>
                  <a:lnTo>
                    <a:pt x="1274" y="89"/>
                  </a:lnTo>
                  <a:lnTo>
                    <a:pt x="1305" y="104"/>
                  </a:lnTo>
                  <a:lnTo>
                    <a:pt x="1336" y="119"/>
                  </a:lnTo>
                  <a:lnTo>
                    <a:pt x="1366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2" y="209"/>
                  </a:lnTo>
                  <a:lnTo>
                    <a:pt x="1483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1"/>
                  </a:lnTo>
                  <a:lnTo>
                    <a:pt x="1525" y="261"/>
                  </a:lnTo>
                  <a:lnTo>
                    <a:pt x="1535" y="271"/>
                  </a:lnTo>
                  <a:lnTo>
                    <a:pt x="1544" y="283"/>
                  </a:lnTo>
                  <a:lnTo>
                    <a:pt x="1553" y="295"/>
                  </a:lnTo>
                  <a:lnTo>
                    <a:pt x="1561" y="306"/>
                  </a:lnTo>
                  <a:lnTo>
                    <a:pt x="1570" y="317"/>
                  </a:lnTo>
                  <a:lnTo>
                    <a:pt x="1577" y="329"/>
                  </a:lnTo>
                  <a:lnTo>
                    <a:pt x="1584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8" y="390"/>
                  </a:lnTo>
                  <a:lnTo>
                    <a:pt x="1613" y="402"/>
                  </a:lnTo>
                  <a:lnTo>
                    <a:pt x="1617" y="415"/>
                  </a:lnTo>
                  <a:lnTo>
                    <a:pt x="1620" y="427"/>
                  </a:lnTo>
                  <a:lnTo>
                    <a:pt x="1624" y="441"/>
                  </a:lnTo>
                  <a:lnTo>
                    <a:pt x="1627" y="454"/>
                  </a:lnTo>
                  <a:lnTo>
                    <a:pt x="1629" y="466"/>
                  </a:lnTo>
                  <a:lnTo>
                    <a:pt x="1630" y="479"/>
                  </a:lnTo>
                  <a:lnTo>
                    <a:pt x="1632" y="493"/>
                  </a:lnTo>
                  <a:lnTo>
                    <a:pt x="1633" y="506"/>
                  </a:lnTo>
                  <a:lnTo>
                    <a:pt x="1633" y="519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09" name="Freeform 174"/>
            <p:cNvSpPr>
              <a:spLocks/>
            </p:cNvSpPr>
            <p:nvPr/>
          </p:nvSpPr>
          <p:spPr bwMode="auto">
            <a:xfrm>
              <a:off x="2427288" y="4465638"/>
              <a:ext cx="1296987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19"/>
                  </a:moveTo>
                  <a:lnTo>
                    <a:pt x="0" y="506"/>
                  </a:lnTo>
                  <a:lnTo>
                    <a:pt x="2" y="493"/>
                  </a:lnTo>
                  <a:lnTo>
                    <a:pt x="3" y="479"/>
                  </a:lnTo>
                  <a:lnTo>
                    <a:pt x="5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4" y="427"/>
                  </a:lnTo>
                  <a:lnTo>
                    <a:pt x="17" y="415"/>
                  </a:lnTo>
                  <a:lnTo>
                    <a:pt x="21" y="402"/>
                  </a:lnTo>
                  <a:lnTo>
                    <a:pt x="26" y="390"/>
                  </a:lnTo>
                  <a:lnTo>
                    <a:pt x="32" y="377"/>
                  </a:lnTo>
                  <a:lnTo>
                    <a:pt x="38" y="365"/>
                  </a:lnTo>
                  <a:lnTo>
                    <a:pt x="44" y="353"/>
                  </a:lnTo>
                  <a:lnTo>
                    <a:pt x="49" y="341"/>
                  </a:lnTo>
                  <a:lnTo>
                    <a:pt x="57" y="329"/>
                  </a:lnTo>
                  <a:lnTo>
                    <a:pt x="64" y="317"/>
                  </a:lnTo>
                  <a:lnTo>
                    <a:pt x="73" y="306"/>
                  </a:lnTo>
                  <a:lnTo>
                    <a:pt x="81" y="295"/>
                  </a:lnTo>
                  <a:lnTo>
                    <a:pt x="90" y="283"/>
                  </a:lnTo>
                  <a:lnTo>
                    <a:pt x="98" y="271"/>
                  </a:lnTo>
                  <a:lnTo>
                    <a:pt x="109" y="261"/>
                  </a:lnTo>
                  <a:lnTo>
                    <a:pt x="119" y="251"/>
                  </a:lnTo>
                  <a:lnTo>
                    <a:pt x="130" y="240"/>
                  </a:lnTo>
                  <a:lnTo>
                    <a:pt x="140" y="230"/>
                  </a:lnTo>
                  <a:lnTo>
                    <a:pt x="150" y="219"/>
                  </a:lnTo>
                  <a:lnTo>
                    <a:pt x="162" y="209"/>
                  </a:lnTo>
                  <a:lnTo>
                    <a:pt x="188" y="190"/>
                  </a:lnTo>
                  <a:lnTo>
                    <a:pt x="213" y="170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9" y="104"/>
                  </a:lnTo>
                  <a:lnTo>
                    <a:pt x="360" y="89"/>
                  </a:lnTo>
                  <a:lnTo>
                    <a:pt x="394" y="75"/>
                  </a:lnTo>
                  <a:lnTo>
                    <a:pt x="428" y="64"/>
                  </a:lnTo>
                  <a:lnTo>
                    <a:pt x="464" y="52"/>
                  </a:lnTo>
                  <a:lnTo>
                    <a:pt x="499" y="41"/>
                  </a:lnTo>
                  <a:lnTo>
                    <a:pt x="536" y="32"/>
                  </a:lnTo>
                  <a:lnTo>
                    <a:pt x="573" y="24"/>
                  </a:lnTo>
                  <a:lnTo>
                    <a:pt x="612" y="16"/>
                  </a:lnTo>
                  <a:lnTo>
                    <a:pt x="652" y="10"/>
                  </a:lnTo>
                  <a:lnTo>
                    <a:pt x="692" y="6"/>
                  </a:lnTo>
                  <a:lnTo>
                    <a:pt x="734" y="3"/>
                  </a:lnTo>
                  <a:lnTo>
                    <a:pt x="775" y="1"/>
                  </a:lnTo>
                  <a:lnTo>
                    <a:pt x="817" y="0"/>
                  </a:lnTo>
                  <a:lnTo>
                    <a:pt x="858" y="1"/>
                  </a:lnTo>
                  <a:lnTo>
                    <a:pt x="900" y="3"/>
                  </a:lnTo>
                  <a:lnTo>
                    <a:pt x="942" y="6"/>
                  </a:lnTo>
                  <a:lnTo>
                    <a:pt x="982" y="10"/>
                  </a:lnTo>
                  <a:lnTo>
                    <a:pt x="1020" y="16"/>
                  </a:lnTo>
                  <a:lnTo>
                    <a:pt x="1060" y="24"/>
                  </a:lnTo>
                  <a:lnTo>
                    <a:pt x="1097" y="32"/>
                  </a:lnTo>
                  <a:lnTo>
                    <a:pt x="1135" y="41"/>
                  </a:lnTo>
                  <a:lnTo>
                    <a:pt x="1170" y="52"/>
                  </a:lnTo>
                  <a:lnTo>
                    <a:pt x="1206" y="64"/>
                  </a:lnTo>
                  <a:lnTo>
                    <a:pt x="1240" y="75"/>
                  </a:lnTo>
                  <a:lnTo>
                    <a:pt x="1274" y="89"/>
                  </a:lnTo>
                  <a:lnTo>
                    <a:pt x="1305" y="104"/>
                  </a:lnTo>
                  <a:lnTo>
                    <a:pt x="1336" y="119"/>
                  </a:lnTo>
                  <a:lnTo>
                    <a:pt x="1366" y="135"/>
                  </a:lnTo>
                  <a:lnTo>
                    <a:pt x="1394" y="153"/>
                  </a:lnTo>
                  <a:lnTo>
                    <a:pt x="1421" y="170"/>
                  </a:lnTo>
                  <a:lnTo>
                    <a:pt x="1446" y="190"/>
                  </a:lnTo>
                  <a:lnTo>
                    <a:pt x="1472" y="209"/>
                  </a:lnTo>
                  <a:lnTo>
                    <a:pt x="1483" y="219"/>
                  </a:lnTo>
                  <a:lnTo>
                    <a:pt x="1494" y="230"/>
                  </a:lnTo>
                  <a:lnTo>
                    <a:pt x="1504" y="240"/>
                  </a:lnTo>
                  <a:lnTo>
                    <a:pt x="1515" y="251"/>
                  </a:lnTo>
                  <a:lnTo>
                    <a:pt x="1525" y="261"/>
                  </a:lnTo>
                  <a:lnTo>
                    <a:pt x="1535" y="271"/>
                  </a:lnTo>
                  <a:lnTo>
                    <a:pt x="1544" y="283"/>
                  </a:lnTo>
                  <a:lnTo>
                    <a:pt x="1553" y="295"/>
                  </a:lnTo>
                  <a:lnTo>
                    <a:pt x="1561" y="306"/>
                  </a:lnTo>
                  <a:lnTo>
                    <a:pt x="1570" y="317"/>
                  </a:lnTo>
                  <a:lnTo>
                    <a:pt x="1577" y="329"/>
                  </a:lnTo>
                  <a:lnTo>
                    <a:pt x="1584" y="341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8" y="390"/>
                  </a:lnTo>
                  <a:lnTo>
                    <a:pt x="1613" y="402"/>
                  </a:lnTo>
                  <a:lnTo>
                    <a:pt x="1617" y="415"/>
                  </a:lnTo>
                  <a:lnTo>
                    <a:pt x="1620" y="427"/>
                  </a:lnTo>
                  <a:lnTo>
                    <a:pt x="1624" y="441"/>
                  </a:lnTo>
                  <a:lnTo>
                    <a:pt x="1627" y="454"/>
                  </a:lnTo>
                  <a:lnTo>
                    <a:pt x="1629" y="466"/>
                  </a:lnTo>
                  <a:lnTo>
                    <a:pt x="1630" y="479"/>
                  </a:lnTo>
                  <a:lnTo>
                    <a:pt x="1632" y="493"/>
                  </a:lnTo>
                  <a:lnTo>
                    <a:pt x="1633" y="506"/>
                  </a:lnTo>
                  <a:lnTo>
                    <a:pt x="1633" y="519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10" name="Rectangle 175"/>
            <p:cNvSpPr>
              <a:spLocks noChangeArrowheads="1"/>
            </p:cNvSpPr>
            <p:nvPr/>
          </p:nvSpPr>
          <p:spPr bwMode="auto">
            <a:xfrm>
              <a:off x="2614613" y="4835525"/>
              <a:ext cx="88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1" name="Rectangle 176"/>
            <p:cNvSpPr>
              <a:spLocks noChangeArrowheads="1"/>
            </p:cNvSpPr>
            <p:nvPr/>
          </p:nvSpPr>
          <p:spPr bwMode="auto">
            <a:xfrm>
              <a:off x="2703513" y="4937125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2" name="Rectangle 177"/>
            <p:cNvSpPr>
              <a:spLocks noChangeArrowheads="1"/>
            </p:cNvSpPr>
            <p:nvPr/>
          </p:nvSpPr>
          <p:spPr bwMode="auto">
            <a:xfrm>
              <a:off x="2768600" y="4835525"/>
              <a:ext cx="70961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&lt; keys&lt;v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3" name="Rectangle 178"/>
            <p:cNvSpPr>
              <a:spLocks noChangeArrowheads="1"/>
            </p:cNvSpPr>
            <p:nvPr/>
          </p:nvSpPr>
          <p:spPr bwMode="auto">
            <a:xfrm>
              <a:off x="3475038" y="4937125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4" name="Freeform 179"/>
            <p:cNvSpPr>
              <a:spLocks/>
            </p:cNvSpPr>
            <p:nvPr/>
          </p:nvSpPr>
          <p:spPr bwMode="auto">
            <a:xfrm>
              <a:off x="4862513" y="4435475"/>
              <a:ext cx="1295400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20"/>
                  </a:moveTo>
                  <a:lnTo>
                    <a:pt x="0" y="506"/>
                  </a:lnTo>
                  <a:lnTo>
                    <a:pt x="0" y="493"/>
                  </a:lnTo>
                  <a:lnTo>
                    <a:pt x="2" y="480"/>
                  </a:lnTo>
                  <a:lnTo>
                    <a:pt x="3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2" y="428"/>
                  </a:lnTo>
                  <a:lnTo>
                    <a:pt x="17" y="416"/>
                  </a:lnTo>
                  <a:lnTo>
                    <a:pt x="21" y="402"/>
                  </a:lnTo>
                  <a:lnTo>
                    <a:pt x="26" y="391"/>
                  </a:lnTo>
                  <a:lnTo>
                    <a:pt x="30" y="377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2"/>
                  </a:lnTo>
                  <a:lnTo>
                    <a:pt x="57" y="330"/>
                  </a:lnTo>
                  <a:lnTo>
                    <a:pt x="64" y="318"/>
                  </a:lnTo>
                  <a:lnTo>
                    <a:pt x="72" y="306"/>
                  </a:lnTo>
                  <a:lnTo>
                    <a:pt x="80" y="294"/>
                  </a:lnTo>
                  <a:lnTo>
                    <a:pt x="89" y="284"/>
                  </a:lnTo>
                  <a:lnTo>
                    <a:pt x="98" y="272"/>
                  </a:lnTo>
                  <a:lnTo>
                    <a:pt x="107" y="261"/>
                  </a:lnTo>
                  <a:lnTo>
                    <a:pt x="118" y="251"/>
                  </a:lnTo>
                  <a:lnTo>
                    <a:pt x="128" y="241"/>
                  </a:lnTo>
                  <a:lnTo>
                    <a:pt x="138" y="229"/>
                  </a:lnTo>
                  <a:lnTo>
                    <a:pt x="150" y="220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1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6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2"/>
                  </a:lnTo>
                  <a:lnTo>
                    <a:pt x="535" y="31"/>
                  </a:lnTo>
                  <a:lnTo>
                    <a:pt x="573" y="24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6"/>
                  </a:lnTo>
                  <a:lnTo>
                    <a:pt x="732" y="3"/>
                  </a:lnTo>
                  <a:lnTo>
                    <a:pt x="774" y="2"/>
                  </a:lnTo>
                  <a:lnTo>
                    <a:pt x="815" y="0"/>
                  </a:lnTo>
                  <a:lnTo>
                    <a:pt x="858" y="2"/>
                  </a:lnTo>
                  <a:lnTo>
                    <a:pt x="900" y="3"/>
                  </a:lnTo>
                  <a:lnTo>
                    <a:pt x="940" y="6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4"/>
                  </a:lnTo>
                  <a:lnTo>
                    <a:pt x="1097" y="31"/>
                  </a:lnTo>
                  <a:lnTo>
                    <a:pt x="1134" y="42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6"/>
                  </a:lnTo>
                  <a:lnTo>
                    <a:pt x="1272" y="89"/>
                  </a:lnTo>
                  <a:lnTo>
                    <a:pt x="1305" y="104"/>
                  </a:lnTo>
                  <a:lnTo>
                    <a:pt x="1335" y="119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1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20"/>
                  </a:lnTo>
                  <a:lnTo>
                    <a:pt x="1494" y="229"/>
                  </a:lnTo>
                  <a:lnTo>
                    <a:pt x="1504" y="241"/>
                  </a:lnTo>
                  <a:lnTo>
                    <a:pt x="1514" y="251"/>
                  </a:lnTo>
                  <a:lnTo>
                    <a:pt x="1525" y="261"/>
                  </a:lnTo>
                  <a:lnTo>
                    <a:pt x="1534" y="272"/>
                  </a:lnTo>
                  <a:lnTo>
                    <a:pt x="1543" y="284"/>
                  </a:lnTo>
                  <a:lnTo>
                    <a:pt x="1552" y="294"/>
                  </a:lnTo>
                  <a:lnTo>
                    <a:pt x="1560" y="306"/>
                  </a:lnTo>
                  <a:lnTo>
                    <a:pt x="1568" y="318"/>
                  </a:lnTo>
                  <a:lnTo>
                    <a:pt x="1575" y="330"/>
                  </a:lnTo>
                  <a:lnTo>
                    <a:pt x="1583" y="342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6" y="391"/>
                  </a:lnTo>
                  <a:lnTo>
                    <a:pt x="1611" y="402"/>
                  </a:lnTo>
                  <a:lnTo>
                    <a:pt x="1615" y="416"/>
                  </a:lnTo>
                  <a:lnTo>
                    <a:pt x="1620" y="428"/>
                  </a:lnTo>
                  <a:lnTo>
                    <a:pt x="1623" y="441"/>
                  </a:lnTo>
                  <a:lnTo>
                    <a:pt x="1626" y="454"/>
                  </a:lnTo>
                  <a:lnTo>
                    <a:pt x="1629" y="466"/>
                  </a:lnTo>
                  <a:lnTo>
                    <a:pt x="1630" y="480"/>
                  </a:lnTo>
                  <a:lnTo>
                    <a:pt x="1632" y="493"/>
                  </a:lnTo>
                  <a:lnTo>
                    <a:pt x="1632" y="506"/>
                  </a:lnTo>
                  <a:lnTo>
                    <a:pt x="1633" y="520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15" name="Freeform 180"/>
            <p:cNvSpPr>
              <a:spLocks/>
            </p:cNvSpPr>
            <p:nvPr/>
          </p:nvSpPr>
          <p:spPr bwMode="auto">
            <a:xfrm>
              <a:off x="4862513" y="4435475"/>
              <a:ext cx="1295400" cy="825500"/>
            </a:xfrm>
            <a:custGeom>
              <a:avLst/>
              <a:gdLst>
                <a:gd name="T0" fmla="*/ 0 w 1633"/>
                <a:gd name="T1" fmla="*/ 2147483647 h 1039"/>
                <a:gd name="T2" fmla="*/ 2147483647 w 1633"/>
                <a:gd name="T3" fmla="*/ 2147483647 h 1039"/>
                <a:gd name="T4" fmla="*/ 2147483647 w 1633"/>
                <a:gd name="T5" fmla="*/ 2147483647 h 1039"/>
                <a:gd name="T6" fmla="*/ 2147483647 w 1633"/>
                <a:gd name="T7" fmla="*/ 2147483647 h 1039"/>
                <a:gd name="T8" fmla="*/ 2147483647 w 1633"/>
                <a:gd name="T9" fmla="*/ 2147483647 h 1039"/>
                <a:gd name="T10" fmla="*/ 2147483647 w 1633"/>
                <a:gd name="T11" fmla="*/ 2147483647 h 1039"/>
                <a:gd name="T12" fmla="*/ 2147483647 w 1633"/>
                <a:gd name="T13" fmla="*/ 2147483647 h 1039"/>
                <a:gd name="T14" fmla="*/ 2147483647 w 1633"/>
                <a:gd name="T15" fmla="*/ 2147483647 h 1039"/>
                <a:gd name="T16" fmla="*/ 2147483647 w 1633"/>
                <a:gd name="T17" fmla="*/ 2147483647 h 1039"/>
                <a:gd name="T18" fmla="*/ 2147483647 w 1633"/>
                <a:gd name="T19" fmla="*/ 2147483647 h 1039"/>
                <a:gd name="T20" fmla="*/ 2147483647 w 1633"/>
                <a:gd name="T21" fmla="*/ 2147483647 h 1039"/>
                <a:gd name="T22" fmla="*/ 2147483647 w 1633"/>
                <a:gd name="T23" fmla="*/ 2147483647 h 1039"/>
                <a:gd name="T24" fmla="*/ 2147483647 w 1633"/>
                <a:gd name="T25" fmla="*/ 2147483647 h 1039"/>
                <a:gd name="T26" fmla="*/ 2147483647 w 1633"/>
                <a:gd name="T27" fmla="*/ 2147483647 h 1039"/>
                <a:gd name="T28" fmla="*/ 2147483647 w 1633"/>
                <a:gd name="T29" fmla="*/ 2147483647 h 1039"/>
                <a:gd name="T30" fmla="*/ 2147483647 w 1633"/>
                <a:gd name="T31" fmla="*/ 2147483647 h 1039"/>
                <a:gd name="T32" fmla="*/ 2147483647 w 1633"/>
                <a:gd name="T33" fmla="*/ 2147483647 h 1039"/>
                <a:gd name="T34" fmla="*/ 2147483647 w 1633"/>
                <a:gd name="T35" fmla="*/ 2147483647 h 1039"/>
                <a:gd name="T36" fmla="*/ 2147483647 w 1633"/>
                <a:gd name="T37" fmla="*/ 2147483647 h 1039"/>
                <a:gd name="T38" fmla="*/ 2147483647 w 1633"/>
                <a:gd name="T39" fmla="*/ 2147483647 h 1039"/>
                <a:gd name="T40" fmla="*/ 2147483647 w 1633"/>
                <a:gd name="T41" fmla="*/ 2147483647 h 1039"/>
                <a:gd name="T42" fmla="*/ 2147483647 w 1633"/>
                <a:gd name="T43" fmla="*/ 2147483647 h 1039"/>
                <a:gd name="T44" fmla="*/ 2147483647 w 1633"/>
                <a:gd name="T45" fmla="*/ 0 h 1039"/>
                <a:gd name="T46" fmla="*/ 2147483647 w 1633"/>
                <a:gd name="T47" fmla="*/ 2147483647 h 1039"/>
                <a:gd name="T48" fmla="*/ 2147483647 w 1633"/>
                <a:gd name="T49" fmla="*/ 2147483647 h 1039"/>
                <a:gd name="T50" fmla="*/ 2147483647 w 1633"/>
                <a:gd name="T51" fmla="*/ 2147483647 h 1039"/>
                <a:gd name="T52" fmla="*/ 2147483647 w 1633"/>
                <a:gd name="T53" fmla="*/ 2147483647 h 1039"/>
                <a:gd name="T54" fmla="*/ 2147483647 w 1633"/>
                <a:gd name="T55" fmla="*/ 2147483647 h 1039"/>
                <a:gd name="T56" fmla="*/ 2147483647 w 1633"/>
                <a:gd name="T57" fmla="*/ 2147483647 h 1039"/>
                <a:gd name="T58" fmla="*/ 2147483647 w 1633"/>
                <a:gd name="T59" fmla="*/ 2147483647 h 1039"/>
                <a:gd name="T60" fmla="*/ 2147483647 w 1633"/>
                <a:gd name="T61" fmla="*/ 2147483647 h 1039"/>
                <a:gd name="T62" fmla="*/ 2147483647 w 1633"/>
                <a:gd name="T63" fmla="*/ 2147483647 h 1039"/>
                <a:gd name="T64" fmla="*/ 2147483647 w 1633"/>
                <a:gd name="T65" fmla="*/ 2147483647 h 1039"/>
                <a:gd name="T66" fmla="*/ 2147483647 w 1633"/>
                <a:gd name="T67" fmla="*/ 2147483647 h 1039"/>
                <a:gd name="T68" fmla="*/ 2147483647 w 1633"/>
                <a:gd name="T69" fmla="*/ 2147483647 h 1039"/>
                <a:gd name="T70" fmla="*/ 2147483647 w 1633"/>
                <a:gd name="T71" fmla="*/ 2147483647 h 1039"/>
                <a:gd name="T72" fmla="*/ 2147483647 w 1633"/>
                <a:gd name="T73" fmla="*/ 2147483647 h 1039"/>
                <a:gd name="T74" fmla="*/ 2147483647 w 1633"/>
                <a:gd name="T75" fmla="*/ 2147483647 h 1039"/>
                <a:gd name="T76" fmla="*/ 2147483647 w 1633"/>
                <a:gd name="T77" fmla="*/ 2147483647 h 1039"/>
                <a:gd name="T78" fmla="*/ 2147483647 w 1633"/>
                <a:gd name="T79" fmla="*/ 2147483647 h 1039"/>
                <a:gd name="T80" fmla="*/ 2147483647 w 1633"/>
                <a:gd name="T81" fmla="*/ 2147483647 h 1039"/>
                <a:gd name="T82" fmla="*/ 2147483647 w 1633"/>
                <a:gd name="T83" fmla="*/ 2147483647 h 1039"/>
                <a:gd name="T84" fmla="*/ 2147483647 w 1633"/>
                <a:gd name="T85" fmla="*/ 2147483647 h 1039"/>
                <a:gd name="T86" fmla="*/ 2147483647 w 1633"/>
                <a:gd name="T87" fmla="*/ 2147483647 h 1039"/>
                <a:gd name="T88" fmla="*/ 2147483647 w 1633"/>
                <a:gd name="T89" fmla="*/ 2147483647 h 1039"/>
                <a:gd name="T90" fmla="*/ 2147483647 w 1633"/>
                <a:gd name="T91" fmla="*/ 2147483647 h 1039"/>
                <a:gd name="T92" fmla="*/ 0 w 1633"/>
                <a:gd name="T93" fmla="*/ 2147483647 h 10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3"/>
                <a:gd name="T142" fmla="*/ 0 h 1039"/>
                <a:gd name="T143" fmla="*/ 1633 w 1633"/>
                <a:gd name="T144" fmla="*/ 1039 h 103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3" h="1039">
                  <a:moveTo>
                    <a:pt x="0" y="520"/>
                  </a:moveTo>
                  <a:lnTo>
                    <a:pt x="0" y="506"/>
                  </a:lnTo>
                  <a:lnTo>
                    <a:pt x="0" y="493"/>
                  </a:lnTo>
                  <a:lnTo>
                    <a:pt x="2" y="480"/>
                  </a:lnTo>
                  <a:lnTo>
                    <a:pt x="3" y="466"/>
                  </a:lnTo>
                  <a:lnTo>
                    <a:pt x="6" y="454"/>
                  </a:lnTo>
                  <a:lnTo>
                    <a:pt x="9" y="441"/>
                  </a:lnTo>
                  <a:lnTo>
                    <a:pt x="12" y="428"/>
                  </a:lnTo>
                  <a:lnTo>
                    <a:pt x="17" y="416"/>
                  </a:lnTo>
                  <a:lnTo>
                    <a:pt x="21" y="402"/>
                  </a:lnTo>
                  <a:lnTo>
                    <a:pt x="26" y="391"/>
                  </a:lnTo>
                  <a:lnTo>
                    <a:pt x="30" y="377"/>
                  </a:lnTo>
                  <a:lnTo>
                    <a:pt x="36" y="365"/>
                  </a:lnTo>
                  <a:lnTo>
                    <a:pt x="42" y="353"/>
                  </a:lnTo>
                  <a:lnTo>
                    <a:pt x="49" y="342"/>
                  </a:lnTo>
                  <a:lnTo>
                    <a:pt x="57" y="330"/>
                  </a:lnTo>
                  <a:lnTo>
                    <a:pt x="64" y="318"/>
                  </a:lnTo>
                  <a:lnTo>
                    <a:pt x="72" y="306"/>
                  </a:lnTo>
                  <a:lnTo>
                    <a:pt x="80" y="294"/>
                  </a:lnTo>
                  <a:lnTo>
                    <a:pt x="89" y="284"/>
                  </a:lnTo>
                  <a:lnTo>
                    <a:pt x="98" y="272"/>
                  </a:lnTo>
                  <a:lnTo>
                    <a:pt x="107" y="261"/>
                  </a:lnTo>
                  <a:lnTo>
                    <a:pt x="118" y="251"/>
                  </a:lnTo>
                  <a:lnTo>
                    <a:pt x="128" y="241"/>
                  </a:lnTo>
                  <a:lnTo>
                    <a:pt x="138" y="229"/>
                  </a:lnTo>
                  <a:lnTo>
                    <a:pt x="150" y="220"/>
                  </a:lnTo>
                  <a:lnTo>
                    <a:pt x="162" y="209"/>
                  </a:lnTo>
                  <a:lnTo>
                    <a:pt x="186" y="190"/>
                  </a:lnTo>
                  <a:lnTo>
                    <a:pt x="211" y="171"/>
                  </a:lnTo>
                  <a:lnTo>
                    <a:pt x="239" y="153"/>
                  </a:lnTo>
                  <a:lnTo>
                    <a:pt x="268" y="135"/>
                  </a:lnTo>
                  <a:lnTo>
                    <a:pt x="297" y="119"/>
                  </a:lnTo>
                  <a:lnTo>
                    <a:pt x="327" y="104"/>
                  </a:lnTo>
                  <a:lnTo>
                    <a:pt x="360" y="89"/>
                  </a:lnTo>
                  <a:lnTo>
                    <a:pt x="392" y="76"/>
                  </a:lnTo>
                  <a:lnTo>
                    <a:pt x="426" y="63"/>
                  </a:lnTo>
                  <a:lnTo>
                    <a:pt x="462" y="52"/>
                  </a:lnTo>
                  <a:lnTo>
                    <a:pt x="498" y="42"/>
                  </a:lnTo>
                  <a:lnTo>
                    <a:pt x="535" y="31"/>
                  </a:lnTo>
                  <a:lnTo>
                    <a:pt x="573" y="24"/>
                  </a:lnTo>
                  <a:lnTo>
                    <a:pt x="612" y="17"/>
                  </a:lnTo>
                  <a:lnTo>
                    <a:pt x="652" y="11"/>
                  </a:lnTo>
                  <a:lnTo>
                    <a:pt x="692" y="6"/>
                  </a:lnTo>
                  <a:lnTo>
                    <a:pt x="732" y="3"/>
                  </a:lnTo>
                  <a:lnTo>
                    <a:pt x="774" y="2"/>
                  </a:lnTo>
                  <a:lnTo>
                    <a:pt x="815" y="0"/>
                  </a:lnTo>
                  <a:lnTo>
                    <a:pt x="858" y="2"/>
                  </a:lnTo>
                  <a:lnTo>
                    <a:pt x="900" y="3"/>
                  </a:lnTo>
                  <a:lnTo>
                    <a:pt x="940" y="6"/>
                  </a:lnTo>
                  <a:lnTo>
                    <a:pt x="980" y="11"/>
                  </a:lnTo>
                  <a:lnTo>
                    <a:pt x="1020" y="17"/>
                  </a:lnTo>
                  <a:lnTo>
                    <a:pt x="1059" y="24"/>
                  </a:lnTo>
                  <a:lnTo>
                    <a:pt x="1097" y="31"/>
                  </a:lnTo>
                  <a:lnTo>
                    <a:pt x="1134" y="42"/>
                  </a:lnTo>
                  <a:lnTo>
                    <a:pt x="1170" y="52"/>
                  </a:lnTo>
                  <a:lnTo>
                    <a:pt x="1206" y="63"/>
                  </a:lnTo>
                  <a:lnTo>
                    <a:pt x="1240" y="76"/>
                  </a:lnTo>
                  <a:lnTo>
                    <a:pt x="1272" y="89"/>
                  </a:lnTo>
                  <a:lnTo>
                    <a:pt x="1305" y="104"/>
                  </a:lnTo>
                  <a:lnTo>
                    <a:pt x="1335" y="119"/>
                  </a:lnTo>
                  <a:lnTo>
                    <a:pt x="1365" y="135"/>
                  </a:lnTo>
                  <a:lnTo>
                    <a:pt x="1394" y="153"/>
                  </a:lnTo>
                  <a:lnTo>
                    <a:pt x="1421" y="171"/>
                  </a:lnTo>
                  <a:lnTo>
                    <a:pt x="1446" y="190"/>
                  </a:lnTo>
                  <a:lnTo>
                    <a:pt x="1470" y="209"/>
                  </a:lnTo>
                  <a:lnTo>
                    <a:pt x="1482" y="220"/>
                  </a:lnTo>
                  <a:lnTo>
                    <a:pt x="1494" y="229"/>
                  </a:lnTo>
                  <a:lnTo>
                    <a:pt x="1504" y="241"/>
                  </a:lnTo>
                  <a:lnTo>
                    <a:pt x="1514" y="251"/>
                  </a:lnTo>
                  <a:lnTo>
                    <a:pt x="1525" y="261"/>
                  </a:lnTo>
                  <a:lnTo>
                    <a:pt x="1534" y="272"/>
                  </a:lnTo>
                  <a:lnTo>
                    <a:pt x="1543" y="284"/>
                  </a:lnTo>
                  <a:lnTo>
                    <a:pt x="1552" y="294"/>
                  </a:lnTo>
                  <a:lnTo>
                    <a:pt x="1560" y="306"/>
                  </a:lnTo>
                  <a:lnTo>
                    <a:pt x="1568" y="318"/>
                  </a:lnTo>
                  <a:lnTo>
                    <a:pt x="1575" y="330"/>
                  </a:lnTo>
                  <a:lnTo>
                    <a:pt x="1583" y="342"/>
                  </a:lnTo>
                  <a:lnTo>
                    <a:pt x="1590" y="353"/>
                  </a:lnTo>
                  <a:lnTo>
                    <a:pt x="1596" y="365"/>
                  </a:lnTo>
                  <a:lnTo>
                    <a:pt x="1602" y="377"/>
                  </a:lnTo>
                  <a:lnTo>
                    <a:pt x="1606" y="391"/>
                  </a:lnTo>
                  <a:lnTo>
                    <a:pt x="1611" y="402"/>
                  </a:lnTo>
                  <a:lnTo>
                    <a:pt x="1615" y="416"/>
                  </a:lnTo>
                  <a:lnTo>
                    <a:pt x="1620" y="428"/>
                  </a:lnTo>
                  <a:lnTo>
                    <a:pt x="1623" y="441"/>
                  </a:lnTo>
                  <a:lnTo>
                    <a:pt x="1626" y="454"/>
                  </a:lnTo>
                  <a:lnTo>
                    <a:pt x="1629" y="466"/>
                  </a:lnTo>
                  <a:lnTo>
                    <a:pt x="1630" y="480"/>
                  </a:lnTo>
                  <a:lnTo>
                    <a:pt x="1632" y="493"/>
                  </a:lnTo>
                  <a:lnTo>
                    <a:pt x="1632" y="506"/>
                  </a:lnTo>
                  <a:lnTo>
                    <a:pt x="1633" y="520"/>
                  </a:lnTo>
                  <a:lnTo>
                    <a:pt x="1633" y="1039"/>
                  </a:lnTo>
                  <a:lnTo>
                    <a:pt x="0" y="1039"/>
                  </a:lnTo>
                  <a:lnTo>
                    <a:pt x="0" y="5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16" name="Rectangle 181"/>
            <p:cNvSpPr>
              <a:spLocks noChangeArrowheads="1"/>
            </p:cNvSpPr>
            <p:nvPr/>
          </p:nvSpPr>
          <p:spPr bwMode="auto">
            <a:xfrm>
              <a:off x="5200650" y="4805363"/>
              <a:ext cx="55721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Arial" charset="0"/>
                </a:rPr>
                <a:t>keys&gt;v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7" name="Rectangle 182"/>
            <p:cNvSpPr>
              <a:spLocks noChangeArrowheads="1"/>
            </p:cNvSpPr>
            <p:nvPr/>
          </p:nvSpPr>
          <p:spPr bwMode="auto">
            <a:xfrm>
              <a:off x="5754688" y="4908550"/>
              <a:ext cx="635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8" name="Rectangle 183"/>
            <p:cNvSpPr>
              <a:spLocks noChangeArrowheads="1"/>
            </p:cNvSpPr>
            <p:nvPr/>
          </p:nvSpPr>
          <p:spPr bwMode="auto">
            <a:xfrm>
              <a:off x="1857375" y="4841875"/>
              <a:ext cx="3333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900" b="1">
                  <a:solidFill>
                    <a:srgbClr val="000000"/>
                  </a:solidFill>
                  <a:latin typeface="Arial" charset="0"/>
                </a:rPr>
                <a:t>. . .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19" name="Rectangle 184"/>
            <p:cNvSpPr>
              <a:spLocks noChangeArrowheads="1"/>
            </p:cNvSpPr>
            <p:nvPr/>
          </p:nvSpPr>
          <p:spPr bwMode="auto">
            <a:xfrm>
              <a:off x="4108450" y="4819650"/>
              <a:ext cx="3333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900" b="1">
                  <a:solidFill>
                    <a:srgbClr val="000000"/>
                  </a:solidFill>
                  <a:latin typeface="Arial" charset="0"/>
                </a:rPr>
                <a:t>. . .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22620" name="Freeform 185"/>
            <p:cNvSpPr>
              <a:spLocks noEditPoints="1"/>
            </p:cNvSpPr>
            <p:nvPr/>
          </p:nvSpPr>
          <p:spPr bwMode="auto">
            <a:xfrm>
              <a:off x="1031875" y="3825875"/>
              <a:ext cx="241300" cy="593725"/>
            </a:xfrm>
            <a:custGeom>
              <a:avLst/>
              <a:gdLst>
                <a:gd name="T0" fmla="*/ 2147483647 w 303"/>
                <a:gd name="T1" fmla="*/ 2147483647 h 750"/>
                <a:gd name="T2" fmla="*/ 2147483647 w 303"/>
                <a:gd name="T3" fmla="*/ 2147483647 h 750"/>
                <a:gd name="T4" fmla="*/ 2147483647 w 303"/>
                <a:gd name="T5" fmla="*/ 2147483647 h 750"/>
                <a:gd name="T6" fmla="*/ 2147483647 w 303"/>
                <a:gd name="T7" fmla="*/ 2147483647 h 750"/>
                <a:gd name="T8" fmla="*/ 2147483647 w 303"/>
                <a:gd name="T9" fmla="*/ 2147483647 h 750"/>
                <a:gd name="T10" fmla="*/ 2147483647 w 303"/>
                <a:gd name="T11" fmla="*/ 2147483647 h 750"/>
                <a:gd name="T12" fmla="*/ 2147483647 w 303"/>
                <a:gd name="T13" fmla="*/ 2147483647 h 750"/>
                <a:gd name="T14" fmla="*/ 2147483647 w 303"/>
                <a:gd name="T15" fmla="*/ 2147483647 h 750"/>
                <a:gd name="T16" fmla="*/ 2147483647 w 303"/>
                <a:gd name="T17" fmla="*/ 2147483647 h 750"/>
                <a:gd name="T18" fmla="*/ 2147483647 w 303"/>
                <a:gd name="T19" fmla="*/ 2147483647 h 750"/>
                <a:gd name="T20" fmla="*/ 2147483647 w 303"/>
                <a:gd name="T21" fmla="*/ 2147483647 h 750"/>
                <a:gd name="T22" fmla="*/ 2147483647 w 303"/>
                <a:gd name="T23" fmla="*/ 2147483647 h 750"/>
                <a:gd name="T24" fmla="*/ 2147483647 w 303"/>
                <a:gd name="T25" fmla="*/ 2147483647 h 750"/>
                <a:gd name="T26" fmla="*/ 2147483647 w 303"/>
                <a:gd name="T27" fmla="*/ 0 h 750"/>
                <a:gd name="T28" fmla="*/ 2147483647 w 303"/>
                <a:gd name="T29" fmla="*/ 2147483647 h 750"/>
                <a:gd name="T30" fmla="*/ 2147483647 w 303"/>
                <a:gd name="T31" fmla="*/ 2147483647 h 750"/>
                <a:gd name="T32" fmla="*/ 2147483647 w 303"/>
                <a:gd name="T33" fmla="*/ 2147483647 h 750"/>
                <a:gd name="T34" fmla="*/ 2147483647 w 303"/>
                <a:gd name="T35" fmla="*/ 2147483647 h 750"/>
                <a:gd name="T36" fmla="*/ 2147483647 w 303"/>
                <a:gd name="T37" fmla="*/ 2147483647 h 750"/>
                <a:gd name="T38" fmla="*/ 2147483647 w 303"/>
                <a:gd name="T39" fmla="*/ 2147483647 h 750"/>
                <a:gd name="T40" fmla="*/ 2147483647 w 303"/>
                <a:gd name="T41" fmla="*/ 2147483647 h 750"/>
                <a:gd name="T42" fmla="*/ 0 w 303"/>
                <a:gd name="T43" fmla="*/ 2147483647 h 750"/>
                <a:gd name="T44" fmla="*/ 2147483647 w 303"/>
                <a:gd name="T45" fmla="*/ 2147483647 h 750"/>
                <a:gd name="T46" fmla="*/ 2147483647 w 303"/>
                <a:gd name="T47" fmla="*/ 2147483647 h 7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3"/>
                <a:gd name="T73" fmla="*/ 0 h 750"/>
                <a:gd name="T74" fmla="*/ 303 w 303"/>
                <a:gd name="T75" fmla="*/ 750 h 7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3" h="750">
                  <a:moveTo>
                    <a:pt x="301" y="9"/>
                  </a:moveTo>
                  <a:lnTo>
                    <a:pt x="46" y="649"/>
                  </a:lnTo>
                  <a:lnTo>
                    <a:pt x="44" y="650"/>
                  </a:lnTo>
                  <a:lnTo>
                    <a:pt x="43" y="652"/>
                  </a:lnTo>
                  <a:lnTo>
                    <a:pt x="41" y="652"/>
                  </a:lnTo>
                  <a:lnTo>
                    <a:pt x="38" y="652"/>
                  </a:lnTo>
                  <a:lnTo>
                    <a:pt x="37" y="650"/>
                  </a:lnTo>
                  <a:lnTo>
                    <a:pt x="36" y="649"/>
                  </a:lnTo>
                  <a:lnTo>
                    <a:pt x="34" y="646"/>
                  </a:lnTo>
                  <a:lnTo>
                    <a:pt x="36" y="643"/>
                  </a:lnTo>
                  <a:lnTo>
                    <a:pt x="291" y="5"/>
                  </a:lnTo>
                  <a:lnTo>
                    <a:pt x="292" y="3"/>
                  </a:lnTo>
                  <a:lnTo>
                    <a:pt x="294" y="2"/>
                  </a:lnTo>
                  <a:lnTo>
                    <a:pt x="297" y="0"/>
                  </a:lnTo>
                  <a:lnTo>
                    <a:pt x="298" y="2"/>
                  </a:lnTo>
                  <a:lnTo>
                    <a:pt x="301" y="3"/>
                  </a:lnTo>
                  <a:lnTo>
                    <a:pt x="301" y="5"/>
                  </a:lnTo>
                  <a:lnTo>
                    <a:pt x="303" y="8"/>
                  </a:lnTo>
                  <a:lnTo>
                    <a:pt x="301" y="9"/>
                  </a:lnTo>
                  <a:close/>
                  <a:moveTo>
                    <a:pt x="80" y="649"/>
                  </a:moveTo>
                  <a:lnTo>
                    <a:pt x="0" y="750"/>
                  </a:lnTo>
                  <a:lnTo>
                    <a:pt x="10" y="621"/>
                  </a:lnTo>
                  <a:lnTo>
                    <a:pt x="80" y="64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1" name="Freeform 186"/>
            <p:cNvSpPr>
              <a:spLocks noEditPoints="1"/>
            </p:cNvSpPr>
            <p:nvPr/>
          </p:nvSpPr>
          <p:spPr bwMode="auto">
            <a:xfrm>
              <a:off x="1946275" y="3825875"/>
              <a:ext cx="58738" cy="593725"/>
            </a:xfrm>
            <a:custGeom>
              <a:avLst/>
              <a:gdLst>
                <a:gd name="T0" fmla="*/ 2147483647 w 75"/>
                <a:gd name="T1" fmla="*/ 2147483647 h 750"/>
                <a:gd name="T2" fmla="*/ 2147483647 w 75"/>
                <a:gd name="T3" fmla="*/ 2147483647 h 750"/>
                <a:gd name="T4" fmla="*/ 2147483647 w 75"/>
                <a:gd name="T5" fmla="*/ 2147483647 h 750"/>
                <a:gd name="T6" fmla="*/ 2147483647 w 75"/>
                <a:gd name="T7" fmla="*/ 2147483647 h 750"/>
                <a:gd name="T8" fmla="*/ 2147483647 w 75"/>
                <a:gd name="T9" fmla="*/ 0 h 750"/>
                <a:gd name="T10" fmla="*/ 2147483647 w 75"/>
                <a:gd name="T11" fmla="*/ 2147483647 h 750"/>
                <a:gd name="T12" fmla="*/ 2147483647 w 75"/>
                <a:gd name="T13" fmla="*/ 2147483647 h 750"/>
                <a:gd name="T14" fmla="*/ 2147483647 w 75"/>
                <a:gd name="T15" fmla="*/ 2147483647 h 750"/>
                <a:gd name="T16" fmla="*/ 2147483647 w 75"/>
                <a:gd name="T17" fmla="*/ 2147483647 h 750"/>
                <a:gd name="T18" fmla="*/ 2147483647 w 75"/>
                <a:gd name="T19" fmla="*/ 2147483647 h 750"/>
                <a:gd name="T20" fmla="*/ 2147483647 w 75"/>
                <a:gd name="T21" fmla="*/ 2147483647 h 750"/>
                <a:gd name="T22" fmla="*/ 2147483647 w 75"/>
                <a:gd name="T23" fmla="*/ 2147483647 h 750"/>
                <a:gd name="T24" fmla="*/ 2147483647 w 75"/>
                <a:gd name="T25" fmla="*/ 2147483647 h 750"/>
                <a:gd name="T26" fmla="*/ 2147483647 w 75"/>
                <a:gd name="T27" fmla="*/ 2147483647 h 750"/>
                <a:gd name="T28" fmla="*/ 2147483647 w 75"/>
                <a:gd name="T29" fmla="*/ 2147483647 h 750"/>
                <a:gd name="T30" fmla="*/ 2147483647 w 75"/>
                <a:gd name="T31" fmla="*/ 2147483647 h 750"/>
                <a:gd name="T32" fmla="*/ 2147483647 w 75"/>
                <a:gd name="T33" fmla="*/ 2147483647 h 750"/>
                <a:gd name="T34" fmla="*/ 2147483647 w 75"/>
                <a:gd name="T35" fmla="*/ 2147483647 h 750"/>
                <a:gd name="T36" fmla="*/ 2147483647 w 75"/>
                <a:gd name="T37" fmla="*/ 2147483647 h 750"/>
                <a:gd name="T38" fmla="*/ 2147483647 w 75"/>
                <a:gd name="T39" fmla="*/ 2147483647 h 750"/>
                <a:gd name="T40" fmla="*/ 2147483647 w 75"/>
                <a:gd name="T41" fmla="*/ 2147483647 h 750"/>
                <a:gd name="T42" fmla="*/ 2147483647 w 75"/>
                <a:gd name="T43" fmla="*/ 2147483647 h 750"/>
                <a:gd name="T44" fmla="*/ 2147483647 w 75"/>
                <a:gd name="T45" fmla="*/ 2147483647 h 750"/>
                <a:gd name="T46" fmla="*/ 2147483647 w 75"/>
                <a:gd name="T47" fmla="*/ 2147483647 h 750"/>
                <a:gd name="T48" fmla="*/ 2147483647 w 75"/>
                <a:gd name="T49" fmla="*/ 2147483647 h 750"/>
                <a:gd name="T50" fmla="*/ 2147483647 w 75"/>
                <a:gd name="T51" fmla="*/ 2147483647 h 750"/>
                <a:gd name="T52" fmla="*/ 2147483647 w 75"/>
                <a:gd name="T53" fmla="*/ 2147483647 h 750"/>
                <a:gd name="T54" fmla="*/ 2147483647 w 75"/>
                <a:gd name="T55" fmla="*/ 2147483647 h 750"/>
                <a:gd name="T56" fmla="*/ 2147483647 w 75"/>
                <a:gd name="T57" fmla="*/ 2147483647 h 750"/>
                <a:gd name="T58" fmla="*/ 2147483647 w 75"/>
                <a:gd name="T59" fmla="*/ 2147483647 h 750"/>
                <a:gd name="T60" fmla="*/ 2147483647 w 75"/>
                <a:gd name="T61" fmla="*/ 2147483647 h 750"/>
                <a:gd name="T62" fmla="*/ 2147483647 w 75"/>
                <a:gd name="T63" fmla="*/ 2147483647 h 750"/>
                <a:gd name="T64" fmla="*/ 2147483647 w 75"/>
                <a:gd name="T65" fmla="*/ 2147483647 h 750"/>
                <a:gd name="T66" fmla="*/ 2147483647 w 75"/>
                <a:gd name="T67" fmla="*/ 2147483647 h 750"/>
                <a:gd name="T68" fmla="*/ 2147483647 w 75"/>
                <a:gd name="T69" fmla="*/ 2147483647 h 750"/>
                <a:gd name="T70" fmla="*/ 2147483647 w 75"/>
                <a:gd name="T71" fmla="*/ 2147483647 h 750"/>
                <a:gd name="T72" fmla="*/ 2147483647 w 75"/>
                <a:gd name="T73" fmla="*/ 2147483647 h 750"/>
                <a:gd name="T74" fmla="*/ 2147483647 w 75"/>
                <a:gd name="T75" fmla="*/ 2147483647 h 750"/>
                <a:gd name="T76" fmla="*/ 2147483647 w 75"/>
                <a:gd name="T77" fmla="*/ 2147483647 h 750"/>
                <a:gd name="T78" fmla="*/ 2147483647 w 75"/>
                <a:gd name="T79" fmla="*/ 2147483647 h 750"/>
                <a:gd name="T80" fmla="*/ 2147483647 w 75"/>
                <a:gd name="T81" fmla="*/ 2147483647 h 750"/>
                <a:gd name="T82" fmla="*/ 2147483647 w 75"/>
                <a:gd name="T83" fmla="*/ 2147483647 h 750"/>
                <a:gd name="T84" fmla="*/ 2147483647 w 75"/>
                <a:gd name="T85" fmla="*/ 2147483647 h 750"/>
                <a:gd name="T86" fmla="*/ 2147483647 w 75"/>
                <a:gd name="T87" fmla="*/ 2147483647 h 750"/>
                <a:gd name="T88" fmla="*/ 2147483647 w 75"/>
                <a:gd name="T89" fmla="*/ 2147483647 h 750"/>
                <a:gd name="T90" fmla="*/ 2147483647 w 75"/>
                <a:gd name="T91" fmla="*/ 2147483647 h 750"/>
                <a:gd name="T92" fmla="*/ 2147483647 w 75"/>
                <a:gd name="T93" fmla="*/ 2147483647 h 750"/>
                <a:gd name="T94" fmla="*/ 2147483647 w 75"/>
                <a:gd name="T95" fmla="*/ 2147483647 h 750"/>
                <a:gd name="T96" fmla="*/ 2147483647 w 75"/>
                <a:gd name="T97" fmla="*/ 2147483647 h 750"/>
                <a:gd name="T98" fmla="*/ 2147483647 w 75"/>
                <a:gd name="T99" fmla="*/ 2147483647 h 750"/>
                <a:gd name="T100" fmla="*/ 2147483647 w 75"/>
                <a:gd name="T101" fmla="*/ 2147483647 h 750"/>
                <a:gd name="T102" fmla="*/ 2147483647 w 75"/>
                <a:gd name="T103" fmla="*/ 2147483647 h 750"/>
                <a:gd name="T104" fmla="*/ 2147483647 w 75"/>
                <a:gd name="T105" fmla="*/ 2147483647 h 750"/>
                <a:gd name="T106" fmla="*/ 2147483647 w 75"/>
                <a:gd name="T107" fmla="*/ 2147483647 h 7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5"/>
                <a:gd name="T163" fmla="*/ 0 h 750"/>
                <a:gd name="T164" fmla="*/ 75 w 75"/>
                <a:gd name="T165" fmla="*/ 750 h 7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5" h="750">
                  <a:moveTo>
                    <a:pt x="43" y="8"/>
                  </a:moveTo>
                  <a:lnTo>
                    <a:pt x="43" y="45"/>
                  </a:lnTo>
                  <a:lnTo>
                    <a:pt x="42" y="46"/>
                  </a:lnTo>
                  <a:lnTo>
                    <a:pt x="42" y="49"/>
                  </a:lnTo>
                  <a:lnTo>
                    <a:pt x="39" y="49"/>
                  </a:lnTo>
                  <a:lnTo>
                    <a:pt x="37" y="51"/>
                  </a:lnTo>
                  <a:lnTo>
                    <a:pt x="34" y="49"/>
                  </a:lnTo>
                  <a:lnTo>
                    <a:pt x="33" y="49"/>
                  </a:lnTo>
                  <a:lnTo>
                    <a:pt x="32" y="46"/>
                  </a:lnTo>
                  <a:lnTo>
                    <a:pt x="30" y="45"/>
                  </a:lnTo>
                  <a:lnTo>
                    <a:pt x="30" y="8"/>
                  </a:lnTo>
                  <a:lnTo>
                    <a:pt x="32" y="5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2" y="5"/>
                  </a:lnTo>
                  <a:lnTo>
                    <a:pt x="43" y="8"/>
                  </a:lnTo>
                  <a:close/>
                  <a:moveTo>
                    <a:pt x="43" y="94"/>
                  </a:moveTo>
                  <a:lnTo>
                    <a:pt x="43" y="131"/>
                  </a:lnTo>
                  <a:lnTo>
                    <a:pt x="42" y="134"/>
                  </a:lnTo>
                  <a:lnTo>
                    <a:pt x="42" y="135"/>
                  </a:lnTo>
                  <a:lnTo>
                    <a:pt x="39" y="137"/>
                  </a:lnTo>
                  <a:lnTo>
                    <a:pt x="37" y="137"/>
                  </a:lnTo>
                  <a:lnTo>
                    <a:pt x="34" y="137"/>
                  </a:lnTo>
                  <a:lnTo>
                    <a:pt x="33" y="135"/>
                  </a:lnTo>
                  <a:lnTo>
                    <a:pt x="32" y="134"/>
                  </a:lnTo>
                  <a:lnTo>
                    <a:pt x="30" y="131"/>
                  </a:lnTo>
                  <a:lnTo>
                    <a:pt x="30" y="94"/>
                  </a:lnTo>
                  <a:lnTo>
                    <a:pt x="32" y="91"/>
                  </a:lnTo>
                  <a:lnTo>
                    <a:pt x="33" y="89"/>
                  </a:lnTo>
                  <a:lnTo>
                    <a:pt x="34" y="88"/>
                  </a:lnTo>
                  <a:lnTo>
                    <a:pt x="37" y="88"/>
                  </a:lnTo>
                  <a:lnTo>
                    <a:pt x="39" y="88"/>
                  </a:lnTo>
                  <a:lnTo>
                    <a:pt x="42" y="89"/>
                  </a:lnTo>
                  <a:lnTo>
                    <a:pt x="42" y="91"/>
                  </a:lnTo>
                  <a:lnTo>
                    <a:pt x="43" y="94"/>
                  </a:lnTo>
                  <a:close/>
                  <a:moveTo>
                    <a:pt x="43" y="180"/>
                  </a:moveTo>
                  <a:lnTo>
                    <a:pt x="43" y="217"/>
                  </a:lnTo>
                  <a:lnTo>
                    <a:pt x="42" y="220"/>
                  </a:lnTo>
                  <a:lnTo>
                    <a:pt x="42" y="221"/>
                  </a:lnTo>
                  <a:lnTo>
                    <a:pt x="39" y="223"/>
                  </a:lnTo>
                  <a:lnTo>
                    <a:pt x="37" y="223"/>
                  </a:lnTo>
                  <a:lnTo>
                    <a:pt x="34" y="223"/>
                  </a:lnTo>
                  <a:lnTo>
                    <a:pt x="33" y="221"/>
                  </a:lnTo>
                  <a:lnTo>
                    <a:pt x="32" y="220"/>
                  </a:lnTo>
                  <a:lnTo>
                    <a:pt x="30" y="217"/>
                  </a:lnTo>
                  <a:lnTo>
                    <a:pt x="30" y="180"/>
                  </a:lnTo>
                  <a:lnTo>
                    <a:pt x="32" y="178"/>
                  </a:lnTo>
                  <a:lnTo>
                    <a:pt x="33" y="175"/>
                  </a:lnTo>
                  <a:lnTo>
                    <a:pt x="34" y="174"/>
                  </a:lnTo>
                  <a:lnTo>
                    <a:pt x="37" y="174"/>
                  </a:lnTo>
                  <a:lnTo>
                    <a:pt x="39" y="174"/>
                  </a:lnTo>
                  <a:lnTo>
                    <a:pt x="42" y="175"/>
                  </a:lnTo>
                  <a:lnTo>
                    <a:pt x="42" y="178"/>
                  </a:lnTo>
                  <a:lnTo>
                    <a:pt x="43" y="180"/>
                  </a:lnTo>
                  <a:close/>
                  <a:moveTo>
                    <a:pt x="43" y="267"/>
                  </a:moveTo>
                  <a:lnTo>
                    <a:pt x="43" y="305"/>
                  </a:lnTo>
                  <a:lnTo>
                    <a:pt x="42" y="306"/>
                  </a:lnTo>
                  <a:lnTo>
                    <a:pt x="42" y="309"/>
                  </a:lnTo>
                  <a:lnTo>
                    <a:pt x="39" y="309"/>
                  </a:lnTo>
                  <a:lnTo>
                    <a:pt x="37" y="310"/>
                  </a:lnTo>
                  <a:lnTo>
                    <a:pt x="34" y="309"/>
                  </a:lnTo>
                  <a:lnTo>
                    <a:pt x="33" y="309"/>
                  </a:lnTo>
                  <a:lnTo>
                    <a:pt x="32" y="306"/>
                  </a:lnTo>
                  <a:lnTo>
                    <a:pt x="30" y="305"/>
                  </a:lnTo>
                  <a:lnTo>
                    <a:pt x="30" y="267"/>
                  </a:lnTo>
                  <a:lnTo>
                    <a:pt x="32" y="264"/>
                  </a:lnTo>
                  <a:lnTo>
                    <a:pt x="33" y="263"/>
                  </a:lnTo>
                  <a:lnTo>
                    <a:pt x="34" y="262"/>
                  </a:lnTo>
                  <a:lnTo>
                    <a:pt x="37" y="260"/>
                  </a:lnTo>
                  <a:lnTo>
                    <a:pt x="39" y="262"/>
                  </a:lnTo>
                  <a:lnTo>
                    <a:pt x="42" y="263"/>
                  </a:lnTo>
                  <a:lnTo>
                    <a:pt x="42" y="264"/>
                  </a:lnTo>
                  <a:lnTo>
                    <a:pt x="43" y="267"/>
                  </a:lnTo>
                  <a:close/>
                  <a:moveTo>
                    <a:pt x="43" y="354"/>
                  </a:moveTo>
                  <a:lnTo>
                    <a:pt x="43" y="391"/>
                  </a:lnTo>
                  <a:lnTo>
                    <a:pt x="42" y="394"/>
                  </a:lnTo>
                  <a:lnTo>
                    <a:pt x="42" y="395"/>
                  </a:lnTo>
                  <a:lnTo>
                    <a:pt x="39" y="397"/>
                  </a:lnTo>
                  <a:lnTo>
                    <a:pt x="37" y="397"/>
                  </a:lnTo>
                  <a:lnTo>
                    <a:pt x="34" y="397"/>
                  </a:lnTo>
                  <a:lnTo>
                    <a:pt x="33" y="395"/>
                  </a:lnTo>
                  <a:lnTo>
                    <a:pt x="32" y="394"/>
                  </a:lnTo>
                  <a:lnTo>
                    <a:pt x="30" y="391"/>
                  </a:lnTo>
                  <a:lnTo>
                    <a:pt x="30" y="354"/>
                  </a:lnTo>
                  <a:lnTo>
                    <a:pt x="32" y="351"/>
                  </a:lnTo>
                  <a:lnTo>
                    <a:pt x="33" y="349"/>
                  </a:lnTo>
                  <a:lnTo>
                    <a:pt x="34" y="348"/>
                  </a:lnTo>
                  <a:lnTo>
                    <a:pt x="37" y="348"/>
                  </a:lnTo>
                  <a:lnTo>
                    <a:pt x="39" y="348"/>
                  </a:lnTo>
                  <a:lnTo>
                    <a:pt x="42" y="349"/>
                  </a:lnTo>
                  <a:lnTo>
                    <a:pt x="42" y="351"/>
                  </a:lnTo>
                  <a:lnTo>
                    <a:pt x="43" y="354"/>
                  </a:lnTo>
                  <a:close/>
                  <a:moveTo>
                    <a:pt x="43" y="440"/>
                  </a:moveTo>
                  <a:lnTo>
                    <a:pt x="43" y="477"/>
                  </a:lnTo>
                  <a:lnTo>
                    <a:pt x="42" y="480"/>
                  </a:lnTo>
                  <a:lnTo>
                    <a:pt x="42" y="481"/>
                  </a:lnTo>
                  <a:lnTo>
                    <a:pt x="39" y="483"/>
                  </a:lnTo>
                  <a:lnTo>
                    <a:pt x="37" y="483"/>
                  </a:lnTo>
                  <a:lnTo>
                    <a:pt x="34" y="483"/>
                  </a:lnTo>
                  <a:lnTo>
                    <a:pt x="33" y="481"/>
                  </a:lnTo>
                  <a:lnTo>
                    <a:pt x="32" y="480"/>
                  </a:lnTo>
                  <a:lnTo>
                    <a:pt x="30" y="477"/>
                  </a:lnTo>
                  <a:lnTo>
                    <a:pt x="30" y="440"/>
                  </a:lnTo>
                  <a:lnTo>
                    <a:pt x="32" y="438"/>
                  </a:lnTo>
                  <a:lnTo>
                    <a:pt x="33" y="435"/>
                  </a:lnTo>
                  <a:lnTo>
                    <a:pt x="34" y="434"/>
                  </a:lnTo>
                  <a:lnTo>
                    <a:pt x="37" y="434"/>
                  </a:lnTo>
                  <a:lnTo>
                    <a:pt x="39" y="434"/>
                  </a:lnTo>
                  <a:lnTo>
                    <a:pt x="42" y="435"/>
                  </a:lnTo>
                  <a:lnTo>
                    <a:pt x="42" y="438"/>
                  </a:lnTo>
                  <a:lnTo>
                    <a:pt x="43" y="440"/>
                  </a:lnTo>
                  <a:close/>
                  <a:moveTo>
                    <a:pt x="43" y="527"/>
                  </a:moveTo>
                  <a:lnTo>
                    <a:pt x="43" y="564"/>
                  </a:lnTo>
                  <a:lnTo>
                    <a:pt x="42" y="566"/>
                  </a:lnTo>
                  <a:lnTo>
                    <a:pt x="42" y="569"/>
                  </a:lnTo>
                  <a:lnTo>
                    <a:pt x="39" y="569"/>
                  </a:lnTo>
                  <a:lnTo>
                    <a:pt x="37" y="570"/>
                  </a:lnTo>
                  <a:lnTo>
                    <a:pt x="34" y="569"/>
                  </a:lnTo>
                  <a:lnTo>
                    <a:pt x="33" y="569"/>
                  </a:lnTo>
                  <a:lnTo>
                    <a:pt x="32" y="566"/>
                  </a:lnTo>
                  <a:lnTo>
                    <a:pt x="30" y="564"/>
                  </a:lnTo>
                  <a:lnTo>
                    <a:pt x="30" y="527"/>
                  </a:lnTo>
                  <a:lnTo>
                    <a:pt x="32" y="524"/>
                  </a:lnTo>
                  <a:lnTo>
                    <a:pt x="33" y="523"/>
                  </a:lnTo>
                  <a:lnTo>
                    <a:pt x="34" y="521"/>
                  </a:lnTo>
                  <a:lnTo>
                    <a:pt x="37" y="520"/>
                  </a:lnTo>
                  <a:lnTo>
                    <a:pt x="39" y="521"/>
                  </a:lnTo>
                  <a:lnTo>
                    <a:pt x="42" y="523"/>
                  </a:lnTo>
                  <a:lnTo>
                    <a:pt x="42" y="524"/>
                  </a:lnTo>
                  <a:lnTo>
                    <a:pt x="43" y="527"/>
                  </a:lnTo>
                  <a:close/>
                  <a:moveTo>
                    <a:pt x="43" y="613"/>
                  </a:moveTo>
                  <a:lnTo>
                    <a:pt x="43" y="639"/>
                  </a:lnTo>
                  <a:lnTo>
                    <a:pt x="42" y="640"/>
                  </a:lnTo>
                  <a:lnTo>
                    <a:pt x="42" y="643"/>
                  </a:lnTo>
                  <a:lnTo>
                    <a:pt x="39" y="643"/>
                  </a:lnTo>
                  <a:lnTo>
                    <a:pt x="37" y="644"/>
                  </a:lnTo>
                  <a:lnTo>
                    <a:pt x="34" y="643"/>
                  </a:lnTo>
                  <a:lnTo>
                    <a:pt x="33" y="643"/>
                  </a:lnTo>
                  <a:lnTo>
                    <a:pt x="32" y="640"/>
                  </a:lnTo>
                  <a:lnTo>
                    <a:pt x="30" y="639"/>
                  </a:lnTo>
                  <a:lnTo>
                    <a:pt x="30" y="613"/>
                  </a:lnTo>
                  <a:lnTo>
                    <a:pt x="32" y="610"/>
                  </a:lnTo>
                  <a:lnTo>
                    <a:pt x="33" y="609"/>
                  </a:lnTo>
                  <a:lnTo>
                    <a:pt x="34" y="607"/>
                  </a:lnTo>
                  <a:lnTo>
                    <a:pt x="37" y="607"/>
                  </a:lnTo>
                  <a:lnTo>
                    <a:pt x="39" y="607"/>
                  </a:lnTo>
                  <a:lnTo>
                    <a:pt x="42" y="609"/>
                  </a:lnTo>
                  <a:lnTo>
                    <a:pt x="42" y="610"/>
                  </a:lnTo>
                  <a:lnTo>
                    <a:pt x="43" y="613"/>
                  </a:lnTo>
                  <a:close/>
                  <a:moveTo>
                    <a:pt x="75" y="625"/>
                  </a:moveTo>
                  <a:lnTo>
                    <a:pt x="37" y="750"/>
                  </a:lnTo>
                  <a:lnTo>
                    <a:pt x="0" y="625"/>
                  </a:lnTo>
                  <a:lnTo>
                    <a:pt x="75" y="62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2" name="Freeform 187"/>
            <p:cNvSpPr>
              <a:spLocks noEditPoints="1"/>
            </p:cNvSpPr>
            <p:nvPr/>
          </p:nvSpPr>
          <p:spPr bwMode="auto">
            <a:xfrm>
              <a:off x="2735263" y="3825875"/>
              <a:ext cx="84137" cy="593725"/>
            </a:xfrm>
            <a:custGeom>
              <a:avLst/>
              <a:gdLst>
                <a:gd name="T0" fmla="*/ 2147483647 w 105"/>
                <a:gd name="T1" fmla="*/ 2147483647 h 750"/>
                <a:gd name="T2" fmla="*/ 2147483647 w 105"/>
                <a:gd name="T3" fmla="*/ 2147483647 h 750"/>
                <a:gd name="T4" fmla="*/ 2147483647 w 105"/>
                <a:gd name="T5" fmla="*/ 2147483647 h 750"/>
                <a:gd name="T6" fmla="*/ 2147483647 w 105"/>
                <a:gd name="T7" fmla="*/ 2147483647 h 750"/>
                <a:gd name="T8" fmla="*/ 2147483647 w 105"/>
                <a:gd name="T9" fmla="*/ 2147483647 h 750"/>
                <a:gd name="T10" fmla="*/ 2147483647 w 105"/>
                <a:gd name="T11" fmla="*/ 2147483647 h 750"/>
                <a:gd name="T12" fmla="*/ 2147483647 w 105"/>
                <a:gd name="T13" fmla="*/ 2147483647 h 750"/>
                <a:gd name="T14" fmla="*/ 2147483647 w 105"/>
                <a:gd name="T15" fmla="*/ 2147483647 h 750"/>
                <a:gd name="T16" fmla="*/ 2147483647 w 105"/>
                <a:gd name="T17" fmla="*/ 2147483647 h 750"/>
                <a:gd name="T18" fmla="*/ 2147483647 w 105"/>
                <a:gd name="T19" fmla="*/ 2147483647 h 750"/>
                <a:gd name="T20" fmla="*/ 0 w 105"/>
                <a:gd name="T21" fmla="*/ 2147483647 h 750"/>
                <a:gd name="T22" fmla="*/ 2147483647 w 105"/>
                <a:gd name="T23" fmla="*/ 2147483647 h 750"/>
                <a:gd name="T24" fmla="*/ 2147483647 w 105"/>
                <a:gd name="T25" fmla="*/ 2147483647 h 750"/>
                <a:gd name="T26" fmla="*/ 2147483647 w 105"/>
                <a:gd name="T27" fmla="*/ 2147483647 h 750"/>
                <a:gd name="T28" fmla="*/ 2147483647 w 105"/>
                <a:gd name="T29" fmla="*/ 0 h 750"/>
                <a:gd name="T30" fmla="*/ 2147483647 w 105"/>
                <a:gd name="T31" fmla="*/ 2147483647 h 750"/>
                <a:gd name="T32" fmla="*/ 2147483647 w 105"/>
                <a:gd name="T33" fmla="*/ 2147483647 h 750"/>
                <a:gd name="T34" fmla="*/ 2147483647 w 105"/>
                <a:gd name="T35" fmla="*/ 2147483647 h 750"/>
                <a:gd name="T36" fmla="*/ 2147483647 w 105"/>
                <a:gd name="T37" fmla="*/ 2147483647 h 750"/>
                <a:gd name="T38" fmla="*/ 2147483647 w 105"/>
                <a:gd name="T39" fmla="*/ 2147483647 h 750"/>
                <a:gd name="T40" fmla="*/ 2147483647 w 105"/>
                <a:gd name="T41" fmla="*/ 2147483647 h 750"/>
                <a:gd name="T42" fmla="*/ 2147483647 w 105"/>
                <a:gd name="T43" fmla="*/ 2147483647 h 750"/>
                <a:gd name="T44" fmla="*/ 2147483647 w 105"/>
                <a:gd name="T45" fmla="*/ 2147483647 h 750"/>
                <a:gd name="T46" fmla="*/ 2147483647 w 105"/>
                <a:gd name="T47" fmla="*/ 2147483647 h 7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5"/>
                <a:gd name="T73" fmla="*/ 0 h 750"/>
                <a:gd name="T74" fmla="*/ 105 w 105"/>
                <a:gd name="T75" fmla="*/ 750 h 7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5" h="750">
                  <a:moveTo>
                    <a:pt x="13" y="6"/>
                  </a:moveTo>
                  <a:lnTo>
                    <a:pt x="76" y="639"/>
                  </a:lnTo>
                  <a:lnTo>
                    <a:pt x="76" y="640"/>
                  </a:lnTo>
                  <a:lnTo>
                    <a:pt x="74" y="643"/>
                  </a:lnTo>
                  <a:lnTo>
                    <a:pt x="73" y="644"/>
                  </a:lnTo>
                  <a:lnTo>
                    <a:pt x="71" y="644"/>
                  </a:lnTo>
                  <a:lnTo>
                    <a:pt x="68" y="644"/>
                  </a:lnTo>
                  <a:lnTo>
                    <a:pt x="65" y="643"/>
                  </a:lnTo>
                  <a:lnTo>
                    <a:pt x="64" y="642"/>
                  </a:lnTo>
                  <a:lnTo>
                    <a:pt x="64" y="639"/>
                  </a:lnTo>
                  <a:lnTo>
                    <a:pt x="0" y="8"/>
                  </a:lnTo>
                  <a:lnTo>
                    <a:pt x="1" y="5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3" y="6"/>
                  </a:lnTo>
                  <a:close/>
                  <a:moveTo>
                    <a:pt x="105" y="622"/>
                  </a:moveTo>
                  <a:lnTo>
                    <a:pt x="82" y="750"/>
                  </a:lnTo>
                  <a:lnTo>
                    <a:pt x="31" y="630"/>
                  </a:lnTo>
                  <a:lnTo>
                    <a:pt x="105" y="62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3" name="Freeform 188"/>
            <p:cNvSpPr>
              <a:spLocks noEditPoints="1"/>
            </p:cNvSpPr>
            <p:nvPr/>
          </p:nvSpPr>
          <p:spPr bwMode="auto">
            <a:xfrm>
              <a:off x="3500438" y="3825875"/>
              <a:ext cx="242887" cy="593725"/>
            </a:xfrm>
            <a:custGeom>
              <a:avLst/>
              <a:gdLst>
                <a:gd name="T0" fmla="*/ 2147483647 w 304"/>
                <a:gd name="T1" fmla="*/ 2147483647 h 750"/>
                <a:gd name="T2" fmla="*/ 2147483647 w 304"/>
                <a:gd name="T3" fmla="*/ 2147483647 h 750"/>
                <a:gd name="T4" fmla="*/ 2147483647 w 304"/>
                <a:gd name="T5" fmla="*/ 2147483647 h 750"/>
                <a:gd name="T6" fmla="*/ 0 w 304"/>
                <a:gd name="T7" fmla="*/ 2147483647 h 750"/>
                <a:gd name="T8" fmla="*/ 2147483647 w 304"/>
                <a:gd name="T9" fmla="*/ 2147483647 h 750"/>
                <a:gd name="T10" fmla="*/ 2147483647 w 304"/>
                <a:gd name="T11" fmla="*/ 2147483647 h 750"/>
                <a:gd name="T12" fmla="*/ 2147483647 w 304"/>
                <a:gd name="T13" fmla="*/ 2147483647 h 750"/>
                <a:gd name="T14" fmla="*/ 2147483647 w 304"/>
                <a:gd name="T15" fmla="*/ 2147483647 h 750"/>
                <a:gd name="T16" fmla="*/ 2147483647 w 304"/>
                <a:gd name="T17" fmla="*/ 2147483647 h 750"/>
                <a:gd name="T18" fmla="*/ 2147483647 w 304"/>
                <a:gd name="T19" fmla="*/ 2147483647 h 750"/>
                <a:gd name="T20" fmla="*/ 2147483647 w 304"/>
                <a:gd name="T21" fmla="*/ 2147483647 h 750"/>
                <a:gd name="T22" fmla="*/ 2147483647 w 304"/>
                <a:gd name="T23" fmla="*/ 2147483647 h 750"/>
                <a:gd name="T24" fmla="*/ 2147483647 w 304"/>
                <a:gd name="T25" fmla="*/ 2147483647 h 750"/>
                <a:gd name="T26" fmla="*/ 2147483647 w 304"/>
                <a:gd name="T27" fmla="*/ 2147483647 h 750"/>
                <a:gd name="T28" fmla="*/ 2147483647 w 304"/>
                <a:gd name="T29" fmla="*/ 2147483647 h 750"/>
                <a:gd name="T30" fmla="*/ 2147483647 w 304"/>
                <a:gd name="T31" fmla="*/ 2147483647 h 750"/>
                <a:gd name="T32" fmla="*/ 2147483647 w 304"/>
                <a:gd name="T33" fmla="*/ 2147483647 h 750"/>
                <a:gd name="T34" fmla="*/ 2147483647 w 304"/>
                <a:gd name="T35" fmla="*/ 2147483647 h 750"/>
                <a:gd name="T36" fmla="*/ 2147483647 w 304"/>
                <a:gd name="T37" fmla="*/ 2147483647 h 750"/>
                <a:gd name="T38" fmla="*/ 2147483647 w 304"/>
                <a:gd name="T39" fmla="*/ 2147483647 h 750"/>
                <a:gd name="T40" fmla="*/ 2147483647 w 304"/>
                <a:gd name="T41" fmla="*/ 2147483647 h 750"/>
                <a:gd name="T42" fmla="*/ 2147483647 w 304"/>
                <a:gd name="T43" fmla="*/ 2147483647 h 750"/>
                <a:gd name="T44" fmla="*/ 2147483647 w 304"/>
                <a:gd name="T45" fmla="*/ 2147483647 h 750"/>
                <a:gd name="T46" fmla="*/ 2147483647 w 304"/>
                <a:gd name="T47" fmla="*/ 2147483647 h 750"/>
                <a:gd name="T48" fmla="*/ 2147483647 w 304"/>
                <a:gd name="T49" fmla="*/ 2147483647 h 750"/>
                <a:gd name="T50" fmla="*/ 2147483647 w 304"/>
                <a:gd name="T51" fmla="*/ 2147483647 h 750"/>
                <a:gd name="T52" fmla="*/ 2147483647 w 304"/>
                <a:gd name="T53" fmla="*/ 2147483647 h 750"/>
                <a:gd name="T54" fmla="*/ 2147483647 w 304"/>
                <a:gd name="T55" fmla="*/ 2147483647 h 750"/>
                <a:gd name="T56" fmla="*/ 2147483647 w 304"/>
                <a:gd name="T57" fmla="*/ 2147483647 h 750"/>
                <a:gd name="T58" fmla="*/ 2147483647 w 304"/>
                <a:gd name="T59" fmla="*/ 2147483647 h 750"/>
                <a:gd name="T60" fmla="*/ 2147483647 w 304"/>
                <a:gd name="T61" fmla="*/ 2147483647 h 750"/>
                <a:gd name="T62" fmla="*/ 2147483647 w 304"/>
                <a:gd name="T63" fmla="*/ 2147483647 h 750"/>
                <a:gd name="T64" fmla="*/ 2147483647 w 304"/>
                <a:gd name="T65" fmla="*/ 2147483647 h 750"/>
                <a:gd name="T66" fmla="*/ 2147483647 w 304"/>
                <a:gd name="T67" fmla="*/ 2147483647 h 750"/>
                <a:gd name="T68" fmla="*/ 2147483647 w 304"/>
                <a:gd name="T69" fmla="*/ 2147483647 h 750"/>
                <a:gd name="T70" fmla="*/ 2147483647 w 304"/>
                <a:gd name="T71" fmla="*/ 2147483647 h 750"/>
                <a:gd name="T72" fmla="*/ 2147483647 w 304"/>
                <a:gd name="T73" fmla="*/ 2147483647 h 750"/>
                <a:gd name="T74" fmla="*/ 2147483647 w 304"/>
                <a:gd name="T75" fmla="*/ 2147483647 h 750"/>
                <a:gd name="T76" fmla="*/ 2147483647 w 304"/>
                <a:gd name="T77" fmla="*/ 2147483647 h 750"/>
                <a:gd name="T78" fmla="*/ 2147483647 w 304"/>
                <a:gd name="T79" fmla="*/ 2147483647 h 750"/>
                <a:gd name="T80" fmla="*/ 2147483647 w 304"/>
                <a:gd name="T81" fmla="*/ 2147483647 h 750"/>
                <a:gd name="T82" fmla="*/ 2147483647 w 304"/>
                <a:gd name="T83" fmla="*/ 2147483647 h 750"/>
                <a:gd name="T84" fmla="*/ 2147483647 w 304"/>
                <a:gd name="T85" fmla="*/ 2147483647 h 750"/>
                <a:gd name="T86" fmla="*/ 2147483647 w 304"/>
                <a:gd name="T87" fmla="*/ 2147483647 h 750"/>
                <a:gd name="T88" fmla="*/ 2147483647 w 304"/>
                <a:gd name="T89" fmla="*/ 2147483647 h 750"/>
                <a:gd name="T90" fmla="*/ 2147483647 w 304"/>
                <a:gd name="T91" fmla="*/ 2147483647 h 750"/>
                <a:gd name="T92" fmla="*/ 2147483647 w 304"/>
                <a:gd name="T93" fmla="*/ 2147483647 h 750"/>
                <a:gd name="T94" fmla="*/ 2147483647 w 304"/>
                <a:gd name="T95" fmla="*/ 2147483647 h 750"/>
                <a:gd name="T96" fmla="*/ 2147483647 w 304"/>
                <a:gd name="T97" fmla="*/ 2147483647 h 750"/>
                <a:gd name="T98" fmla="*/ 2147483647 w 304"/>
                <a:gd name="T99" fmla="*/ 2147483647 h 750"/>
                <a:gd name="T100" fmla="*/ 2147483647 w 304"/>
                <a:gd name="T101" fmla="*/ 2147483647 h 750"/>
                <a:gd name="T102" fmla="*/ 2147483647 w 304"/>
                <a:gd name="T103" fmla="*/ 2147483647 h 750"/>
                <a:gd name="T104" fmla="*/ 2147483647 w 304"/>
                <a:gd name="T105" fmla="*/ 2147483647 h 750"/>
                <a:gd name="T106" fmla="*/ 2147483647 w 304"/>
                <a:gd name="T107" fmla="*/ 2147483647 h 7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750"/>
                <a:gd name="T164" fmla="*/ 304 w 304"/>
                <a:gd name="T165" fmla="*/ 750 h 7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750">
                  <a:moveTo>
                    <a:pt x="12" y="5"/>
                  </a:moveTo>
                  <a:lnTo>
                    <a:pt x="27" y="39"/>
                  </a:lnTo>
                  <a:lnTo>
                    <a:pt x="27" y="42"/>
                  </a:lnTo>
                  <a:lnTo>
                    <a:pt x="27" y="43"/>
                  </a:lnTo>
                  <a:lnTo>
                    <a:pt x="25" y="46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48"/>
                  </a:lnTo>
                  <a:lnTo>
                    <a:pt x="16" y="46"/>
                  </a:lnTo>
                  <a:lnTo>
                    <a:pt x="15" y="43"/>
                  </a:lnTo>
                  <a:lnTo>
                    <a:pt x="1" y="9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close/>
                  <a:moveTo>
                    <a:pt x="44" y="85"/>
                  </a:moveTo>
                  <a:lnTo>
                    <a:pt x="58" y="119"/>
                  </a:lnTo>
                  <a:lnTo>
                    <a:pt x="59" y="122"/>
                  </a:lnTo>
                  <a:lnTo>
                    <a:pt x="58" y="125"/>
                  </a:lnTo>
                  <a:lnTo>
                    <a:pt x="56" y="126"/>
                  </a:lnTo>
                  <a:lnTo>
                    <a:pt x="55" y="128"/>
                  </a:lnTo>
                  <a:lnTo>
                    <a:pt x="52" y="128"/>
                  </a:lnTo>
                  <a:lnTo>
                    <a:pt x="50" y="128"/>
                  </a:lnTo>
                  <a:lnTo>
                    <a:pt x="49" y="126"/>
                  </a:lnTo>
                  <a:lnTo>
                    <a:pt x="47" y="125"/>
                  </a:lnTo>
                  <a:lnTo>
                    <a:pt x="32" y="89"/>
                  </a:lnTo>
                  <a:lnTo>
                    <a:pt x="32" y="88"/>
                  </a:lnTo>
                  <a:lnTo>
                    <a:pt x="32" y="85"/>
                  </a:lnTo>
                  <a:lnTo>
                    <a:pt x="34" y="83"/>
                  </a:lnTo>
                  <a:lnTo>
                    <a:pt x="37" y="82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3" y="83"/>
                  </a:lnTo>
                  <a:lnTo>
                    <a:pt x="44" y="85"/>
                  </a:lnTo>
                  <a:close/>
                  <a:moveTo>
                    <a:pt x="77" y="165"/>
                  </a:moveTo>
                  <a:lnTo>
                    <a:pt x="90" y="201"/>
                  </a:lnTo>
                  <a:lnTo>
                    <a:pt x="90" y="202"/>
                  </a:lnTo>
                  <a:lnTo>
                    <a:pt x="90" y="205"/>
                  </a:lnTo>
                  <a:lnTo>
                    <a:pt x="89" y="207"/>
                  </a:lnTo>
                  <a:lnTo>
                    <a:pt x="87" y="208"/>
                  </a:lnTo>
                  <a:lnTo>
                    <a:pt x="84" y="208"/>
                  </a:lnTo>
                  <a:lnTo>
                    <a:pt x="83" y="208"/>
                  </a:lnTo>
                  <a:lnTo>
                    <a:pt x="80" y="207"/>
                  </a:lnTo>
                  <a:lnTo>
                    <a:pt x="78" y="205"/>
                  </a:lnTo>
                  <a:lnTo>
                    <a:pt x="65" y="169"/>
                  </a:lnTo>
                  <a:lnTo>
                    <a:pt x="65" y="168"/>
                  </a:lnTo>
                  <a:lnTo>
                    <a:pt x="65" y="165"/>
                  </a:lnTo>
                  <a:lnTo>
                    <a:pt x="67" y="164"/>
                  </a:lnTo>
                  <a:lnTo>
                    <a:pt x="68" y="162"/>
                  </a:lnTo>
                  <a:lnTo>
                    <a:pt x="71" y="162"/>
                  </a:lnTo>
                  <a:lnTo>
                    <a:pt x="74" y="162"/>
                  </a:lnTo>
                  <a:lnTo>
                    <a:pt x="75" y="164"/>
                  </a:lnTo>
                  <a:lnTo>
                    <a:pt x="77" y="165"/>
                  </a:lnTo>
                  <a:close/>
                  <a:moveTo>
                    <a:pt x="108" y="247"/>
                  </a:moveTo>
                  <a:lnTo>
                    <a:pt x="123" y="281"/>
                  </a:lnTo>
                  <a:lnTo>
                    <a:pt x="123" y="282"/>
                  </a:lnTo>
                  <a:lnTo>
                    <a:pt x="123" y="285"/>
                  </a:lnTo>
                  <a:lnTo>
                    <a:pt x="122" y="287"/>
                  </a:lnTo>
                  <a:lnTo>
                    <a:pt x="119" y="288"/>
                  </a:lnTo>
                  <a:lnTo>
                    <a:pt x="117" y="288"/>
                  </a:lnTo>
                  <a:lnTo>
                    <a:pt x="114" y="288"/>
                  </a:lnTo>
                  <a:lnTo>
                    <a:pt x="113" y="287"/>
                  </a:lnTo>
                  <a:lnTo>
                    <a:pt x="111" y="285"/>
                  </a:lnTo>
                  <a:lnTo>
                    <a:pt x="98" y="251"/>
                  </a:lnTo>
                  <a:lnTo>
                    <a:pt x="96" y="248"/>
                  </a:lnTo>
                  <a:lnTo>
                    <a:pt x="98" y="245"/>
                  </a:lnTo>
                  <a:lnTo>
                    <a:pt x="99" y="244"/>
                  </a:lnTo>
                  <a:lnTo>
                    <a:pt x="101" y="242"/>
                  </a:lnTo>
                  <a:lnTo>
                    <a:pt x="104" y="242"/>
                  </a:lnTo>
                  <a:lnTo>
                    <a:pt x="105" y="242"/>
                  </a:lnTo>
                  <a:lnTo>
                    <a:pt x="108" y="244"/>
                  </a:lnTo>
                  <a:lnTo>
                    <a:pt x="108" y="247"/>
                  </a:lnTo>
                  <a:close/>
                  <a:moveTo>
                    <a:pt x="141" y="327"/>
                  </a:moveTo>
                  <a:lnTo>
                    <a:pt x="154" y="361"/>
                  </a:lnTo>
                  <a:lnTo>
                    <a:pt x="156" y="364"/>
                  </a:lnTo>
                  <a:lnTo>
                    <a:pt x="154" y="365"/>
                  </a:lnTo>
                  <a:lnTo>
                    <a:pt x="153" y="367"/>
                  </a:lnTo>
                  <a:lnTo>
                    <a:pt x="151" y="368"/>
                  </a:lnTo>
                  <a:lnTo>
                    <a:pt x="148" y="370"/>
                  </a:lnTo>
                  <a:lnTo>
                    <a:pt x="147" y="368"/>
                  </a:lnTo>
                  <a:lnTo>
                    <a:pt x="145" y="367"/>
                  </a:lnTo>
                  <a:lnTo>
                    <a:pt x="144" y="365"/>
                  </a:lnTo>
                  <a:lnTo>
                    <a:pt x="129" y="331"/>
                  </a:lnTo>
                  <a:lnTo>
                    <a:pt x="129" y="328"/>
                  </a:lnTo>
                  <a:lnTo>
                    <a:pt x="129" y="327"/>
                  </a:lnTo>
                  <a:lnTo>
                    <a:pt x="130" y="324"/>
                  </a:lnTo>
                  <a:lnTo>
                    <a:pt x="133" y="322"/>
                  </a:lnTo>
                  <a:lnTo>
                    <a:pt x="135" y="322"/>
                  </a:lnTo>
                  <a:lnTo>
                    <a:pt x="138" y="322"/>
                  </a:lnTo>
                  <a:lnTo>
                    <a:pt x="139" y="324"/>
                  </a:lnTo>
                  <a:lnTo>
                    <a:pt x="141" y="327"/>
                  </a:lnTo>
                  <a:close/>
                  <a:moveTo>
                    <a:pt x="173" y="407"/>
                  </a:moveTo>
                  <a:lnTo>
                    <a:pt x="187" y="441"/>
                  </a:lnTo>
                  <a:lnTo>
                    <a:pt x="187" y="444"/>
                  </a:lnTo>
                  <a:lnTo>
                    <a:pt x="187" y="446"/>
                  </a:lnTo>
                  <a:lnTo>
                    <a:pt x="185" y="449"/>
                  </a:lnTo>
                  <a:lnTo>
                    <a:pt x="184" y="450"/>
                  </a:lnTo>
                  <a:lnTo>
                    <a:pt x="181" y="450"/>
                  </a:lnTo>
                  <a:lnTo>
                    <a:pt x="179" y="449"/>
                  </a:lnTo>
                  <a:lnTo>
                    <a:pt x="176" y="449"/>
                  </a:lnTo>
                  <a:lnTo>
                    <a:pt x="175" y="446"/>
                  </a:lnTo>
                  <a:lnTo>
                    <a:pt x="162" y="411"/>
                  </a:lnTo>
                  <a:lnTo>
                    <a:pt x="162" y="408"/>
                  </a:lnTo>
                  <a:lnTo>
                    <a:pt x="162" y="407"/>
                  </a:lnTo>
                  <a:lnTo>
                    <a:pt x="163" y="404"/>
                  </a:lnTo>
                  <a:lnTo>
                    <a:pt x="165" y="404"/>
                  </a:lnTo>
                  <a:lnTo>
                    <a:pt x="168" y="403"/>
                  </a:lnTo>
                  <a:lnTo>
                    <a:pt x="170" y="404"/>
                  </a:lnTo>
                  <a:lnTo>
                    <a:pt x="172" y="404"/>
                  </a:lnTo>
                  <a:lnTo>
                    <a:pt x="173" y="407"/>
                  </a:lnTo>
                  <a:close/>
                  <a:moveTo>
                    <a:pt x="205" y="487"/>
                  </a:moveTo>
                  <a:lnTo>
                    <a:pt x="219" y="521"/>
                  </a:lnTo>
                  <a:lnTo>
                    <a:pt x="219" y="524"/>
                  </a:lnTo>
                  <a:lnTo>
                    <a:pt x="219" y="526"/>
                  </a:lnTo>
                  <a:lnTo>
                    <a:pt x="218" y="529"/>
                  </a:lnTo>
                  <a:lnTo>
                    <a:pt x="215" y="530"/>
                  </a:lnTo>
                  <a:lnTo>
                    <a:pt x="214" y="530"/>
                  </a:lnTo>
                  <a:lnTo>
                    <a:pt x="211" y="530"/>
                  </a:lnTo>
                  <a:lnTo>
                    <a:pt x="209" y="529"/>
                  </a:lnTo>
                  <a:lnTo>
                    <a:pt x="208" y="526"/>
                  </a:lnTo>
                  <a:lnTo>
                    <a:pt x="194" y="492"/>
                  </a:lnTo>
                  <a:lnTo>
                    <a:pt x="193" y="489"/>
                  </a:lnTo>
                  <a:lnTo>
                    <a:pt x="194" y="487"/>
                  </a:lnTo>
                  <a:lnTo>
                    <a:pt x="196" y="486"/>
                  </a:lnTo>
                  <a:lnTo>
                    <a:pt x="197" y="484"/>
                  </a:lnTo>
                  <a:lnTo>
                    <a:pt x="200" y="483"/>
                  </a:lnTo>
                  <a:lnTo>
                    <a:pt x="202" y="484"/>
                  </a:lnTo>
                  <a:lnTo>
                    <a:pt x="203" y="486"/>
                  </a:lnTo>
                  <a:lnTo>
                    <a:pt x="205" y="487"/>
                  </a:lnTo>
                  <a:close/>
                  <a:moveTo>
                    <a:pt x="237" y="567"/>
                  </a:moveTo>
                  <a:lnTo>
                    <a:pt x="251" y="601"/>
                  </a:lnTo>
                  <a:lnTo>
                    <a:pt x="252" y="604"/>
                  </a:lnTo>
                  <a:lnTo>
                    <a:pt x="251" y="607"/>
                  </a:lnTo>
                  <a:lnTo>
                    <a:pt x="249" y="609"/>
                  </a:lnTo>
                  <a:lnTo>
                    <a:pt x="248" y="610"/>
                  </a:lnTo>
                  <a:lnTo>
                    <a:pt x="245" y="610"/>
                  </a:lnTo>
                  <a:lnTo>
                    <a:pt x="243" y="610"/>
                  </a:lnTo>
                  <a:lnTo>
                    <a:pt x="242" y="609"/>
                  </a:lnTo>
                  <a:lnTo>
                    <a:pt x="240" y="607"/>
                  </a:lnTo>
                  <a:lnTo>
                    <a:pt x="225" y="572"/>
                  </a:lnTo>
                  <a:lnTo>
                    <a:pt x="225" y="570"/>
                  </a:lnTo>
                  <a:lnTo>
                    <a:pt x="225" y="567"/>
                  </a:lnTo>
                  <a:lnTo>
                    <a:pt x="227" y="566"/>
                  </a:lnTo>
                  <a:lnTo>
                    <a:pt x="230" y="564"/>
                  </a:lnTo>
                  <a:lnTo>
                    <a:pt x="231" y="564"/>
                  </a:lnTo>
                  <a:lnTo>
                    <a:pt x="234" y="564"/>
                  </a:lnTo>
                  <a:lnTo>
                    <a:pt x="236" y="566"/>
                  </a:lnTo>
                  <a:lnTo>
                    <a:pt x="237" y="567"/>
                  </a:lnTo>
                  <a:close/>
                  <a:moveTo>
                    <a:pt x="292" y="621"/>
                  </a:moveTo>
                  <a:lnTo>
                    <a:pt x="304" y="750"/>
                  </a:lnTo>
                  <a:lnTo>
                    <a:pt x="222" y="649"/>
                  </a:lnTo>
                  <a:lnTo>
                    <a:pt x="292" y="6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4" name="Freeform 189"/>
            <p:cNvSpPr>
              <a:spLocks noEditPoints="1"/>
            </p:cNvSpPr>
            <p:nvPr/>
          </p:nvSpPr>
          <p:spPr bwMode="auto">
            <a:xfrm>
              <a:off x="4384675" y="3825875"/>
              <a:ext cx="182563" cy="534988"/>
            </a:xfrm>
            <a:custGeom>
              <a:avLst/>
              <a:gdLst>
                <a:gd name="T0" fmla="*/ 2147483647 w 230"/>
                <a:gd name="T1" fmla="*/ 2147483647 h 676"/>
                <a:gd name="T2" fmla="*/ 2147483647 w 230"/>
                <a:gd name="T3" fmla="*/ 2147483647 h 676"/>
                <a:gd name="T4" fmla="*/ 2147483647 w 230"/>
                <a:gd name="T5" fmla="*/ 2147483647 h 676"/>
                <a:gd name="T6" fmla="*/ 0 w 230"/>
                <a:gd name="T7" fmla="*/ 2147483647 h 676"/>
                <a:gd name="T8" fmla="*/ 2147483647 w 230"/>
                <a:gd name="T9" fmla="*/ 2147483647 h 676"/>
                <a:gd name="T10" fmla="*/ 2147483647 w 230"/>
                <a:gd name="T11" fmla="*/ 2147483647 h 676"/>
                <a:gd name="T12" fmla="*/ 2147483647 w 230"/>
                <a:gd name="T13" fmla="*/ 2147483647 h 676"/>
                <a:gd name="T14" fmla="*/ 2147483647 w 230"/>
                <a:gd name="T15" fmla="*/ 2147483647 h 676"/>
                <a:gd name="T16" fmla="*/ 2147483647 w 230"/>
                <a:gd name="T17" fmla="*/ 2147483647 h 676"/>
                <a:gd name="T18" fmla="*/ 2147483647 w 230"/>
                <a:gd name="T19" fmla="*/ 2147483647 h 676"/>
                <a:gd name="T20" fmla="*/ 2147483647 w 230"/>
                <a:gd name="T21" fmla="*/ 2147483647 h 676"/>
                <a:gd name="T22" fmla="*/ 2147483647 w 230"/>
                <a:gd name="T23" fmla="*/ 2147483647 h 676"/>
                <a:gd name="T24" fmla="*/ 2147483647 w 230"/>
                <a:gd name="T25" fmla="*/ 2147483647 h 676"/>
                <a:gd name="T26" fmla="*/ 2147483647 w 230"/>
                <a:gd name="T27" fmla="*/ 2147483647 h 676"/>
                <a:gd name="T28" fmla="*/ 2147483647 w 230"/>
                <a:gd name="T29" fmla="*/ 2147483647 h 676"/>
                <a:gd name="T30" fmla="*/ 2147483647 w 230"/>
                <a:gd name="T31" fmla="*/ 2147483647 h 676"/>
                <a:gd name="T32" fmla="*/ 2147483647 w 230"/>
                <a:gd name="T33" fmla="*/ 2147483647 h 676"/>
                <a:gd name="T34" fmla="*/ 2147483647 w 230"/>
                <a:gd name="T35" fmla="*/ 2147483647 h 676"/>
                <a:gd name="T36" fmla="*/ 2147483647 w 230"/>
                <a:gd name="T37" fmla="*/ 2147483647 h 676"/>
                <a:gd name="T38" fmla="*/ 2147483647 w 230"/>
                <a:gd name="T39" fmla="*/ 2147483647 h 676"/>
                <a:gd name="T40" fmla="*/ 2147483647 w 230"/>
                <a:gd name="T41" fmla="*/ 2147483647 h 676"/>
                <a:gd name="T42" fmla="*/ 2147483647 w 230"/>
                <a:gd name="T43" fmla="*/ 2147483647 h 676"/>
                <a:gd name="T44" fmla="*/ 2147483647 w 230"/>
                <a:gd name="T45" fmla="*/ 2147483647 h 676"/>
                <a:gd name="T46" fmla="*/ 2147483647 w 230"/>
                <a:gd name="T47" fmla="*/ 2147483647 h 676"/>
                <a:gd name="T48" fmla="*/ 2147483647 w 230"/>
                <a:gd name="T49" fmla="*/ 2147483647 h 676"/>
                <a:gd name="T50" fmla="*/ 2147483647 w 230"/>
                <a:gd name="T51" fmla="*/ 2147483647 h 676"/>
                <a:gd name="T52" fmla="*/ 2147483647 w 230"/>
                <a:gd name="T53" fmla="*/ 2147483647 h 676"/>
                <a:gd name="T54" fmla="*/ 2147483647 w 230"/>
                <a:gd name="T55" fmla="*/ 2147483647 h 676"/>
                <a:gd name="T56" fmla="*/ 2147483647 w 230"/>
                <a:gd name="T57" fmla="*/ 2147483647 h 676"/>
                <a:gd name="T58" fmla="*/ 2147483647 w 230"/>
                <a:gd name="T59" fmla="*/ 2147483647 h 676"/>
                <a:gd name="T60" fmla="*/ 2147483647 w 230"/>
                <a:gd name="T61" fmla="*/ 2147483647 h 676"/>
                <a:gd name="T62" fmla="*/ 2147483647 w 230"/>
                <a:gd name="T63" fmla="*/ 2147483647 h 676"/>
                <a:gd name="T64" fmla="*/ 2147483647 w 230"/>
                <a:gd name="T65" fmla="*/ 2147483647 h 676"/>
                <a:gd name="T66" fmla="*/ 2147483647 w 230"/>
                <a:gd name="T67" fmla="*/ 2147483647 h 676"/>
                <a:gd name="T68" fmla="*/ 2147483647 w 230"/>
                <a:gd name="T69" fmla="*/ 2147483647 h 676"/>
                <a:gd name="T70" fmla="*/ 2147483647 w 230"/>
                <a:gd name="T71" fmla="*/ 2147483647 h 676"/>
                <a:gd name="T72" fmla="*/ 2147483647 w 230"/>
                <a:gd name="T73" fmla="*/ 2147483647 h 676"/>
                <a:gd name="T74" fmla="*/ 2147483647 w 230"/>
                <a:gd name="T75" fmla="*/ 2147483647 h 676"/>
                <a:gd name="T76" fmla="*/ 2147483647 w 230"/>
                <a:gd name="T77" fmla="*/ 2147483647 h 676"/>
                <a:gd name="T78" fmla="*/ 2147483647 w 230"/>
                <a:gd name="T79" fmla="*/ 2147483647 h 676"/>
                <a:gd name="T80" fmla="*/ 2147483647 w 230"/>
                <a:gd name="T81" fmla="*/ 2147483647 h 676"/>
                <a:gd name="T82" fmla="*/ 2147483647 w 230"/>
                <a:gd name="T83" fmla="*/ 2147483647 h 676"/>
                <a:gd name="T84" fmla="*/ 2147483647 w 230"/>
                <a:gd name="T85" fmla="*/ 2147483647 h 676"/>
                <a:gd name="T86" fmla="*/ 2147483647 w 230"/>
                <a:gd name="T87" fmla="*/ 2147483647 h 676"/>
                <a:gd name="T88" fmla="*/ 2147483647 w 230"/>
                <a:gd name="T89" fmla="*/ 2147483647 h 676"/>
                <a:gd name="T90" fmla="*/ 2147483647 w 230"/>
                <a:gd name="T91" fmla="*/ 2147483647 h 676"/>
                <a:gd name="T92" fmla="*/ 2147483647 w 230"/>
                <a:gd name="T93" fmla="*/ 2147483647 h 676"/>
                <a:gd name="T94" fmla="*/ 2147483647 w 230"/>
                <a:gd name="T95" fmla="*/ 2147483647 h 6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0"/>
                <a:gd name="T145" fmla="*/ 0 h 676"/>
                <a:gd name="T146" fmla="*/ 230 w 230"/>
                <a:gd name="T147" fmla="*/ 676 h 6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0" h="676">
                  <a:moveTo>
                    <a:pt x="13" y="5"/>
                  </a:moveTo>
                  <a:lnTo>
                    <a:pt x="24" y="40"/>
                  </a:lnTo>
                  <a:lnTo>
                    <a:pt x="25" y="43"/>
                  </a:lnTo>
                  <a:lnTo>
                    <a:pt x="24" y="45"/>
                  </a:lnTo>
                  <a:lnTo>
                    <a:pt x="22" y="46"/>
                  </a:lnTo>
                  <a:lnTo>
                    <a:pt x="21" y="48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3" y="5"/>
                  </a:lnTo>
                  <a:close/>
                  <a:moveTo>
                    <a:pt x="40" y="88"/>
                  </a:moveTo>
                  <a:lnTo>
                    <a:pt x="52" y="122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51" y="129"/>
                  </a:lnTo>
                  <a:lnTo>
                    <a:pt x="48" y="131"/>
                  </a:lnTo>
                  <a:lnTo>
                    <a:pt x="46" y="131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0" y="126"/>
                  </a:lnTo>
                  <a:lnTo>
                    <a:pt x="28" y="91"/>
                  </a:lnTo>
                  <a:lnTo>
                    <a:pt x="28" y="89"/>
                  </a:lnTo>
                  <a:lnTo>
                    <a:pt x="28" y="86"/>
                  </a:lnTo>
                  <a:lnTo>
                    <a:pt x="30" y="85"/>
                  </a:lnTo>
                  <a:lnTo>
                    <a:pt x="33" y="83"/>
                  </a:lnTo>
                  <a:lnTo>
                    <a:pt x="34" y="83"/>
                  </a:lnTo>
                  <a:lnTo>
                    <a:pt x="37" y="83"/>
                  </a:lnTo>
                  <a:lnTo>
                    <a:pt x="39" y="85"/>
                  </a:lnTo>
                  <a:lnTo>
                    <a:pt x="40" y="88"/>
                  </a:lnTo>
                  <a:close/>
                  <a:moveTo>
                    <a:pt x="67" y="169"/>
                  </a:moveTo>
                  <a:lnTo>
                    <a:pt x="79" y="205"/>
                  </a:lnTo>
                  <a:lnTo>
                    <a:pt x="79" y="207"/>
                  </a:lnTo>
                  <a:lnTo>
                    <a:pt x="79" y="210"/>
                  </a:lnTo>
                  <a:lnTo>
                    <a:pt x="77" y="211"/>
                  </a:lnTo>
                  <a:lnTo>
                    <a:pt x="76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8" y="211"/>
                  </a:lnTo>
                  <a:lnTo>
                    <a:pt x="67" y="208"/>
                  </a:lnTo>
                  <a:lnTo>
                    <a:pt x="57" y="174"/>
                  </a:lnTo>
                  <a:lnTo>
                    <a:pt x="55" y="171"/>
                  </a:lnTo>
                  <a:lnTo>
                    <a:pt x="57" y="168"/>
                  </a:lnTo>
                  <a:lnTo>
                    <a:pt x="58" y="167"/>
                  </a:lnTo>
                  <a:lnTo>
                    <a:pt x="59" y="165"/>
                  </a:lnTo>
                  <a:lnTo>
                    <a:pt x="62" y="165"/>
                  </a:lnTo>
                  <a:lnTo>
                    <a:pt x="64" y="167"/>
                  </a:lnTo>
                  <a:lnTo>
                    <a:pt x="67" y="167"/>
                  </a:lnTo>
                  <a:lnTo>
                    <a:pt x="67" y="169"/>
                  </a:lnTo>
                  <a:close/>
                  <a:moveTo>
                    <a:pt x="95" y="251"/>
                  </a:moveTo>
                  <a:lnTo>
                    <a:pt x="107" y="287"/>
                  </a:lnTo>
                  <a:lnTo>
                    <a:pt x="107" y="290"/>
                  </a:lnTo>
                  <a:lnTo>
                    <a:pt x="107" y="291"/>
                  </a:lnTo>
                  <a:lnTo>
                    <a:pt x="106" y="293"/>
                  </a:lnTo>
                  <a:lnTo>
                    <a:pt x="103" y="294"/>
                  </a:lnTo>
                  <a:lnTo>
                    <a:pt x="101" y="294"/>
                  </a:lnTo>
                  <a:lnTo>
                    <a:pt x="98" y="294"/>
                  </a:lnTo>
                  <a:lnTo>
                    <a:pt x="97" y="293"/>
                  </a:lnTo>
                  <a:lnTo>
                    <a:pt x="95" y="291"/>
                  </a:lnTo>
                  <a:lnTo>
                    <a:pt x="83" y="256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5" y="248"/>
                  </a:lnTo>
                  <a:lnTo>
                    <a:pt x="88" y="248"/>
                  </a:lnTo>
                  <a:lnTo>
                    <a:pt x="89" y="247"/>
                  </a:lnTo>
                  <a:lnTo>
                    <a:pt x="92" y="248"/>
                  </a:lnTo>
                  <a:lnTo>
                    <a:pt x="94" y="250"/>
                  </a:lnTo>
                  <a:lnTo>
                    <a:pt x="95" y="251"/>
                  </a:lnTo>
                  <a:close/>
                  <a:moveTo>
                    <a:pt x="122" y="334"/>
                  </a:moveTo>
                  <a:lnTo>
                    <a:pt x="134" y="368"/>
                  </a:lnTo>
                  <a:lnTo>
                    <a:pt x="134" y="371"/>
                  </a:lnTo>
                  <a:lnTo>
                    <a:pt x="134" y="374"/>
                  </a:lnTo>
                  <a:lnTo>
                    <a:pt x="132" y="376"/>
                  </a:lnTo>
                  <a:lnTo>
                    <a:pt x="131" y="377"/>
                  </a:lnTo>
                  <a:lnTo>
                    <a:pt x="128" y="377"/>
                  </a:lnTo>
                  <a:lnTo>
                    <a:pt x="125" y="376"/>
                  </a:lnTo>
                  <a:lnTo>
                    <a:pt x="123" y="374"/>
                  </a:lnTo>
                  <a:lnTo>
                    <a:pt x="122" y="373"/>
                  </a:lnTo>
                  <a:lnTo>
                    <a:pt x="110" y="337"/>
                  </a:lnTo>
                  <a:lnTo>
                    <a:pt x="110" y="336"/>
                  </a:lnTo>
                  <a:lnTo>
                    <a:pt x="111" y="333"/>
                  </a:lnTo>
                  <a:lnTo>
                    <a:pt x="113" y="331"/>
                  </a:lnTo>
                  <a:lnTo>
                    <a:pt x="114" y="330"/>
                  </a:lnTo>
                  <a:lnTo>
                    <a:pt x="117" y="330"/>
                  </a:lnTo>
                  <a:lnTo>
                    <a:pt x="119" y="330"/>
                  </a:lnTo>
                  <a:lnTo>
                    <a:pt x="122" y="331"/>
                  </a:lnTo>
                  <a:lnTo>
                    <a:pt x="122" y="334"/>
                  </a:lnTo>
                  <a:close/>
                  <a:moveTo>
                    <a:pt x="150" y="416"/>
                  </a:moveTo>
                  <a:lnTo>
                    <a:pt x="162" y="452"/>
                  </a:lnTo>
                  <a:lnTo>
                    <a:pt x="162" y="453"/>
                  </a:lnTo>
                  <a:lnTo>
                    <a:pt x="160" y="456"/>
                  </a:lnTo>
                  <a:lnTo>
                    <a:pt x="159" y="457"/>
                  </a:lnTo>
                  <a:lnTo>
                    <a:pt x="157" y="459"/>
                  </a:lnTo>
                  <a:lnTo>
                    <a:pt x="154" y="459"/>
                  </a:lnTo>
                  <a:lnTo>
                    <a:pt x="153" y="459"/>
                  </a:lnTo>
                  <a:lnTo>
                    <a:pt x="152" y="457"/>
                  </a:lnTo>
                  <a:lnTo>
                    <a:pt x="150" y="454"/>
                  </a:lnTo>
                  <a:lnTo>
                    <a:pt x="138" y="420"/>
                  </a:lnTo>
                  <a:lnTo>
                    <a:pt x="138" y="417"/>
                  </a:lnTo>
                  <a:lnTo>
                    <a:pt x="138" y="414"/>
                  </a:lnTo>
                  <a:lnTo>
                    <a:pt x="140" y="413"/>
                  </a:lnTo>
                  <a:lnTo>
                    <a:pt x="143" y="411"/>
                  </a:lnTo>
                  <a:lnTo>
                    <a:pt x="144" y="411"/>
                  </a:lnTo>
                  <a:lnTo>
                    <a:pt x="147" y="413"/>
                  </a:lnTo>
                  <a:lnTo>
                    <a:pt x="149" y="414"/>
                  </a:lnTo>
                  <a:lnTo>
                    <a:pt x="150" y="416"/>
                  </a:lnTo>
                  <a:close/>
                  <a:moveTo>
                    <a:pt x="177" y="498"/>
                  </a:moveTo>
                  <a:lnTo>
                    <a:pt x="189" y="533"/>
                  </a:lnTo>
                  <a:lnTo>
                    <a:pt x="189" y="536"/>
                  </a:lnTo>
                  <a:lnTo>
                    <a:pt x="189" y="538"/>
                  </a:lnTo>
                  <a:lnTo>
                    <a:pt x="187" y="539"/>
                  </a:lnTo>
                  <a:lnTo>
                    <a:pt x="186" y="541"/>
                  </a:lnTo>
                  <a:lnTo>
                    <a:pt x="183" y="541"/>
                  </a:lnTo>
                  <a:lnTo>
                    <a:pt x="180" y="541"/>
                  </a:lnTo>
                  <a:lnTo>
                    <a:pt x="178" y="539"/>
                  </a:lnTo>
                  <a:lnTo>
                    <a:pt x="177" y="538"/>
                  </a:lnTo>
                  <a:lnTo>
                    <a:pt x="165" y="502"/>
                  </a:lnTo>
                  <a:lnTo>
                    <a:pt x="165" y="499"/>
                  </a:lnTo>
                  <a:lnTo>
                    <a:pt x="166" y="498"/>
                  </a:lnTo>
                  <a:lnTo>
                    <a:pt x="166" y="495"/>
                  </a:lnTo>
                  <a:lnTo>
                    <a:pt x="169" y="495"/>
                  </a:lnTo>
                  <a:lnTo>
                    <a:pt x="172" y="493"/>
                  </a:lnTo>
                  <a:lnTo>
                    <a:pt x="174" y="495"/>
                  </a:lnTo>
                  <a:lnTo>
                    <a:pt x="175" y="496"/>
                  </a:lnTo>
                  <a:lnTo>
                    <a:pt x="177" y="498"/>
                  </a:lnTo>
                  <a:close/>
                  <a:moveTo>
                    <a:pt x="226" y="547"/>
                  </a:moveTo>
                  <a:lnTo>
                    <a:pt x="230" y="676"/>
                  </a:lnTo>
                  <a:lnTo>
                    <a:pt x="156" y="569"/>
                  </a:lnTo>
                  <a:lnTo>
                    <a:pt x="226" y="54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5" name="Freeform 190"/>
            <p:cNvSpPr>
              <a:spLocks noEditPoints="1"/>
            </p:cNvSpPr>
            <p:nvPr/>
          </p:nvSpPr>
          <p:spPr bwMode="auto">
            <a:xfrm>
              <a:off x="5268913" y="3825875"/>
              <a:ext cx="182562" cy="476250"/>
            </a:xfrm>
            <a:custGeom>
              <a:avLst/>
              <a:gdLst>
                <a:gd name="T0" fmla="*/ 2147483647 w 229"/>
                <a:gd name="T1" fmla="*/ 2147483647 h 599"/>
                <a:gd name="T2" fmla="*/ 2147483647 w 229"/>
                <a:gd name="T3" fmla="*/ 2147483647 h 599"/>
                <a:gd name="T4" fmla="*/ 2147483647 w 229"/>
                <a:gd name="T5" fmla="*/ 2147483647 h 599"/>
                <a:gd name="T6" fmla="*/ 2147483647 w 229"/>
                <a:gd name="T7" fmla="*/ 2147483647 h 599"/>
                <a:gd name="T8" fmla="*/ 2147483647 w 229"/>
                <a:gd name="T9" fmla="*/ 2147483647 h 599"/>
                <a:gd name="T10" fmla="*/ 2147483647 w 229"/>
                <a:gd name="T11" fmla="*/ 2147483647 h 599"/>
                <a:gd name="T12" fmla="*/ 2147483647 w 229"/>
                <a:gd name="T13" fmla="*/ 2147483647 h 599"/>
                <a:gd name="T14" fmla="*/ 2147483647 w 229"/>
                <a:gd name="T15" fmla="*/ 2147483647 h 599"/>
                <a:gd name="T16" fmla="*/ 2147483647 w 229"/>
                <a:gd name="T17" fmla="*/ 2147483647 h 599"/>
                <a:gd name="T18" fmla="*/ 2147483647 w 229"/>
                <a:gd name="T19" fmla="*/ 2147483647 h 599"/>
                <a:gd name="T20" fmla="*/ 0 w 229"/>
                <a:gd name="T21" fmla="*/ 2147483647 h 599"/>
                <a:gd name="T22" fmla="*/ 0 w 229"/>
                <a:gd name="T23" fmla="*/ 2147483647 h 599"/>
                <a:gd name="T24" fmla="*/ 0 w 229"/>
                <a:gd name="T25" fmla="*/ 2147483647 h 599"/>
                <a:gd name="T26" fmla="*/ 2147483647 w 229"/>
                <a:gd name="T27" fmla="*/ 2147483647 h 599"/>
                <a:gd name="T28" fmla="*/ 2147483647 w 229"/>
                <a:gd name="T29" fmla="*/ 0 h 599"/>
                <a:gd name="T30" fmla="*/ 2147483647 w 229"/>
                <a:gd name="T31" fmla="*/ 0 h 599"/>
                <a:gd name="T32" fmla="*/ 2147483647 w 229"/>
                <a:gd name="T33" fmla="*/ 0 h 599"/>
                <a:gd name="T34" fmla="*/ 2147483647 w 229"/>
                <a:gd name="T35" fmla="*/ 2147483647 h 599"/>
                <a:gd name="T36" fmla="*/ 2147483647 w 229"/>
                <a:gd name="T37" fmla="*/ 2147483647 h 599"/>
                <a:gd name="T38" fmla="*/ 2147483647 w 229"/>
                <a:gd name="T39" fmla="*/ 2147483647 h 599"/>
                <a:gd name="T40" fmla="*/ 2147483647 w 229"/>
                <a:gd name="T41" fmla="*/ 2147483647 h 599"/>
                <a:gd name="T42" fmla="*/ 2147483647 w 229"/>
                <a:gd name="T43" fmla="*/ 2147483647 h 599"/>
                <a:gd name="T44" fmla="*/ 2147483647 w 229"/>
                <a:gd name="T45" fmla="*/ 2147483647 h 599"/>
                <a:gd name="T46" fmla="*/ 2147483647 w 229"/>
                <a:gd name="T47" fmla="*/ 2147483647 h 5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9"/>
                <a:gd name="T73" fmla="*/ 0 h 599"/>
                <a:gd name="T74" fmla="*/ 229 w 229"/>
                <a:gd name="T75" fmla="*/ 599 h 59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9" h="599">
                  <a:moveTo>
                    <a:pt x="12" y="3"/>
                  </a:moveTo>
                  <a:lnTo>
                    <a:pt x="194" y="493"/>
                  </a:lnTo>
                  <a:lnTo>
                    <a:pt x="196" y="496"/>
                  </a:lnTo>
                  <a:lnTo>
                    <a:pt x="194" y="497"/>
                  </a:lnTo>
                  <a:lnTo>
                    <a:pt x="193" y="498"/>
                  </a:lnTo>
                  <a:lnTo>
                    <a:pt x="191" y="500"/>
                  </a:lnTo>
                  <a:lnTo>
                    <a:pt x="188" y="501"/>
                  </a:lnTo>
                  <a:lnTo>
                    <a:pt x="187" y="500"/>
                  </a:lnTo>
                  <a:lnTo>
                    <a:pt x="184" y="498"/>
                  </a:lnTo>
                  <a:lnTo>
                    <a:pt x="184" y="49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3"/>
                  </a:lnTo>
                  <a:close/>
                  <a:moveTo>
                    <a:pt x="220" y="470"/>
                  </a:moveTo>
                  <a:lnTo>
                    <a:pt x="229" y="599"/>
                  </a:lnTo>
                  <a:lnTo>
                    <a:pt x="150" y="496"/>
                  </a:lnTo>
                  <a:lnTo>
                    <a:pt x="220" y="47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535" name="Footer Placeholder 95"/>
          <p:cNvSpPr txBox="1">
            <a:spLocks/>
          </p:cNvSpPr>
          <p:nvPr/>
        </p:nvSpPr>
        <p:spPr bwMode="auto">
          <a:xfrm>
            <a:off x="3124200" y="6477000"/>
            <a:ext cx="2895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  <p:sp>
        <p:nvSpPr>
          <p:cNvPr id="22536" name="Text Box 98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10604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133600" y="2209800"/>
            <a:ext cx="5430838" cy="15986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 m could be really big</a:t>
            </a:r>
          </a:p>
          <a:p>
            <a:pPr eaLnBrk="1" hangingPunct="1">
              <a:buFontTx/>
              <a:buChar char="•"/>
            </a:pPr>
            <a:r>
              <a:rPr lang="en-GB"/>
              <a:t> a node could contain a tree (a bstree or an avl tree)</a:t>
            </a:r>
          </a:p>
          <a:p>
            <a:pPr eaLnBrk="1" hangingPunct="1">
              <a:buFontTx/>
              <a:buChar char="•"/>
            </a:pPr>
            <a:r>
              <a:rPr lang="en-GB"/>
              <a:t> we might search within node using binary search</a:t>
            </a:r>
          </a:p>
          <a:p>
            <a:pPr eaLnBrk="1" hangingPunct="1">
              <a:buFontTx/>
              <a:buChar char="•"/>
            </a:pPr>
            <a:r>
              <a:rPr lang="en-GB"/>
              <a:t> nodes might correspond to large regions of disc space</a:t>
            </a:r>
          </a:p>
          <a:p>
            <a:pPr lvl="1" eaLnBrk="1" hangingPunct="1">
              <a:buFontTx/>
              <a:buChar char="•"/>
            </a:pPr>
            <a:r>
              <a:rPr lang="en-GB"/>
              <a:t> we want to minimise slooooow disc access </a:t>
            </a:r>
          </a:p>
          <a:p>
            <a:pPr eaLnBrk="1" hangingPunct="1">
              <a:buFontTx/>
              <a:buChar char="•"/>
            </a:pPr>
            <a:r>
              <a:rPr lang="en-GB"/>
              <a:t> think </a:t>
            </a:r>
            <a:r>
              <a:rPr lang="en-GB" sz="1800"/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41226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600200" y="2590800"/>
            <a:ext cx="5829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4400"/>
              <a:t>balanced m-way trees</a:t>
            </a:r>
          </a:p>
        </p:txBody>
      </p:sp>
    </p:spTree>
    <p:extLst>
      <p:ext uri="{BB962C8B-B14F-4D97-AF65-F5344CB8AC3E}">
        <p14:creationId xmlns:p14="http://schemas.microsoft.com/office/powerpoint/2010/main" val="23780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68CA68C-B438-4FF4-8806-58F90E41B44C}" type="slidenum">
              <a:rPr lang="en-GB" sz="1400" smtClean="0">
                <a:latin typeface="Arial" charset="0"/>
              </a:rPr>
              <a:pPr eaLnBrk="1" hangingPunct="1"/>
              <a:t>24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Balanced m-way trees (B-trees)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5800" cy="457200"/>
          </a:xfrm>
        </p:spPr>
        <p:txBody>
          <a:bodyPr/>
          <a:lstStyle/>
          <a:p>
            <a:r>
              <a:rPr lang="en-GB" sz="2000" smtClean="0"/>
              <a:t>Like BSTs, m-way trees can become very unbalanced</a:t>
            </a:r>
          </a:p>
          <a:p>
            <a:endParaRPr lang="en-GB" sz="2000" smtClean="0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609600" y="4800600"/>
            <a:ext cx="8001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000"/>
              <a:t>Of particular importance when we want to use trees to process data on secondary storage like disks where access is costly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We use a special type of m-way tree (B-tree) which ensures balance: all leaves are at the same depth</a:t>
            </a:r>
          </a:p>
        </p:txBody>
      </p:sp>
      <p:pic>
        <p:nvPicPr>
          <p:cNvPr id="25606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5925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39"/>
          <p:cNvSpPr txBox="1">
            <a:spLocks noChangeArrowheads="1"/>
          </p:cNvSpPr>
          <p:nvPr/>
        </p:nvSpPr>
        <p:spPr bwMode="auto">
          <a:xfrm>
            <a:off x="990600" y="2362200"/>
            <a:ext cx="2286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Here we need to check 5 nodes to find value 55 but only 2 to find value 35</a:t>
            </a:r>
          </a:p>
        </p:txBody>
      </p:sp>
      <p:sp>
        <p:nvSpPr>
          <p:cNvPr id="2560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26018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D8372A7-0FD8-4966-BE38-02F7F74DBF51}" type="slidenum">
              <a:rPr lang="en-GB" sz="1400" smtClean="0">
                <a:latin typeface="Arial" charset="0"/>
              </a:rPr>
              <a:pPr eaLnBrk="1" hangingPunct="1"/>
              <a:t>25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315200" cy="868363"/>
          </a:xfrm>
        </p:spPr>
        <p:txBody>
          <a:bodyPr/>
          <a:lstStyle/>
          <a:p>
            <a:r>
              <a:rPr lang="en-GB" sz="2800" smtClean="0"/>
              <a:t>B-Trees Motivation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smtClean="0"/>
              <a:t>If we want to store large amounts of data, may need to store it on disk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Number of times we have to access disk to retrieve data becomes important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A disk access is very expensive compared to a typical computer instruction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Number of disk accesses dominates running time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Secondary memory (disk) divided into equal-sized blocks (e.g. 512, 2048, 4096 or 8192 bytes)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Basic I/O operation transfers contents of one disk block to/from main memory</a:t>
            </a:r>
          </a:p>
          <a:p>
            <a:pPr>
              <a:lnSpc>
                <a:spcPct val="90000"/>
              </a:lnSpc>
            </a:pPr>
            <a:r>
              <a:rPr lang="en-GB" sz="2000" smtClean="0"/>
              <a:t>Our goal: to devise m-way search tree which minimises disk access (and exploits disk block read)</a:t>
            </a: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42161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8B6934C-DE01-4402-8D91-54E0A6FF2E98}" type="slidenum">
              <a:rPr lang="en-GB" sz="1400" smtClean="0">
                <a:latin typeface="Arial" charset="0"/>
              </a:rPr>
              <a:pPr eaLnBrk="1" hangingPunct="1"/>
              <a:t>26</a:t>
            </a:fld>
            <a:endParaRPr lang="en-GB" sz="1400" smtClean="0">
              <a:latin typeface="Arial" charset="0"/>
            </a:endParaRP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31111" r="48421" b="27939"/>
          <a:stretch>
            <a:fillRect/>
          </a:stretch>
        </p:blipFill>
        <p:spPr>
          <a:xfrm>
            <a:off x="576263" y="1447800"/>
            <a:ext cx="756285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3581400" y="627063"/>
            <a:ext cx="1381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10 years old!</a:t>
            </a:r>
          </a:p>
        </p:txBody>
      </p:sp>
    </p:spTree>
    <p:extLst>
      <p:ext uri="{BB962C8B-B14F-4D97-AF65-F5344CB8AC3E}">
        <p14:creationId xmlns:p14="http://schemas.microsoft.com/office/powerpoint/2010/main" val="2732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2E5D156-3812-417E-AA83-4FE854300095}" type="slidenum">
              <a:rPr lang="en-GB" sz="1400" smtClean="0">
                <a:latin typeface="Arial" charset="0"/>
              </a:rPr>
              <a:pPr eaLnBrk="1" hangingPunct="1"/>
              <a:t>27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17475"/>
            <a:ext cx="5651500" cy="868363"/>
          </a:xfrm>
        </p:spPr>
        <p:txBody>
          <a:bodyPr/>
          <a:lstStyle/>
          <a:p>
            <a:r>
              <a:rPr lang="en-GB" smtClean="0"/>
              <a:t>A B-trees is: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5486400" cy="4876800"/>
          </a:xfrm>
        </p:spPr>
        <p:txBody>
          <a:bodyPr/>
          <a:lstStyle/>
          <a:p>
            <a:r>
              <a:rPr lang="en-GB" sz="1800" dirty="0" smtClean="0"/>
              <a:t>An m-way search tree designed to conserve space and be reasonably well balanced</a:t>
            </a:r>
          </a:p>
          <a:p>
            <a:endParaRPr lang="en-GB" sz="1800" dirty="0" smtClean="0"/>
          </a:p>
          <a:p>
            <a:r>
              <a:rPr lang="en-GB" sz="1800" dirty="0" smtClean="0"/>
              <a:t>Each node still has at most m children but:</a:t>
            </a:r>
          </a:p>
          <a:p>
            <a:pPr lvl="1"/>
            <a:r>
              <a:rPr lang="en-GB" sz="1800" dirty="0" smtClean="0"/>
              <a:t>Root is either a leaf or has between 2 and m children, and contains at least one value</a:t>
            </a:r>
          </a:p>
          <a:p>
            <a:pPr lvl="1"/>
            <a:r>
              <a:rPr lang="en-GB" sz="1800" dirty="0" smtClean="0"/>
              <a:t>All </a:t>
            </a:r>
            <a:r>
              <a:rPr lang="en-GB" sz="1800" dirty="0" err="1" smtClean="0"/>
              <a:t>nonleaf</a:t>
            </a:r>
            <a:r>
              <a:rPr lang="en-GB" sz="1800" dirty="0" smtClean="0"/>
              <a:t> nodes (except root) have </a:t>
            </a:r>
            <a:r>
              <a:rPr lang="en-GB" sz="1800" dirty="0" smtClean="0">
                <a:sym typeface="Symbol" pitchFamily="18" charset="2"/>
              </a:rPr>
              <a:t>at least </a:t>
            </a:r>
          </a:p>
          <a:p>
            <a:pPr lvl="1"/>
            <a:endParaRPr lang="en-GB" sz="1800" dirty="0" smtClean="0">
              <a:sym typeface="Symbol" pitchFamily="18" charset="2"/>
            </a:endParaRPr>
          </a:p>
          <a:p>
            <a:pPr lvl="2"/>
            <a:r>
              <a:rPr lang="en-GB" sz="1800" dirty="0" smtClean="0">
                <a:sym typeface="Symbol" pitchFamily="18" charset="2"/>
              </a:rPr>
              <a:t>m/2 if even, </a:t>
            </a:r>
          </a:p>
          <a:p>
            <a:pPr lvl="2"/>
            <a:r>
              <a:rPr lang="en-GB" sz="1800" dirty="0" smtClean="0">
                <a:sym typeface="Symbol" pitchFamily="18" charset="2"/>
              </a:rPr>
              <a:t>at least (m-1)/2 if odd                </a:t>
            </a:r>
          </a:p>
          <a:p>
            <a:pPr lvl="1"/>
            <a:endParaRPr lang="en-GB" sz="1800" dirty="0" smtClean="0">
              <a:sym typeface="Symbol" pitchFamily="18" charset="2"/>
            </a:endParaRPr>
          </a:p>
          <a:p>
            <a:pPr lvl="1"/>
            <a:r>
              <a:rPr lang="en-GB" sz="1800" b="1" i="1" dirty="0" smtClean="0">
                <a:sym typeface="Symbol" pitchFamily="18" charset="2"/>
              </a:rPr>
              <a:t>All leaves are same depth</a:t>
            </a:r>
            <a:endParaRPr lang="en-GB" sz="1800" b="1" i="1" dirty="0" smtClean="0"/>
          </a:p>
        </p:txBody>
      </p:sp>
      <p:sp>
        <p:nvSpPr>
          <p:cNvPr id="28677" name="AutoShape 5"/>
          <p:cNvSpPr>
            <a:spLocks/>
          </p:cNvSpPr>
          <p:nvPr/>
        </p:nvSpPr>
        <p:spPr bwMode="auto">
          <a:xfrm>
            <a:off x="4572000" y="4495800"/>
            <a:ext cx="76200" cy="685800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00600" y="45720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/>
              <a:t>values</a:t>
            </a:r>
          </a:p>
        </p:txBody>
      </p:sp>
      <p:pic>
        <p:nvPicPr>
          <p:cNvPr id="28679" name="Picture 7" descr="b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0"/>
            <a:ext cx="30273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9845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5611A6DF-6B12-48BE-83D3-CCDC10C909D2}" type="slidenum">
              <a:rPr lang="en-GB" sz="1400" smtClean="0">
                <a:latin typeface="Arial" charset="0"/>
              </a:rPr>
              <a:pPr eaLnBrk="1" hangingPunct="1"/>
              <a:t>28</a:t>
            </a:fld>
            <a:endParaRPr lang="en-GB" sz="140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mtClean="0"/>
              <a:t>Comparison of B-Trees with binary search  trees</a:t>
            </a:r>
          </a:p>
        </p:txBody>
      </p:sp>
      <p:sp>
        <p:nvSpPr>
          <p:cNvPr id="29700" name="Text Box 4"/>
          <p:cNvSpPr>
            <a:spLocks noGrp="1" noChangeArrowheads="1"/>
          </p:cNvSpPr>
          <p:nvPr>
            <p:ph type="body" idx="1"/>
          </p:nvPr>
        </p:nvSpPr>
        <p:spPr>
          <a:solidFill>
            <a:srgbClr val="FFFF66"/>
          </a:solidFill>
        </p:spPr>
        <p:txBody>
          <a:bodyPr/>
          <a:lstStyle/>
          <a:p>
            <a:pPr>
              <a:buFontTx/>
              <a:buNone/>
            </a:pPr>
            <a:r>
              <a:rPr lang="en-GB" sz="2000" smtClean="0"/>
              <a:t>Comparison with binary search trees:</a:t>
            </a:r>
          </a:p>
          <a:p>
            <a:pPr>
              <a:buFontTx/>
              <a:buNone/>
            </a:pPr>
            <a:r>
              <a:rPr lang="en-GB" sz="2000" smtClean="0"/>
              <a:t> </a:t>
            </a:r>
          </a:p>
          <a:p>
            <a:pPr>
              <a:buFontTx/>
              <a:buNone/>
            </a:pPr>
            <a:r>
              <a:rPr lang="en-GB" sz="2000" smtClean="0"/>
              <a:t>(1) Multi-branched so depth is smaller.</a:t>
            </a:r>
          </a:p>
          <a:p>
            <a:pPr>
              <a:buFontTx/>
              <a:buNone/>
            </a:pPr>
            <a:r>
              <a:rPr lang="en-GB" sz="2000" smtClean="0"/>
              <a:t>      Search is faster because there are fewer nodes on a path from root to leaf.</a:t>
            </a:r>
          </a:p>
          <a:p>
            <a:pPr>
              <a:buFontTx/>
              <a:buNone/>
            </a:pPr>
            <a:endParaRPr lang="en-GB" sz="2000" smtClean="0"/>
          </a:p>
          <a:p>
            <a:pPr>
              <a:buFontTx/>
              <a:buNone/>
            </a:pPr>
            <a:r>
              <a:rPr lang="en-GB" sz="2000" smtClean="0"/>
              <a:t>(2) Well balanced so the performance of search </a:t>
            </a:r>
            <a:r>
              <a:rPr lang="en-GB" sz="2000" i="1" smtClean="0"/>
              <a:t>etc</a:t>
            </a:r>
            <a:r>
              <a:rPr lang="en-GB" sz="2000" smtClean="0"/>
              <a:t>  is about optimum.  </a:t>
            </a:r>
          </a:p>
          <a:p>
            <a:pPr>
              <a:buFontTx/>
              <a:buNone/>
            </a:pPr>
            <a:r>
              <a:rPr lang="en-GB" sz="2000" smtClean="0"/>
              <a:t>    Complexity is logarithmic (like AVL trees..)</a:t>
            </a:r>
          </a:p>
          <a:p>
            <a:pPr>
              <a:buFontTx/>
              <a:buNone/>
            </a:pPr>
            <a:r>
              <a:rPr lang="en-GB" sz="2000" smtClean="0"/>
              <a:t>	</a:t>
            </a:r>
          </a:p>
          <a:p>
            <a:pPr>
              <a:buFontTx/>
              <a:buNone/>
            </a:pPr>
            <a:r>
              <a:rPr lang="en-GB" sz="2000" smtClean="0"/>
              <a:t>(3) processing a node takes longer because it has more values.</a:t>
            </a: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20967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9505227-9FAE-4E21-9ED8-BC111A1DD942}" type="slidenum">
              <a:rPr lang="en-GB" sz="1400" smtClean="0">
                <a:latin typeface="Arial" charset="0"/>
              </a:rPr>
              <a:pPr eaLnBrk="1" hangingPunct="1"/>
              <a:t>29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grpSp>
        <p:nvGrpSpPr>
          <p:cNvPr id="30724" name="Group 10"/>
          <p:cNvGrpSpPr>
            <a:grpSpLocks/>
          </p:cNvGrpSpPr>
          <p:nvPr/>
        </p:nvGrpSpPr>
        <p:grpSpPr bwMode="auto">
          <a:xfrm>
            <a:off x="3871913" y="1355725"/>
            <a:ext cx="1563687" cy="439738"/>
            <a:chOff x="2487" y="1347"/>
            <a:chExt cx="830" cy="277"/>
          </a:xfrm>
        </p:grpSpPr>
        <p:sp>
          <p:nvSpPr>
            <p:cNvPr id="30743" name="Rectangle 8"/>
            <p:cNvSpPr>
              <a:spLocks noChangeArrowheads="1"/>
            </p:cNvSpPr>
            <p:nvPr/>
          </p:nvSpPr>
          <p:spPr bwMode="auto">
            <a:xfrm>
              <a:off x="2487" y="1347"/>
              <a:ext cx="830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744" name="Rectangle 9"/>
            <p:cNvSpPr>
              <a:spLocks noChangeArrowheads="1"/>
            </p:cNvSpPr>
            <p:nvPr/>
          </p:nvSpPr>
          <p:spPr bwMode="auto">
            <a:xfrm>
              <a:off x="2564" y="1424"/>
              <a:ext cx="59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 6  11  21  29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0725" name="Line 11"/>
          <p:cNvSpPr>
            <a:spLocks noChangeShapeType="1"/>
          </p:cNvSpPr>
          <p:nvPr/>
        </p:nvSpPr>
        <p:spPr bwMode="auto">
          <a:xfrm flipH="1">
            <a:off x="1758950" y="1785938"/>
            <a:ext cx="2195513" cy="8778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6" name="Line 12"/>
          <p:cNvSpPr>
            <a:spLocks noChangeShapeType="1"/>
          </p:cNvSpPr>
          <p:nvPr/>
        </p:nvSpPr>
        <p:spPr bwMode="auto">
          <a:xfrm flipH="1">
            <a:off x="3074988" y="1785938"/>
            <a:ext cx="1171575" cy="8778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7" name="Line 13"/>
          <p:cNvSpPr>
            <a:spLocks noChangeShapeType="1"/>
          </p:cNvSpPr>
          <p:nvPr/>
        </p:nvSpPr>
        <p:spPr bwMode="auto">
          <a:xfrm>
            <a:off x="5280025" y="1787525"/>
            <a:ext cx="1609725" cy="8778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8" name="Rectangle 14"/>
          <p:cNvSpPr>
            <a:spLocks noChangeArrowheads="1"/>
          </p:cNvSpPr>
          <p:nvPr/>
        </p:nvSpPr>
        <p:spPr bwMode="auto">
          <a:xfrm>
            <a:off x="1462088" y="2655888"/>
            <a:ext cx="536575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0729" name="Rectangle 15"/>
          <p:cNvSpPr>
            <a:spLocks noChangeArrowheads="1"/>
          </p:cNvSpPr>
          <p:nvPr/>
        </p:nvSpPr>
        <p:spPr bwMode="auto">
          <a:xfrm>
            <a:off x="1560513" y="2790825"/>
            <a:ext cx="317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3  5</a:t>
            </a:r>
            <a:endParaRPr lang="en-GB" sz="1800">
              <a:latin typeface="Arial" charset="0"/>
            </a:endParaRPr>
          </a:p>
        </p:txBody>
      </p:sp>
      <p:sp>
        <p:nvSpPr>
          <p:cNvPr id="30730" name="Rectangle 16"/>
          <p:cNvSpPr>
            <a:spLocks noChangeArrowheads="1"/>
          </p:cNvSpPr>
          <p:nvPr/>
        </p:nvSpPr>
        <p:spPr bwMode="auto">
          <a:xfrm>
            <a:off x="2692400" y="2703513"/>
            <a:ext cx="554038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0731" name="Rectangle 17"/>
          <p:cNvSpPr>
            <a:spLocks noChangeArrowheads="1"/>
          </p:cNvSpPr>
          <p:nvPr/>
        </p:nvSpPr>
        <p:spPr bwMode="auto">
          <a:xfrm>
            <a:off x="2814638" y="2825750"/>
            <a:ext cx="422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7  9  </a:t>
            </a:r>
            <a:endParaRPr lang="en-GB" sz="1800">
              <a:latin typeface="Arial" charset="0"/>
            </a:endParaRPr>
          </a:p>
        </p:txBody>
      </p:sp>
      <p:sp>
        <p:nvSpPr>
          <p:cNvPr id="30732" name="Rectangle 19"/>
          <p:cNvSpPr>
            <a:spLocks noChangeArrowheads="1"/>
          </p:cNvSpPr>
          <p:nvPr/>
        </p:nvSpPr>
        <p:spPr bwMode="auto">
          <a:xfrm>
            <a:off x="6534150" y="2662238"/>
            <a:ext cx="846138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30733" name="Group 28"/>
          <p:cNvGrpSpPr>
            <a:grpSpLocks/>
          </p:cNvGrpSpPr>
          <p:nvPr/>
        </p:nvGrpSpPr>
        <p:grpSpPr bwMode="auto">
          <a:xfrm>
            <a:off x="5259388" y="2678113"/>
            <a:ext cx="700087" cy="438150"/>
            <a:chOff x="3313" y="1687"/>
            <a:chExt cx="441" cy="276"/>
          </a:xfrm>
        </p:grpSpPr>
        <p:sp>
          <p:nvSpPr>
            <p:cNvPr id="30741" name="Rectangle 18"/>
            <p:cNvSpPr>
              <a:spLocks noChangeArrowheads="1"/>
            </p:cNvSpPr>
            <p:nvPr/>
          </p:nvSpPr>
          <p:spPr bwMode="auto">
            <a:xfrm>
              <a:off x="3313" y="1687"/>
              <a:ext cx="441" cy="27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0742" name="Rectangle 20"/>
            <p:cNvSpPr>
              <a:spLocks noChangeArrowheads="1"/>
            </p:cNvSpPr>
            <p:nvPr/>
          </p:nvSpPr>
          <p:spPr bwMode="auto">
            <a:xfrm>
              <a:off x="3373" y="1758"/>
              <a:ext cx="3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22 26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6581775" y="2762250"/>
            <a:ext cx="742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30735" name="Line 22"/>
          <p:cNvSpPr>
            <a:spLocks noChangeShapeType="1"/>
          </p:cNvSpPr>
          <p:nvPr/>
        </p:nvSpPr>
        <p:spPr bwMode="auto">
          <a:xfrm>
            <a:off x="4926013" y="1798638"/>
            <a:ext cx="731837" cy="8778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6" name="Rectangle 23"/>
          <p:cNvSpPr>
            <a:spLocks noChangeArrowheads="1"/>
          </p:cNvSpPr>
          <p:nvPr/>
        </p:nvSpPr>
        <p:spPr bwMode="auto">
          <a:xfrm>
            <a:off x="3505200" y="2703513"/>
            <a:ext cx="1317625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0737" name="Rectangle 24"/>
          <p:cNvSpPr>
            <a:spLocks noChangeArrowheads="1"/>
          </p:cNvSpPr>
          <p:nvPr/>
        </p:nvSpPr>
        <p:spPr bwMode="auto">
          <a:xfrm>
            <a:off x="3643313" y="2825750"/>
            <a:ext cx="10080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12 14 17 19</a:t>
            </a:r>
            <a:endParaRPr lang="en-GB" sz="1800">
              <a:latin typeface="Arial" charset="0"/>
            </a:endParaRPr>
          </a:p>
        </p:txBody>
      </p:sp>
      <p:sp>
        <p:nvSpPr>
          <p:cNvPr id="30738" name="Line 25"/>
          <p:cNvSpPr>
            <a:spLocks noChangeShapeType="1"/>
          </p:cNvSpPr>
          <p:nvPr/>
        </p:nvSpPr>
        <p:spPr bwMode="auto">
          <a:xfrm flipH="1">
            <a:off x="4392613" y="1785938"/>
            <a:ext cx="146050" cy="8778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9" name="Text Box 26"/>
          <p:cNvSpPr txBox="1">
            <a:spLocks noChangeArrowheads="1"/>
          </p:cNvSpPr>
          <p:nvPr/>
        </p:nvSpPr>
        <p:spPr bwMode="auto">
          <a:xfrm>
            <a:off x="609600" y="12954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 B-tree of order 5:</a:t>
            </a:r>
          </a:p>
        </p:txBody>
      </p:sp>
      <p:sp>
        <p:nvSpPr>
          <p:cNvPr id="30740" name="Footer Placeholder 74"/>
          <p:cNvSpPr>
            <a:spLocks noGrp="1"/>
          </p:cNvSpPr>
          <p:nvPr>
            <p:ph type="ftr" sz="quarter" idx="11"/>
          </p:nvPr>
        </p:nvSpPr>
        <p:spPr>
          <a:xfrm>
            <a:off x="3124200" y="6405563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18487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8"/>
          <p:cNvSpPr>
            <a:spLocks noChangeShapeType="1"/>
          </p:cNvSpPr>
          <p:nvPr/>
        </p:nvSpPr>
        <p:spPr bwMode="auto">
          <a:xfrm>
            <a:off x="4814888" y="3162300"/>
            <a:ext cx="960437" cy="509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3962400" y="2743200"/>
            <a:ext cx="928688" cy="439738"/>
            <a:chOff x="2487" y="1347"/>
            <a:chExt cx="830" cy="277"/>
          </a:xfrm>
        </p:grpSpPr>
        <p:sp>
          <p:nvSpPr>
            <p:cNvPr id="4121" name="Rectangle 5"/>
            <p:cNvSpPr>
              <a:spLocks noChangeArrowheads="1"/>
            </p:cNvSpPr>
            <p:nvPr/>
          </p:nvSpPr>
          <p:spPr bwMode="auto">
            <a:xfrm>
              <a:off x="2487" y="1347"/>
              <a:ext cx="830" cy="27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22" name="Rectangle 6"/>
            <p:cNvSpPr>
              <a:spLocks noChangeArrowheads="1"/>
            </p:cNvSpPr>
            <p:nvPr/>
          </p:nvSpPr>
          <p:spPr bwMode="auto">
            <a:xfrm>
              <a:off x="2564" y="1424"/>
              <a:ext cx="52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 10  44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4100" name="Line 7"/>
          <p:cNvSpPr>
            <a:spLocks noChangeShapeType="1"/>
          </p:cNvSpPr>
          <p:nvPr/>
        </p:nvSpPr>
        <p:spPr bwMode="auto">
          <a:xfrm flipH="1">
            <a:off x="2682875" y="3173413"/>
            <a:ext cx="1401763" cy="5651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2362200" y="3694113"/>
            <a:ext cx="536575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2424113" y="3779838"/>
            <a:ext cx="369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3   7</a:t>
            </a:r>
            <a:endParaRPr lang="en-GB" sz="1800">
              <a:latin typeface="Arial" charset="0"/>
            </a:endParaRPr>
          </a:p>
        </p:txBody>
      </p:sp>
      <p:sp>
        <p:nvSpPr>
          <p:cNvPr id="4103" name="Rectangle 14"/>
          <p:cNvSpPr>
            <a:spLocks noChangeArrowheads="1"/>
          </p:cNvSpPr>
          <p:nvPr/>
        </p:nvSpPr>
        <p:spPr bwMode="auto">
          <a:xfrm>
            <a:off x="5691188" y="3656013"/>
            <a:ext cx="700087" cy="442912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4" name="Rectangle 16"/>
          <p:cNvSpPr>
            <a:spLocks noChangeArrowheads="1"/>
          </p:cNvSpPr>
          <p:nvPr/>
        </p:nvSpPr>
        <p:spPr bwMode="auto">
          <a:xfrm>
            <a:off x="5773738" y="3760788"/>
            <a:ext cx="530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55  70</a:t>
            </a:r>
            <a:endParaRPr lang="en-GB" sz="1800">
              <a:latin typeface="Arial" charset="0"/>
            </a:endParaRPr>
          </a:p>
        </p:txBody>
      </p:sp>
      <p:grpSp>
        <p:nvGrpSpPr>
          <p:cNvPr id="4105" name="Group 23"/>
          <p:cNvGrpSpPr>
            <a:grpSpLocks/>
          </p:cNvGrpSpPr>
          <p:nvPr/>
        </p:nvGrpSpPr>
        <p:grpSpPr bwMode="auto">
          <a:xfrm>
            <a:off x="4198938" y="3683000"/>
            <a:ext cx="425450" cy="439738"/>
            <a:chOff x="2276" y="1657"/>
            <a:chExt cx="268" cy="277"/>
          </a:xfrm>
        </p:grpSpPr>
        <p:sp>
          <p:nvSpPr>
            <p:cNvPr id="4119" name="Rectangle 19"/>
            <p:cNvSpPr>
              <a:spLocks noChangeArrowheads="1"/>
            </p:cNvSpPr>
            <p:nvPr/>
          </p:nvSpPr>
          <p:spPr bwMode="auto">
            <a:xfrm>
              <a:off x="2276" y="1657"/>
              <a:ext cx="268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20" name="Rectangle 20"/>
            <p:cNvSpPr>
              <a:spLocks noChangeArrowheads="1"/>
            </p:cNvSpPr>
            <p:nvPr/>
          </p:nvSpPr>
          <p:spPr bwMode="auto">
            <a:xfrm>
              <a:off x="2317" y="1727"/>
              <a:ext cx="1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22 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4106" name="Line 21"/>
          <p:cNvSpPr>
            <a:spLocks noChangeShapeType="1"/>
          </p:cNvSpPr>
          <p:nvPr/>
        </p:nvSpPr>
        <p:spPr bwMode="auto">
          <a:xfrm>
            <a:off x="4416425" y="3184525"/>
            <a:ext cx="3175" cy="4905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7" name="Line 24"/>
          <p:cNvSpPr>
            <a:spLocks noChangeShapeType="1"/>
          </p:cNvSpPr>
          <p:nvPr/>
        </p:nvSpPr>
        <p:spPr bwMode="auto">
          <a:xfrm flipH="1">
            <a:off x="5464175" y="4054475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108" name="Group 25"/>
          <p:cNvGrpSpPr>
            <a:grpSpLocks/>
          </p:cNvGrpSpPr>
          <p:nvPr/>
        </p:nvGrpSpPr>
        <p:grpSpPr bwMode="auto">
          <a:xfrm>
            <a:off x="5235575" y="4435475"/>
            <a:ext cx="425450" cy="439738"/>
            <a:chOff x="2276" y="1657"/>
            <a:chExt cx="268" cy="277"/>
          </a:xfrm>
        </p:grpSpPr>
        <p:sp>
          <p:nvSpPr>
            <p:cNvPr id="4117" name="Rectangle 26"/>
            <p:cNvSpPr>
              <a:spLocks noChangeArrowheads="1"/>
            </p:cNvSpPr>
            <p:nvPr/>
          </p:nvSpPr>
          <p:spPr bwMode="auto">
            <a:xfrm>
              <a:off x="2276" y="1657"/>
              <a:ext cx="268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18" name="Rectangle 27"/>
            <p:cNvSpPr>
              <a:spLocks noChangeArrowheads="1"/>
            </p:cNvSpPr>
            <p:nvPr/>
          </p:nvSpPr>
          <p:spPr bwMode="auto">
            <a:xfrm>
              <a:off x="2317" y="1727"/>
              <a:ext cx="1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50 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4109" name="Line 34"/>
          <p:cNvSpPr>
            <a:spLocks noChangeShapeType="1"/>
          </p:cNvSpPr>
          <p:nvPr/>
        </p:nvSpPr>
        <p:spPr bwMode="auto">
          <a:xfrm flipH="1">
            <a:off x="6056313" y="4094163"/>
            <a:ext cx="4762" cy="3587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Rectangle 36"/>
          <p:cNvSpPr>
            <a:spLocks noChangeArrowheads="1"/>
          </p:cNvSpPr>
          <p:nvPr/>
        </p:nvSpPr>
        <p:spPr bwMode="auto">
          <a:xfrm>
            <a:off x="5856288" y="4467225"/>
            <a:ext cx="814387" cy="439738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11" name="Rectangle 37"/>
          <p:cNvSpPr>
            <a:spLocks noChangeArrowheads="1"/>
          </p:cNvSpPr>
          <p:nvPr/>
        </p:nvSpPr>
        <p:spPr bwMode="auto">
          <a:xfrm>
            <a:off x="5921375" y="4578350"/>
            <a:ext cx="582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  <a:latin typeface="Helvetica" pitchFamily="34" charset="0"/>
              </a:rPr>
              <a:t>60   68</a:t>
            </a:r>
            <a:endParaRPr lang="en-GB" sz="1800">
              <a:latin typeface="Arial" charset="0"/>
            </a:endParaRPr>
          </a:p>
        </p:txBody>
      </p:sp>
      <p:sp>
        <p:nvSpPr>
          <p:cNvPr id="41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66D01A4-4FF1-49D5-890F-135A6F718026}" type="slidenum">
              <a:rPr lang="en-GB" sz="1400" smtClean="0">
                <a:latin typeface="Arial" charset="0"/>
              </a:rPr>
              <a:pPr eaLnBrk="1" hangingPunct="1"/>
              <a:t>3</a:t>
            </a:fld>
            <a:endParaRPr lang="en-GB" sz="1400" smtClean="0">
              <a:latin typeface="Arial" charset="0"/>
            </a:endParaRPr>
          </a:p>
        </p:txBody>
      </p:sp>
      <p:sp>
        <p:nvSpPr>
          <p:cNvPr id="4113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179388"/>
            <a:ext cx="5465762" cy="792162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sp>
        <p:nvSpPr>
          <p:cNvPr id="4114" name="Text Box 83"/>
          <p:cNvSpPr txBox="1">
            <a:spLocks noChangeArrowheads="1"/>
          </p:cNvSpPr>
          <p:nvPr/>
        </p:nvSpPr>
        <p:spPr bwMode="auto">
          <a:xfrm>
            <a:off x="609600" y="12954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 3-way tree</a:t>
            </a:r>
          </a:p>
        </p:txBody>
      </p:sp>
      <p:sp>
        <p:nvSpPr>
          <p:cNvPr id="4115" name="Footer Placeholder 58"/>
          <p:cNvSpPr>
            <a:spLocks noGrp="1"/>
          </p:cNvSpPr>
          <p:nvPr>
            <p:ph type="ftr" sz="quarter" idx="11"/>
          </p:nvPr>
        </p:nvSpPr>
        <p:spPr>
          <a:xfrm>
            <a:off x="3124200" y="6550025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4116" name="Text Box 61"/>
          <p:cNvSpPr txBox="1">
            <a:spLocks noChangeArrowheads="1"/>
          </p:cNvSpPr>
          <p:nvPr/>
        </p:nvSpPr>
        <p:spPr bwMode="auto">
          <a:xfrm>
            <a:off x="8077200" y="152400"/>
            <a:ext cx="771525" cy="37623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800">
                <a:latin typeface="Arial" charset="0"/>
              </a:rPr>
              <a:t>M = 3</a:t>
            </a:r>
          </a:p>
        </p:txBody>
      </p:sp>
    </p:spTree>
    <p:extLst>
      <p:ext uri="{BB962C8B-B14F-4D97-AF65-F5344CB8AC3E}">
        <p14:creationId xmlns:p14="http://schemas.microsoft.com/office/powerpoint/2010/main" val="5255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321C3F86-5422-4B31-88E1-42AF396C0DD7}" type="slidenum">
              <a:rPr lang="en-GB" sz="1400">
                <a:latin typeface="Arial" charset="0"/>
              </a:rPr>
              <a:pPr algn="r" eaLnBrk="1" hangingPunct="1"/>
              <a:t>30</a:t>
            </a:fld>
            <a:endParaRPr lang="en-GB" sz="1400">
              <a:latin typeface="Arial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92163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grpSp>
        <p:nvGrpSpPr>
          <p:cNvPr id="31748" name="Group 59"/>
          <p:cNvGrpSpPr>
            <a:grpSpLocks/>
          </p:cNvGrpSpPr>
          <p:nvPr/>
        </p:nvGrpSpPr>
        <p:grpSpPr bwMode="auto">
          <a:xfrm>
            <a:off x="3429000" y="2438400"/>
            <a:ext cx="3875088" cy="2074863"/>
            <a:chOff x="720" y="2334"/>
            <a:chExt cx="2441" cy="1307"/>
          </a:xfrm>
        </p:grpSpPr>
        <p:grpSp>
          <p:nvGrpSpPr>
            <p:cNvPr id="31751" name="Group 58"/>
            <p:cNvGrpSpPr>
              <a:grpSpLocks/>
            </p:cNvGrpSpPr>
            <p:nvPr/>
          </p:nvGrpSpPr>
          <p:grpSpPr bwMode="auto">
            <a:xfrm>
              <a:off x="720" y="2334"/>
              <a:ext cx="2441" cy="1307"/>
              <a:chOff x="336" y="2334"/>
              <a:chExt cx="2441" cy="1307"/>
            </a:xfrm>
          </p:grpSpPr>
          <p:sp>
            <p:nvSpPr>
              <p:cNvPr id="31753" name="Rectangle 30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41" cy="276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grpSp>
            <p:nvGrpSpPr>
              <p:cNvPr id="31754" name="Group 34"/>
              <p:cNvGrpSpPr>
                <a:grpSpLocks/>
              </p:cNvGrpSpPr>
              <p:nvPr/>
            </p:nvGrpSpPr>
            <p:grpSpPr bwMode="auto">
              <a:xfrm>
                <a:off x="1362" y="2334"/>
                <a:ext cx="262" cy="239"/>
                <a:chOff x="1728" y="2832"/>
                <a:chExt cx="262" cy="239"/>
              </a:xfrm>
            </p:grpSpPr>
            <p:sp>
              <p:nvSpPr>
                <p:cNvPr id="31776" name="Rectangle 33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62" cy="239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77" name="Rectangle 32"/>
                <p:cNvSpPr>
                  <a:spLocks noChangeArrowheads="1"/>
                </p:cNvSpPr>
                <p:nvPr/>
              </p:nvSpPr>
              <p:spPr bwMode="auto">
                <a:xfrm>
                  <a:off x="1809" y="2887"/>
                  <a:ext cx="16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50 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  <p:sp>
            <p:nvSpPr>
              <p:cNvPr id="31755" name="Line 35"/>
              <p:cNvSpPr>
                <a:spLocks noChangeShapeType="1"/>
              </p:cNvSpPr>
              <p:nvPr/>
            </p:nvSpPr>
            <p:spPr bwMode="auto">
              <a:xfrm flipH="1">
                <a:off x="826" y="2577"/>
                <a:ext cx="538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56" name="Line 36"/>
              <p:cNvSpPr>
                <a:spLocks noChangeShapeType="1"/>
              </p:cNvSpPr>
              <p:nvPr/>
            </p:nvSpPr>
            <p:spPr bwMode="auto">
              <a:xfrm>
                <a:off x="1614" y="2569"/>
                <a:ext cx="594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757" name="Group 37"/>
              <p:cNvGrpSpPr>
                <a:grpSpLocks/>
              </p:cNvGrpSpPr>
              <p:nvPr/>
            </p:nvGrpSpPr>
            <p:grpSpPr bwMode="auto">
              <a:xfrm>
                <a:off x="685" y="2839"/>
                <a:ext cx="262" cy="239"/>
                <a:chOff x="1728" y="2832"/>
                <a:chExt cx="262" cy="239"/>
              </a:xfrm>
            </p:grpSpPr>
            <p:sp>
              <p:nvSpPr>
                <p:cNvPr id="31774" name="Rectangle 38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62" cy="239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75" name="Rectangle 39"/>
                <p:cNvSpPr>
                  <a:spLocks noChangeArrowheads="1"/>
                </p:cNvSpPr>
                <p:nvPr/>
              </p:nvSpPr>
              <p:spPr bwMode="auto">
                <a:xfrm>
                  <a:off x="1809" y="2887"/>
                  <a:ext cx="16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10 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  <p:grpSp>
            <p:nvGrpSpPr>
              <p:cNvPr id="31758" name="Group 40"/>
              <p:cNvGrpSpPr>
                <a:grpSpLocks/>
              </p:cNvGrpSpPr>
              <p:nvPr/>
            </p:nvGrpSpPr>
            <p:grpSpPr bwMode="auto">
              <a:xfrm>
                <a:off x="2115" y="2837"/>
                <a:ext cx="262" cy="239"/>
                <a:chOff x="1728" y="2832"/>
                <a:chExt cx="262" cy="239"/>
              </a:xfrm>
            </p:grpSpPr>
            <p:sp>
              <p:nvSpPr>
                <p:cNvPr id="31772" name="Rectangle 41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62" cy="239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73" name="Rectangle 42"/>
                <p:cNvSpPr>
                  <a:spLocks noChangeArrowheads="1"/>
                </p:cNvSpPr>
                <p:nvPr/>
              </p:nvSpPr>
              <p:spPr bwMode="auto">
                <a:xfrm>
                  <a:off x="1809" y="2887"/>
                  <a:ext cx="16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66 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  <p:sp>
            <p:nvSpPr>
              <p:cNvPr id="31759" name="Line 43"/>
              <p:cNvSpPr>
                <a:spLocks noChangeShapeType="1"/>
              </p:cNvSpPr>
              <p:nvPr/>
            </p:nvSpPr>
            <p:spPr bwMode="auto">
              <a:xfrm flipH="1">
                <a:off x="566" y="3091"/>
                <a:ext cx="129" cy="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60" name="Line 44"/>
              <p:cNvSpPr>
                <a:spLocks noChangeShapeType="1"/>
              </p:cNvSpPr>
              <p:nvPr/>
            </p:nvSpPr>
            <p:spPr bwMode="auto">
              <a:xfrm>
                <a:off x="915" y="3082"/>
                <a:ext cx="152" cy="2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761" name="Group 47"/>
              <p:cNvGrpSpPr>
                <a:grpSpLocks/>
              </p:cNvGrpSpPr>
              <p:nvPr/>
            </p:nvGrpSpPr>
            <p:grpSpPr bwMode="auto">
              <a:xfrm>
                <a:off x="937" y="3365"/>
                <a:ext cx="441" cy="276"/>
                <a:chOff x="3313" y="1687"/>
                <a:chExt cx="441" cy="276"/>
              </a:xfrm>
            </p:grpSpPr>
            <p:sp>
              <p:nvSpPr>
                <p:cNvPr id="31770" name="Rectangle 48"/>
                <p:cNvSpPr>
                  <a:spLocks noChangeArrowheads="1"/>
                </p:cNvSpPr>
                <p:nvPr/>
              </p:nvSpPr>
              <p:spPr bwMode="auto">
                <a:xfrm>
                  <a:off x="3313" y="1687"/>
                  <a:ext cx="441" cy="276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71" name="Rectangle 49"/>
                <p:cNvSpPr>
                  <a:spLocks noChangeArrowheads="1"/>
                </p:cNvSpPr>
                <p:nvPr/>
              </p:nvSpPr>
              <p:spPr bwMode="auto">
                <a:xfrm>
                  <a:off x="3373" y="1758"/>
                  <a:ext cx="334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22  44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  <p:sp>
            <p:nvSpPr>
              <p:cNvPr id="31762" name="Line 50"/>
              <p:cNvSpPr>
                <a:spLocks noChangeShapeType="1"/>
              </p:cNvSpPr>
              <p:nvPr/>
            </p:nvSpPr>
            <p:spPr bwMode="auto">
              <a:xfrm flipH="1">
                <a:off x="1989" y="3081"/>
                <a:ext cx="129" cy="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63" name="Line 51"/>
              <p:cNvSpPr>
                <a:spLocks noChangeShapeType="1"/>
              </p:cNvSpPr>
              <p:nvPr/>
            </p:nvSpPr>
            <p:spPr bwMode="auto">
              <a:xfrm>
                <a:off x="2375" y="3072"/>
                <a:ext cx="152" cy="2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764" name="Group 52"/>
              <p:cNvGrpSpPr>
                <a:grpSpLocks/>
              </p:cNvGrpSpPr>
              <p:nvPr/>
            </p:nvGrpSpPr>
            <p:grpSpPr bwMode="auto">
              <a:xfrm>
                <a:off x="1827" y="3352"/>
                <a:ext cx="262" cy="239"/>
                <a:chOff x="1728" y="2832"/>
                <a:chExt cx="262" cy="239"/>
              </a:xfrm>
            </p:grpSpPr>
            <p:sp>
              <p:nvSpPr>
                <p:cNvPr id="31768" name="Rectangle 53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62" cy="239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69" name="Rectangle 54"/>
                <p:cNvSpPr>
                  <a:spLocks noChangeArrowheads="1"/>
                </p:cNvSpPr>
                <p:nvPr/>
              </p:nvSpPr>
              <p:spPr bwMode="auto">
                <a:xfrm>
                  <a:off x="1809" y="2887"/>
                  <a:ext cx="16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55 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  <p:grpSp>
            <p:nvGrpSpPr>
              <p:cNvPr id="31765" name="Group 55"/>
              <p:cNvGrpSpPr>
                <a:grpSpLocks/>
              </p:cNvGrpSpPr>
              <p:nvPr/>
            </p:nvGrpSpPr>
            <p:grpSpPr bwMode="auto">
              <a:xfrm>
                <a:off x="2336" y="3355"/>
                <a:ext cx="441" cy="276"/>
                <a:chOff x="3313" y="1687"/>
                <a:chExt cx="441" cy="276"/>
              </a:xfrm>
            </p:grpSpPr>
            <p:sp>
              <p:nvSpPr>
                <p:cNvPr id="31766" name="Rectangle 56"/>
                <p:cNvSpPr>
                  <a:spLocks noChangeArrowheads="1"/>
                </p:cNvSpPr>
                <p:nvPr/>
              </p:nvSpPr>
              <p:spPr bwMode="auto">
                <a:xfrm>
                  <a:off x="3313" y="1687"/>
                  <a:ext cx="441" cy="276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31767" name="Rectangle 57"/>
                <p:cNvSpPr>
                  <a:spLocks noChangeArrowheads="1"/>
                </p:cNvSpPr>
                <p:nvPr/>
              </p:nvSpPr>
              <p:spPr bwMode="auto">
                <a:xfrm>
                  <a:off x="3373" y="1758"/>
                  <a:ext cx="334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500">
                      <a:solidFill>
                        <a:srgbClr val="000000"/>
                      </a:solidFill>
                      <a:latin typeface="Helvetica" pitchFamily="34" charset="0"/>
                    </a:rPr>
                    <a:t>68  70</a:t>
                  </a:r>
                  <a:endParaRPr lang="en-GB" sz="1800">
                    <a:latin typeface="Arial" charset="0"/>
                  </a:endParaRPr>
                </a:p>
              </p:txBody>
            </p:sp>
          </p:grpSp>
        </p:grpSp>
        <p:sp>
          <p:nvSpPr>
            <p:cNvPr id="31752" name="Rectangle 31"/>
            <p:cNvSpPr>
              <a:spLocks noChangeArrowheads="1"/>
            </p:cNvSpPr>
            <p:nvPr/>
          </p:nvSpPr>
          <p:spPr bwMode="auto">
            <a:xfrm>
              <a:off x="816" y="3431"/>
              <a:ext cx="2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3  7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1749" name="Text Box 60"/>
          <p:cNvSpPr txBox="1">
            <a:spLocks noChangeArrowheads="1"/>
          </p:cNvSpPr>
          <p:nvPr/>
        </p:nvSpPr>
        <p:spPr bwMode="auto">
          <a:xfrm>
            <a:off x="609600" y="2667000"/>
            <a:ext cx="2070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 B-tree of order 3:</a:t>
            </a:r>
          </a:p>
        </p:txBody>
      </p:sp>
      <p:sp>
        <p:nvSpPr>
          <p:cNvPr id="31750" name="Footer Placeholder 74"/>
          <p:cNvSpPr txBox="1">
            <a:spLocks noGrp="1"/>
          </p:cNvSpPr>
          <p:nvPr/>
        </p:nvSpPr>
        <p:spPr bwMode="auto">
          <a:xfrm>
            <a:off x="3124200" y="6405563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8873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grpSp>
        <p:nvGrpSpPr>
          <p:cNvPr id="32771" name="Group 61"/>
          <p:cNvGrpSpPr>
            <a:grpSpLocks/>
          </p:cNvGrpSpPr>
          <p:nvPr/>
        </p:nvGrpSpPr>
        <p:grpSpPr bwMode="auto">
          <a:xfrm>
            <a:off x="3886200" y="2209800"/>
            <a:ext cx="4308475" cy="2163763"/>
            <a:chOff x="2256" y="336"/>
            <a:chExt cx="2714" cy="1363"/>
          </a:xfrm>
        </p:grpSpPr>
        <p:grpSp>
          <p:nvGrpSpPr>
            <p:cNvPr id="32774" name="Group 62"/>
            <p:cNvGrpSpPr>
              <a:grpSpLocks/>
            </p:cNvGrpSpPr>
            <p:nvPr/>
          </p:nvGrpSpPr>
          <p:grpSpPr bwMode="auto">
            <a:xfrm>
              <a:off x="3289" y="336"/>
              <a:ext cx="585" cy="277"/>
              <a:chOff x="2487" y="1347"/>
              <a:chExt cx="830" cy="277"/>
            </a:xfrm>
          </p:grpSpPr>
          <p:sp>
            <p:nvSpPr>
              <p:cNvPr id="32792" name="Rectangle 63"/>
              <p:cNvSpPr>
                <a:spLocks noChangeArrowheads="1"/>
              </p:cNvSpPr>
              <p:nvPr/>
            </p:nvSpPr>
            <p:spPr bwMode="auto">
              <a:xfrm>
                <a:off x="2487" y="1347"/>
                <a:ext cx="830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32793" name="Rectangle 64"/>
              <p:cNvSpPr>
                <a:spLocks noChangeArrowheads="1"/>
              </p:cNvSpPr>
              <p:nvPr/>
            </p:nvSpPr>
            <p:spPr bwMode="auto">
              <a:xfrm>
                <a:off x="2564" y="1424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 10  44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32775" name="Line 65"/>
            <p:cNvSpPr>
              <a:spLocks noChangeShapeType="1"/>
            </p:cNvSpPr>
            <p:nvPr/>
          </p:nvSpPr>
          <p:spPr bwMode="auto">
            <a:xfrm flipH="1">
              <a:off x="2458" y="607"/>
              <a:ext cx="883" cy="35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776" name="Rectangle 66"/>
            <p:cNvSpPr>
              <a:spLocks noChangeArrowheads="1"/>
            </p:cNvSpPr>
            <p:nvPr/>
          </p:nvSpPr>
          <p:spPr bwMode="auto">
            <a:xfrm>
              <a:off x="2256" y="935"/>
              <a:ext cx="338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2777" name="Rectangle 67"/>
            <p:cNvSpPr>
              <a:spLocks noChangeArrowheads="1"/>
            </p:cNvSpPr>
            <p:nvPr/>
          </p:nvSpPr>
          <p:spPr bwMode="auto">
            <a:xfrm>
              <a:off x="2295" y="989"/>
              <a:ext cx="2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3   7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2778" name="Rectangle 68"/>
            <p:cNvSpPr>
              <a:spLocks noChangeArrowheads="1"/>
            </p:cNvSpPr>
            <p:nvPr/>
          </p:nvSpPr>
          <p:spPr bwMode="auto">
            <a:xfrm>
              <a:off x="4353" y="911"/>
              <a:ext cx="441" cy="279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2779" name="Rectangle 69"/>
            <p:cNvSpPr>
              <a:spLocks noChangeArrowheads="1"/>
            </p:cNvSpPr>
            <p:nvPr/>
          </p:nvSpPr>
          <p:spPr bwMode="auto">
            <a:xfrm>
              <a:off x="4405" y="977"/>
              <a:ext cx="3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55  70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2780" name="Line 70"/>
            <p:cNvSpPr>
              <a:spLocks noChangeShapeType="1"/>
            </p:cNvSpPr>
            <p:nvPr/>
          </p:nvSpPr>
          <p:spPr bwMode="auto">
            <a:xfrm>
              <a:off x="3801" y="600"/>
              <a:ext cx="605" cy="32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781" name="Group 71"/>
            <p:cNvGrpSpPr>
              <a:grpSpLocks/>
            </p:cNvGrpSpPr>
            <p:nvPr/>
          </p:nvGrpSpPr>
          <p:grpSpPr bwMode="auto">
            <a:xfrm>
              <a:off x="3413" y="928"/>
              <a:ext cx="268" cy="277"/>
              <a:chOff x="2276" y="1657"/>
              <a:chExt cx="268" cy="277"/>
            </a:xfrm>
          </p:grpSpPr>
          <p:sp>
            <p:nvSpPr>
              <p:cNvPr id="32790" name="Rectangle 72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32791" name="Rectangle 73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1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22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32782" name="Line 74"/>
            <p:cNvSpPr>
              <a:spLocks noChangeShapeType="1"/>
            </p:cNvSpPr>
            <p:nvPr/>
          </p:nvSpPr>
          <p:spPr bwMode="auto">
            <a:xfrm>
              <a:off x="3550" y="614"/>
              <a:ext cx="2" cy="30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783" name="Line 75"/>
            <p:cNvSpPr>
              <a:spLocks noChangeShapeType="1"/>
            </p:cNvSpPr>
            <p:nvPr/>
          </p:nvSpPr>
          <p:spPr bwMode="auto">
            <a:xfrm flipH="1">
              <a:off x="4210" y="1162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784" name="Group 76"/>
            <p:cNvGrpSpPr>
              <a:grpSpLocks/>
            </p:cNvGrpSpPr>
            <p:nvPr/>
          </p:nvGrpSpPr>
          <p:grpSpPr bwMode="auto">
            <a:xfrm>
              <a:off x="4066" y="1402"/>
              <a:ext cx="268" cy="277"/>
              <a:chOff x="2276" y="1657"/>
              <a:chExt cx="268" cy="277"/>
            </a:xfrm>
          </p:grpSpPr>
          <p:sp>
            <p:nvSpPr>
              <p:cNvPr id="32788" name="Rectangle 77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32789" name="Rectangle 78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1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50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32785" name="Line 79"/>
            <p:cNvSpPr>
              <a:spLocks noChangeShapeType="1"/>
            </p:cNvSpPr>
            <p:nvPr/>
          </p:nvSpPr>
          <p:spPr bwMode="auto">
            <a:xfrm flipH="1">
              <a:off x="4583" y="1187"/>
              <a:ext cx="3" cy="22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786" name="Rectangle 80"/>
            <p:cNvSpPr>
              <a:spLocks noChangeArrowheads="1"/>
            </p:cNvSpPr>
            <p:nvPr/>
          </p:nvSpPr>
          <p:spPr bwMode="auto">
            <a:xfrm>
              <a:off x="4457" y="1422"/>
              <a:ext cx="513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2787" name="Rectangle 81"/>
            <p:cNvSpPr>
              <a:spLocks noChangeArrowheads="1"/>
            </p:cNvSpPr>
            <p:nvPr/>
          </p:nvSpPr>
          <p:spPr bwMode="auto">
            <a:xfrm>
              <a:off x="4498" y="1492"/>
              <a:ext cx="3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60   68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2772" name="Text Box 82"/>
          <p:cNvSpPr txBox="1">
            <a:spLocks noChangeArrowheads="1"/>
          </p:cNvSpPr>
          <p:nvPr/>
        </p:nvSpPr>
        <p:spPr bwMode="auto">
          <a:xfrm>
            <a:off x="990600" y="2286000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Not a  B-tree</a:t>
            </a:r>
          </a:p>
        </p:txBody>
      </p:sp>
      <p:sp>
        <p:nvSpPr>
          <p:cNvPr id="32773" name="Text Box 76"/>
          <p:cNvSpPr txBox="1">
            <a:spLocks noChangeArrowheads="1"/>
          </p:cNvSpPr>
          <p:nvPr/>
        </p:nvSpPr>
        <p:spPr bwMode="auto">
          <a:xfrm>
            <a:off x="152400" y="6324600"/>
            <a:ext cx="3297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i="1"/>
              <a:t>All leaves must be at same depth</a:t>
            </a:r>
          </a:p>
        </p:txBody>
      </p:sp>
    </p:spTree>
    <p:extLst>
      <p:ext uri="{BB962C8B-B14F-4D97-AF65-F5344CB8AC3E}">
        <p14:creationId xmlns:p14="http://schemas.microsoft.com/office/powerpoint/2010/main" val="40911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5A60FB6-8E9C-40D4-9D44-A4EAF1B41D76}" type="slidenum">
              <a:rPr lang="en-GB" sz="1400" smtClean="0">
                <a:latin typeface="Arial" charset="0"/>
              </a:rPr>
              <a:pPr eaLnBrk="1" hangingPunct="1"/>
              <a:t>32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z="2800" smtClean="0"/>
              <a:t>Insertion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r>
              <a:rPr lang="en-GB" sz="2000" smtClean="0"/>
              <a:t>Like insertion for general m-way search tree, but need to preserve balance condition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381000" y="2057400"/>
            <a:ext cx="8305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GB" sz="1800"/>
              <a:t>   To add value x, continue as for search until we reach a node (pointed to by ) V containing  (v</a:t>
            </a:r>
            <a:r>
              <a:rPr lang="en-GB" sz="1800" baseline="-25000"/>
              <a:t>1</a:t>
            </a:r>
            <a:r>
              <a:rPr lang="en-GB" sz="1800"/>
              <a:t>,…,v</a:t>
            </a:r>
            <a:r>
              <a:rPr lang="en-GB" sz="1800" baseline="-25000"/>
              <a:t>k</a:t>
            </a:r>
            <a:r>
              <a:rPr lang="en-GB" sz="1800"/>
              <a:t>)  (where k</a:t>
            </a:r>
            <a:r>
              <a:rPr lang="en-GB" sz="1800">
                <a:sym typeface="Symbol" pitchFamily="18" charset="2"/>
              </a:rPr>
              <a:t> m-1) </a:t>
            </a:r>
            <a:r>
              <a:rPr lang="en-GB" sz="1800"/>
              <a:t>and can’t continue. If we were to add x to V in order.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33400" y="3048000"/>
            <a:ext cx="8001000" cy="39687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/>
              <a:t> If V would not overflow, go ahead and add x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685800" y="3581400"/>
            <a:ext cx="4572000" cy="29797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If V would overflow, add x and split V into 3 parts: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Left: first (m-1)/2 values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Middle: (m-1)/2 +1 th value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Right: last (m-1)/2 values</a:t>
            </a:r>
          </a:p>
          <a:p>
            <a:pPr eaLnBrk="1" hangingPunct="1">
              <a:spcBef>
                <a:spcPct val="50000"/>
              </a:spcBef>
            </a:pPr>
            <a:endParaRPr lang="en-GB" sz="1800"/>
          </a:p>
          <a:p>
            <a:pPr eaLnBrk="1" hangingPunct="1">
              <a:spcBef>
                <a:spcPct val="50000"/>
              </a:spcBef>
            </a:pPr>
            <a:r>
              <a:rPr lang="en-GB" sz="1800"/>
              <a:t>Promote Middle to parent node, with children Left and Right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715000" y="3886200"/>
            <a:ext cx="26543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Nb. Assume m is odd. Otherwise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Left: first m/2 values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Right: last m-2/2 values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“Middle”: m/2 +1 th value. </a:t>
            </a:r>
          </a:p>
        </p:txBody>
      </p:sp>
      <p:sp>
        <p:nvSpPr>
          <p:cNvPr id="3380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510338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19292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969DE8F-9E61-4CA2-BFFF-E5F051E60920}" type="slidenum">
              <a:rPr lang="en-GB" sz="1400" smtClean="0">
                <a:latin typeface="Arial" charset="0"/>
              </a:rPr>
              <a:pPr eaLnBrk="1" hangingPunct="1"/>
              <a:t>33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grpSp>
        <p:nvGrpSpPr>
          <p:cNvPr id="34820" name="Group 23"/>
          <p:cNvGrpSpPr>
            <a:grpSpLocks/>
          </p:cNvGrpSpPr>
          <p:nvPr/>
        </p:nvGrpSpPr>
        <p:grpSpPr bwMode="auto">
          <a:xfrm>
            <a:off x="2438400" y="990600"/>
            <a:ext cx="4143375" cy="2085975"/>
            <a:chOff x="1452" y="828"/>
            <a:chExt cx="2610" cy="1314"/>
          </a:xfrm>
        </p:grpSpPr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2629" y="828"/>
              <a:ext cx="431" cy="21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4824" name="Rectangle 8"/>
            <p:cNvSpPr>
              <a:spLocks noChangeArrowheads="1"/>
            </p:cNvSpPr>
            <p:nvPr/>
          </p:nvSpPr>
          <p:spPr bwMode="auto">
            <a:xfrm>
              <a:off x="2689" y="888"/>
              <a:ext cx="2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71   79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flipH="1">
              <a:off x="1688" y="1040"/>
              <a:ext cx="1009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 flipH="1">
              <a:off x="2817" y="1032"/>
              <a:ext cx="20" cy="8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>
              <a:off x="3015" y="1033"/>
              <a:ext cx="937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1452" y="1925"/>
              <a:ext cx="480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1512" y="1986"/>
              <a:ext cx="37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61 64 67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4830" name="Rectangle 14"/>
            <p:cNvSpPr>
              <a:spLocks noChangeArrowheads="1"/>
            </p:cNvSpPr>
            <p:nvPr/>
          </p:nvSpPr>
          <p:spPr bwMode="auto">
            <a:xfrm>
              <a:off x="2528" y="1880"/>
              <a:ext cx="832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609" y="1936"/>
              <a:ext cx="61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73  75  77  78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4832" name="Rectangle 17"/>
            <p:cNvSpPr>
              <a:spLocks noChangeArrowheads="1"/>
            </p:cNvSpPr>
            <p:nvPr/>
          </p:nvSpPr>
          <p:spPr bwMode="auto">
            <a:xfrm>
              <a:off x="3718" y="1925"/>
              <a:ext cx="344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4833" name="Rectangle 19"/>
            <p:cNvSpPr>
              <a:spLocks noChangeArrowheads="1"/>
            </p:cNvSpPr>
            <p:nvPr/>
          </p:nvSpPr>
          <p:spPr bwMode="auto">
            <a:xfrm>
              <a:off x="3767" y="1978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81 83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4821" name="Text Box 24"/>
          <p:cNvSpPr txBox="1">
            <a:spLocks noChangeArrowheads="1"/>
          </p:cNvSpPr>
          <p:nvPr/>
        </p:nvSpPr>
        <p:spPr bwMode="auto">
          <a:xfrm>
            <a:off x="376238" y="4191000"/>
            <a:ext cx="412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To add 74 to this B Tree  of order 5</a:t>
            </a:r>
          </a:p>
        </p:txBody>
      </p:sp>
      <p:sp>
        <p:nvSpPr>
          <p:cNvPr id="34822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3144838" y="6469063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42680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6E22574-DB43-49B8-9503-135F0EC77F70}" type="slidenum">
              <a:rPr lang="en-GB" sz="1400">
                <a:latin typeface="Arial" charset="0"/>
              </a:rPr>
              <a:pPr algn="r" eaLnBrk="1" hangingPunct="1"/>
              <a:t>34</a:t>
            </a:fld>
            <a:endParaRPr lang="en-GB" sz="1400">
              <a:latin typeface="Arial" charset="0"/>
            </a:endParaRPr>
          </a:p>
        </p:txBody>
      </p:sp>
      <p:sp>
        <p:nvSpPr>
          <p:cNvPr id="35843" name="Oval 41"/>
          <p:cNvSpPr>
            <a:spLocks noChangeArrowheads="1"/>
          </p:cNvSpPr>
          <p:nvPr/>
        </p:nvSpPr>
        <p:spPr bwMode="auto">
          <a:xfrm>
            <a:off x="1066800" y="26670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grpSp>
        <p:nvGrpSpPr>
          <p:cNvPr id="35845" name="Group 23"/>
          <p:cNvGrpSpPr>
            <a:grpSpLocks/>
          </p:cNvGrpSpPr>
          <p:nvPr/>
        </p:nvGrpSpPr>
        <p:grpSpPr bwMode="auto">
          <a:xfrm>
            <a:off x="2438400" y="990600"/>
            <a:ext cx="4143375" cy="2085975"/>
            <a:chOff x="1452" y="828"/>
            <a:chExt cx="2610" cy="1314"/>
          </a:xfrm>
        </p:grpSpPr>
        <p:sp>
          <p:nvSpPr>
            <p:cNvPr id="35849" name="Rectangle 7"/>
            <p:cNvSpPr>
              <a:spLocks noChangeArrowheads="1"/>
            </p:cNvSpPr>
            <p:nvPr/>
          </p:nvSpPr>
          <p:spPr bwMode="auto">
            <a:xfrm>
              <a:off x="2629" y="828"/>
              <a:ext cx="431" cy="21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5850" name="Rectangle 8"/>
            <p:cNvSpPr>
              <a:spLocks noChangeArrowheads="1"/>
            </p:cNvSpPr>
            <p:nvPr/>
          </p:nvSpPr>
          <p:spPr bwMode="auto">
            <a:xfrm>
              <a:off x="2689" y="888"/>
              <a:ext cx="2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71   79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1" name="Line 9"/>
            <p:cNvSpPr>
              <a:spLocks noChangeShapeType="1"/>
            </p:cNvSpPr>
            <p:nvPr/>
          </p:nvSpPr>
          <p:spPr bwMode="auto">
            <a:xfrm flipH="1">
              <a:off x="1688" y="1040"/>
              <a:ext cx="1009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52" name="Line 10"/>
            <p:cNvSpPr>
              <a:spLocks noChangeShapeType="1"/>
            </p:cNvSpPr>
            <p:nvPr/>
          </p:nvSpPr>
          <p:spPr bwMode="auto">
            <a:xfrm flipH="1">
              <a:off x="2817" y="1032"/>
              <a:ext cx="20" cy="8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53" name="Line 11"/>
            <p:cNvSpPr>
              <a:spLocks noChangeShapeType="1"/>
            </p:cNvSpPr>
            <p:nvPr/>
          </p:nvSpPr>
          <p:spPr bwMode="auto">
            <a:xfrm>
              <a:off x="3015" y="1033"/>
              <a:ext cx="937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54" name="Rectangle 12"/>
            <p:cNvSpPr>
              <a:spLocks noChangeArrowheads="1"/>
            </p:cNvSpPr>
            <p:nvPr/>
          </p:nvSpPr>
          <p:spPr bwMode="auto">
            <a:xfrm>
              <a:off x="1452" y="1925"/>
              <a:ext cx="480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5855" name="Rectangle 13"/>
            <p:cNvSpPr>
              <a:spLocks noChangeArrowheads="1"/>
            </p:cNvSpPr>
            <p:nvPr/>
          </p:nvSpPr>
          <p:spPr bwMode="auto">
            <a:xfrm>
              <a:off x="1512" y="1986"/>
              <a:ext cx="37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61 64 67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6" name="Rectangle 14"/>
            <p:cNvSpPr>
              <a:spLocks noChangeArrowheads="1"/>
            </p:cNvSpPr>
            <p:nvPr/>
          </p:nvSpPr>
          <p:spPr bwMode="auto">
            <a:xfrm>
              <a:off x="2528" y="1880"/>
              <a:ext cx="832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5857" name="Rectangle 15"/>
            <p:cNvSpPr>
              <a:spLocks noChangeArrowheads="1"/>
            </p:cNvSpPr>
            <p:nvPr/>
          </p:nvSpPr>
          <p:spPr bwMode="auto">
            <a:xfrm>
              <a:off x="2609" y="1936"/>
              <a:ext cx="61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73  75  77  78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8" name="Rectangle 17"/>
            <p:cNvSpPr>
              <a:spLocks noChangeArrowheads="1"/>
            </p:cNvSpPr>
            <p:nvPr/>
          </p:nvSpPr>
          <p:spPr bwMode="auto">
            <a:xfrm>
              <a:off x="3718" y="1925"/>
              <a:ext cx="344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5859" name="Rectangle 19"/>
            <p:cNvSpPr>
              <a:spLocks noChangeArrowheads="1"/>
            </p:cNvSpPr>
            <p:nvPr/>
          </p:nvSpPr>
          <p:spPr bwMode="auto">
            <a:xfrm>
              <a:off x="3767" y="1978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81 83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5846" name="Text Box 24"/>
          <p:cNvSpPr txBox="1">
            <a:spLocks noChangeArrowheads="1"/>
          </p:cNvSpPr>
          <p:nvPr/>
        </p:nvSpPr>
        <p:spPr bwMode="auto">
          <a:xfrm>
            <a:off x="304800" y="914400"/>
            <a:ext cx="2133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To add 74 to this B-Tree  of order 5, would reach node V. Adding 74 would give (ordered) values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73 74 75 77 78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Causing V to overflow.</a:t>
            </a:r>
          </a:p>
        </p:txBody>
      </p:sp>
      <p:sp>
        <p:nvSpPr>
          <p:cNvPr id="35847" name="Text Box 25"/>
          <p:cNvSpPr txBox="1">
            <a:spLocks noChangeArrowheads="1"/>
          </p:cNvSpPr>
          <p:nvPr/>
        </p:nvSpPr>
        <p:spPr bwMode="auto">
          <a:xfrm>
            <a:off x="4648200" y="213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35848" name="Footer Placeholder 33"/>
          <p:cNvSpPr txBox="1">
            <a:spLocks noGrp="1"/>
          </p:cNvSpPr>
          <p:nvPr/>
        </p:nvSpPr>
        <p:spPr bwMode="auto">
          <a:xfrm>
            <a:off x="3144838" y="6469063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16083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A49A7DA0-6716-46B4-A4D4-8A629467D976}" type="slidenum">
              <a:rPr lang="en-GB" sz="1400">
                <a:latin typeface="Arial" charset="0"/>
              </a:rPr>
              <a:pPr algn="r" eaLnBrk="1" hangingPunct="1"/>
              <a:t>35</a:t>
            </a:fld>
            <a:endParaRPr lang="en-GB" sz="1400">
              <a:latin typeface="Arial" charset="0"/>
            </a:endParaRPr>
          </a:p>
        </p:txBody>
      </p:sp>
      <p:sp>
        <p:nvSpPr>
          <p:cNvPr id="36867" name="Oval 41"/>
          <p:cNvSpPr>
            <a:spLocks noChangeArrowheads="1"/>
          </p:cNvSpPr>
          <p:nvPr/>
        </p:nvSpPr>
        <p:spPr bwMode="auto">
          <a:xfrm>
            <a:off x="1066800" y="26670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68" name="Rectangle 40"/>
          <p:cNvSpPr>
            <a:spLocks noChangeArrowheads="1"/>
          </p:cNvSpPr>
          <p:nvPr/>
        </p:nvSpPr>
        <p:spPr bwMode="auto">
          <a:xfrm>
            <a:off x="3087688" y="5665788"/>
            <a:ext cx="577850" cy="3444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grpSp>
        <p:nvGrpSpPr>
          <p:cNvPr id="36870" name="Group 23"/>
          <p:cNvGrpSpPr>
            <a:grpSpLocks/>
          </p:cNvGrpSpPr>
          <p:nvPr/>
        </p:nvGrpSpPr>
        <p:grpSpPr bwMode="auto">
          <a:xfrm>
            <a:off x="2438400" y="990600"/>
            <a:ext cx="4143375" cy="2085975"/>
            <a:chOff x="1452" y="828"/>
            <a:chExt cx="2610" cy="1314"/>
          </a:xfrm>
        </p:grpSpPr>
        <p:sp>
          <p:nvSpPr>
            <p:cNvPr id="36889" name="Rectangle 7"/>
            <p:cNvSpPr>
              <a:spLocks noChangeArrowheads="1"/>
            </p:cNvSpPr>
            <p:nvPr/>
          </p:nvSpPr>
          <p:spPr bwMode="auto">
            <a:xfrm>
              <a:off x="2629" y="828"/>
              <a:ext cx="431" cy="21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6890" name="Rectangle 8"/>
            <p:cNvSpPr>
              <a:spLocks noChangeArrowheads="1"/>
            </p:cNvSpPr>
            <p:nvPr/>
          </p:nvSpPr>
          <p:spPr bwMode="auto">
            <a:xfrm>
              <a:off x="2689" y="888"/>
              <a:ext cx="2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71   79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6891" name="Line 9"/>
            <p:cNvSpPr>
              <a:spLocks noChangeShapeType="1"/>
            </p:cNvSpPr>
            <p:nvPr/>
          </p:nvSpPr>
          <p:spPr bwMode="auto">
            <a:xfrm flipH="1">
              <a:off x="1688" y="1040"/>
              <a:ext cx="1009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2" name="Line 10"/>
            <p:cNvSpPr>
              <a:spLocks noChangeShapeType="1"/>
            </p:cNvSpPr>
            <p:nvPr/>
          </p:nvSpPr>
          <p:spPr bwMode="auto">
            <a:xfrm flipH="1">
              <a:off x="2817" y="1032"/>
              <a:ext cx="20" cy="8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3" name="Line 11"/>
            <p:cNvSpPr>
              <a:spLocks noChangeShapeType="1"/>
            </p:cNvSpPr>
            <p:nvPr/>
          </p:nvSpPr>
          <p:spPr bwMode="auto">
            <a:xfrm>
              <a:off x="3015" y="1033"/>
              <a:ext cx="937" cy="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94" name="Rectangle 12"/>
            <p:cNvSpPr>
              <a:spLocks noChangeArrowheads="1"/>
            </p:cNvSpPr>
            <p:nvPr/>
          </p:nvSpPr>
          <p:spPr bwMode="auto">
            <a:xfrm>
              <a:off x="1452" y="1925"/>
              <a:ext cx="480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6895" name="Rectangle 13"/>
            <p:cNvSpPr>
              <a:spLocks noChangeArrowheads="1"/>
            </p:cNvSpPr>
            <p:nvPr/>
          </p:nvSpPr>
          <p:spPr bwMode="auto">
            <a:xfrm>
              <a:off x="1512" y="1986"/>
              <a:ext cx="37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61 64 67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6896" name="Rectangle 14"/>
            <p:cNvSpPr>
              <a:spLocks noChangeArrowheads="1"/>
            </p:cNvSpPr>
            <p:nvPr/>
          </p:nvSpPr>
          <p:spPr bwMode="auto">
            <a:xfrm>
              <a:off x="2528" y="1880"/>
              <a:ext cx="832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6897" name="Rectangle 15"/>
            <p:cNvSpPr>
              <a:spLocks noChangeArrowheads="1"/>
            </p:cNvSpPr>
            <p:nvPr/>
          </p:nvSpPr>
          <p:spPr bwMode="auto">
            <a:xfrm>
              <a:off x="2609" y="1936"/>
              <a:ext cx="61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73  75  77  78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6898" name="Rectangle 17"/>
            <p:cNvSpPr>
              <a:spLocks noChangeArrowheads="1"/>
            </p:cNvSpPr>
            <p:nvPr/>
          </p:nvSpPr>
          <p:spPr bwMode="auto">
            <a:xfrm>
              <a:off x="3718" y="1925"/>
              <a:ext cx="344" cy="2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6899" name="Rectangle 19"/>
            <p:cNvSpPr>
              <a:spLocks noChangeArrowheads="1"/>
            </p:cNvSpPr>
            <p:nvPr/>
          </p:nvSpPr>
          <p:spPr bwMode="auto">
            <a:xfrm>
              <a:off x="3767" y="1978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81 83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6871" name="Text Box 24"/>
          <p:cNvSpPr txBox="1">
            <a:spLocks noChangeArrowheads="1"/>
          </p:cNvSpPr>
          <p:nvPr/>
        </p:nvSpPr>
        <p:spPr bwMode="auto">
          <a:xfrm>
            <a:off x="304800" y="914400"/>
            <a:ext cx="2133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To add 74 to this B-Tree  of order 5, would reach node V. Adding 74 would give (ordered) values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73 74 75 77 78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/>
              <a:t>Causing V to overflow.</a:t>
            </a:r>
          </a:p>
        </p:txBody>
      </p:sp>
      <p:sp>
        <p:nvSpPr>
          <p:cNvPr id="36872" name="Text Box 25"/>
          <p:cNvSpPr txBox="1">
            <a:spLocks noChangeArrowheads="1"/>
          </p:cNvSpPr>
          <p:nvPr/>
        </p:nvSpPr>
        <p:spPr bwMode="auto">
          <a:xfrm>
            <a:off x="4648200" y="213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36873" name="Rectangle 27"/>
          <p:cNvSpPr>
            <a:spLocks noChangeArrowheads="1"/>
          </p:cNvSpPr>
          <p:nvPr/>
        </p:nvSpPr>
        <p:spPr bwMode="auto">
          <a:xfrm>
            <a:off x="2325688" y="3962400"/>
            <a:ext cx="1020762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74" name="Rectangle 28"/>
          <p:cNvSpPr>
            <a:spLocks noChangeArrowheads="1"/>
          </p:cNvSpPr>
          <p:nvPr/>
        </p:nvSpPr>
        <p:spPr bwMode="auto">
          <a:xfrm>
            <a:off x="2420938" y="4057650"/>
            <a:ext cx="676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71  75  79</a:t>
            </a:r>
            <a:endParaRPr lang="en-GB" sz="1800">
              <a:latin typeface="Arial" charset="0"/>
            </a:endParaRPr>
          </a:p>
        </p:txBody>
      </p:sp>
      <p:sp>
        <p:nvSpPr>
          <p:cNvPr id="36875" name="Line 29"/>
          <p:cNvSpPr>
            <a:spLocks noChangeShapeType="1"/>
          </p:cNvSpPr>
          <p:nvPr/>
        </p:nvSpPr>
        <p:spPr bwMode="auto">
          <a:xfrm flipH="1">
            <a:off x="831850" y="4298950"/>
            <a:ext cx="1601788" cy="13731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6" name="Line 30"/>
          <p:cNvSpPr>
            <a:spLocks noChangeShapeType="1"/>
          </p:cNvSpPr>
          <p:nvPr/>
        </p:nvSpPr>
        <p:spPr bwMode="auto">
          <a:xfrm flipH="1">
            <a:off x="2366963" y="4286250"/>
            <a:ext cx="265112" cy="133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7" name="Line 31"/>
          <p:cNvSpPr>
            <a:spLocks noChangeShapeType="1"/>
          </p:cNvSpPr>
          <p:nvPr/>
        </p:nvSpPr>
        <p:spPr bwMode="auto">
          <a:xfrm>
            <a:off x="3203575" y="4324350"/>
            <a:ext cx="1487488" cy="13731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8" name="Rectangle 32"/>
          <p:cNvSpPr>
            <a:spLocks noChangeArrowheads="1"/>
          </p:cNvSpPr>
          <p:nvPr/>
        </p:nvSpPr>
        <p:spPr bwMode="auto">
          <a:xfrm>
            <a:off x="457200" y="5703888"/>
            <a:ext cx="762000" cy="3444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79" name="Rectangle 33"/>
          <p:cNvSpPr>
            <a:spLocks noChangeArrowheads="1"/>
          </p:cNvSpPr>
          <p:nvPr/>
        </p:nvSpPr>
        <p:spPr bwMode="auto">
          <a:xfrm>
            <a:off x="552450" y="58007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61 64 67</a:t>
            </a:r>
            <a:endParaRPr lang="en-GB" sz="1800">
              <a:latin typeface="Arial" charset="0"/>
            </a:endParaRPr>
          </a:p>
        </p:txBody>
      </p:sp>
      <p:sp>
        <p:nvSpPr>
          <p:cNvPr id="36880" name="Rectangle 34"/>
          <p:cNvSpPr>
            <a:spLocks noChangeArrowheads="1"/>
          </p:cNvSpPr>
          <p:nvPr/>
        </p:nvSpPr>
        <p:spPr bwMode="auto">
          <a:xfrm>
            <a:off x="2165350" y="5632450"/>
            <a:ext cx="577850" cy="3444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81" name="Rectangle 35"/>
          <p:cNvSpPr>
            <a:spLocks noChangeArrowheads="1"/>
          </p:cNvSpPr>
          <p:nvPr/>
        </p:nvSpPr>
        <p:spPr bwMode="auto">
          <a:xfrm>
            <a:off x="2198688" y="5684838"/>
            <a:ext cx="4651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73  74 </a:t>
            </a:r>
            <a:endParaRPr lang="en-GB" sz="1800">
              <a:latin typeface="Arial" charset="0"/>
            </a:endParaRPr>
          </a:p>
        </p:txBody>
      </p:sp>
      <p:sp>
        <p:nvSpPr>
          <p:cNvPr id="36882" name="Rectangle 36"/>
          <p:cNvSpPr>
            <a:spLocks noChangeArrowheads="1"/>
          </p:cNvSpPr>
          <p:nvPr/>
        </p:nvSpPr>
        <p:spPr bwMode="auto">
          <a:xfrm>
            <a:off x="4403725" y="5692775"/>
            <a:ext cx="546100" cy="3444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6883" name="Rectangle 37"/>
          <p:cNvSpPr>
            <a:spLocks noChangeArrowheads="1"/>
          </p:cNvSpPr>
          <p:nvPr/>
        </p:nvSpPr>
        <p:spPr bwMode="auto">
          <a:xfrm>
            <a:off x="4456113" y="5788025"/>
            <a:ext cx="3794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81 83</a:t>
            </a:r>
            <a:endParaRPr lang="en-GB" sz="1800">
              <a:latin typeface="Arial" charset="0"/>
            </a:endParaRPr>
          </a:p>
        </p:txBody>
      </p:sp>
      <p:sp>
        <p:nvSpPr>
          <p:cNvPr id="36884" name="Line 38"/>
          <p:cNvSpPr>
            <a:spLocks noChangeShapeType="1"/>
          </p:cNvSpPr>
          <p:nvPr/>
        </p:nvSpPr>
        <p:spPr bwMode="auto">
          <a:xfrm>
            <a:off x="2905125" y="4281488"/>
            <a:ext cx="493713" cy="13858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85" name="Rectangle 39"/>
          <p:cNvSpPr>
            <a:spLocks noChangeArrowheads="1"/>
          </p:cNvSpPr>
          <p:nvPr/>
        </p:nvSpPr>
        <p:spPr bwMode="auto">
          <a:xfrm>
            <a:off x="3155950" y="5741988"/>
            <a:ext cx="465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77  78 </a:t>
            </a:r>
            <a:endParaRPr lang="en-GB" sz="1800">
              <a:latin typeface="Arial" charset="0"/>
            </a:endParaRPr>
          </a:p>
        </p:txBody>
      </p:sp>
      <p:sp>
        <p:nvSpPr>
          <p:cNvPr id="36886" name="Text Box 42"/>
          <p:cNvSpPr txBox="1">
            <a:spLocks noChangeArrowheads="1"/>
          </p:cNvSpPr>
          <p:nvPr/>
        </p:nvSpPr>
        <p:spPr bwMode="auto">
          <a:xfrm>
            <a:off x="5257800" y="4191000"/>
            <a:ext cx="3124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Promote median to parent node, with children containing 73,74  and 77,78 respectively</a:t>
            </a:r>
          </a:p>
        </p:txBody>
      </p:sp>
      <p:sp>
        <p:nvSpPr>
          <p:cNvPr id="36887" name="Footer Placeholder 33"/>
          <p:cNvSpPr txBox="1">
            <a:spLocks noGrp="1"/>
          </p:cNvSpPr>
          <p:nvPr/>
        </p:nvSpPr>
        <p:spPr bwMode="auto">
          <a:xfrm>
            <a:off x="3144838" y="6469063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  <p:sp>
        <p:nvSpPr>
          <p:cNvPr id="36888" name="Text Box 35"/>
          <p:cNvSpPr txBox="1">
            <a:spLocks noChangeArrowheads="1"/>
          </p:cNvSpPr>
          <p:nvPr/>
        </p:nvSpPr>
        <p:spPr bwMode="auto">
          <a:xfrm>
            <a:off x="4191000" y="3657600"/>
            <a:ext cx="608013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i="1"/>
              <a:t>split</a:t>
            </a:r>
          </a:p>
        </p:txBody>
      </p:sp>
    </p:spTree>
    <p:extLst>
      <p:ext uri="{BB962C8B-B14F-4D97-AF65-F5344CB8AC3E}">
        <p14:creationId xmlns:p14="http://schemas.microsoft.com/office/powerpoint/2010/main" val="25485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5AF9538-6FB9-46BF-B27C-49AC0A7F2C48}" type="slidenum">
              <a:rPr lang="en-GB" sz="1400" smtClean="0">
                <a:latin typeface="Arial" charset="0"/>
              </a:rPr>
              <a:pPr eaLnBrk="1" hangingPunct="1"/>
              <a:t>36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sz="2400" smtClean="0"/>
              <a:t>But what if the parent overflows?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GB" sz="2000" smtClean="0"/>
              <a:t>If the parent overflows, repeat the procedure (upwards)</a:t>
            </a:r>
          </a:p>
          <a:p>
            <a:r>
              <a:rPr lang="en-GB" sz="2000" smtClean="0"/>
              <a:t>If the root overflows, create a new root with Middle its only value and Left and Right as its children</a:t>
            </a:r>
          </a:p>
        </p:txBody>
      </p:sp>
      <p:sp>
        <p:nvSpPr>
          <p:cNvPr id="37893" name="Footer Placeholder 24"/>
          <p:cNvSpPr>
            <a:spLocks noGrp="1"/>
          </p:cNvSpPr>
          <p:nvPr>
            <p:ph type="ftr" sz="quarter" idx="11"/>
          </p:nvPr>
        </p:nvSpPr>
        <p:spPr>
          <a:xfrm>
            <a:off x="3119438" y="6469063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37894" name="Text Box 27"/>
          <p:cNvSpPr txBox="1">
            <a:spLocks noChangeArrowheads="1"/>
          </p:cNvSpPr>
          <p:nvPr/>
        </p:nvSpPr>
        <p:spPr bwMode="auto">
          <a:xfrm>
            <a:off x="7848600" y="228600"/>
            <a:ext cx="10128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overflow</a:t>
            </a:r>
          </a:p>
        </p:txBody>
      </p:sp>
    </p:spTree>
    <p:extLst>
      <p:ext uri="{BB962C8B-B14F-4D97-AF65-F5344CB8AC3E}">
        <p14:creationId xmlns:p14="http://schemas.microsoft.com/office/powerpoint/2010/main" val="282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6E7D6939-BC67-4BC4-99C4-6B33B16BC897}" type="slidenum">
              <a:rPr lang="en-GB" sz="1400" smtClean="0">
                <a:latin typeface="Arial" charset="0"/>
              </a:rPr>
              <a:pPr eaLnBrk="1" hangingPunct="1"/>
              <a:t>37</a:t>
            </a:fld>
            <a:endParaRPr lang="en-GB" sz="1400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792163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sp>
        <p:nvSpPr>
          <p:cNvPr id="38916" name="Text Box 94"/>
          <p:cNvSpPr txBox="1">
            <a:spLocks noChangeArrowheads="1"/>
          </p:cNvSpPr>
          <p:nvPr/>
        </p:nvSpPr>
        <p:spPr bwMode="auto">
          <a:xfrm>
            <a:off x="5562600" y="12954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add 18 would cause V to overflow: 12 14 </a:t>
            </a:r>
            <a:r>
              <a:rPr lang="en-GB" sz="1800">
                <a:solidFill>
                  <a:srgbClr val="FF0000"/>
                </a:solidFill>
              </a:rPr>
              <a:t>17</a:t>
            </a:r>
            <a:r>
              <a:rPr lang="en-GB" sz="1800"/>
              <a:t> 18 19</a:t>
            </a:r>
          </a:p>
        </p:txBody>
      </p:sp>
      <p:sp>
        <p:nvSpPr>
          <p:cNvPr id="38917" name="Text Box 95"/>
          <p:cNvSpPr txBox="1">
            <a:spLocks noChangeArrowheads="1"/>
          </p:cNvSpPr>
          <p:nvPr/>
        </p:nvSpPr>
        <p:spPr bwMode="auto">
          <a:xfrm>
            <a:off x="2590800" y="1676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38918" name="AutoShape 97"/>
          <p:cNvSpPr>
            <a:spLocks noChangeAspect="1" noChangeArrowheads="1" noTextEdit="1"/>
          </p:cNvSpPr>
          <p:nvPr/>
        </p:nvSpPr>
        <p:spPr bwMode="auto">
          <a:xfrm>
            <a:off x="304800" y="990600"/>
            <a:ext cx="47625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9" name="Rectangle 99"/>
          <p:cNvSpPr>
            <a:spLocks noChangeArrowheads="1"/>
          </p:cNvSpPr>
          <p:nvPr/>
        </p:nvSpPr>
        <p:spPr bwMode="auto">
          <a:xfrm>
            <a:off x="2266950" y="1009650"/>
            <a:ext cx="10287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8920" name="Rectangle 100"/>
          <p:cNvSpPr>
            <a:spLocks noChangeArrowheads="1"/>
          </p:cNvSpPr>
          <p:nvPr/>
        </p:nvSpPr>
        <p:spPr bwMode="auto">
          <a:xfrm>
            <a:off x="2362200" y="1104900"/>
            <a:ext cx="931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6   11  21   29</a:t>
            </a:r>
            <a:endParaRPr lang="en-GB" sz="1800">
              <a:latin typeface="Arial" charset="0"/>
            </a:endParaRPr>
          </a:p>
        </p:txBody>
      </p:sp>
      <p:sp>
        <p:nvSpPr>
          <p:cNvPr id="38921" name="Rectangle 101"/>
          <p:cNvSpPr>
            <a:spLocks noChangeArrowheads="1"/>
          </p:cNvSpPr>
          <p:nvPr/>
        </p:nvSpPr>
        <p:spPr bwMode="auto">
          <a:xfrm>
            <a:off x="438150" y="2062163"/>
            <a:ext cx="4572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8922" name="Rectangle 102"/>
          <p:cNvSpPr>
            <a:spLocks noChangeArrowheads="1"/>
          </p:cNvSpPr>
          <p:nvPr/>
        </p:nvSpPr>
        <p:spPr bwMode="auto">
          <a:xfrm>
            <a:off x="533400" y="2155825"/>
            <a:ext cx="296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3   5</a:t>
            </a:r>
            <a:endParaRPr lang="en-GB" sz="1800">
              <a:latin typeface="Arial" charset="0"/>
            </a:endParaRPr>
          </a:p>
        </p:txBody>
      </p:sp>
      <p:sp>
        <p:nvSpPr>
          <p:cNvPr id="38923" name="Rectangle 103"/>
          <p:cNvSpPr>
            <a:spLocks noChangeArrowheads="1"/>
          </p:cNvSpPr>
          <p:nvPr/>
        </p:nvSpPr>
        <p:spPr bwMode="auto">
          <a:xfrm>
            <a:off x="1238250" y="2076450"/>
            <a:ext cx="449263" cy="3270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8924" name="Rectangle 104"/>
          <p:cNvSpPr>
            <a:spLocks noChangeArrowheads="1"/>
          </p:cNvSpPr>
          <p:nvPr/>
        </p:nvSpPr>
        <p:spPr bwMode="auto">
          <a:xfrm>
            <a:off x="1255713" y="2159000"/>
            <a:ext cx="3825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7   9  </a:t>
            </a:r>
            <a:endParaRPr lang="en-GB" sz="1800">
              <a:latin typeface="Arial" charset="0"/>
            </a:endParaRPr>
          </a:p>
        </p:txBody>
      </p:sp>
      <p:grpSp>
        <p:nvGrpSpPr>
          <p:cNvPr id="38925" name="Group 107"/>
          <p:cNvGrpSpPr>
            <a:grpSpLocks/>
          </p:cNvGrpSpPr>
          <p:nvPr/>
        </p:nvGrpSpPr>
        <p:grpSpPr bwMode="auto">
          <a:xfrm>
            <a:off x="1905000" y="2062163"/>
            <a:ext cx="1047750" cy="341312"/>
            <a:chOff x="1200" y="1299"/>
            <a:chExt cx="660" cy="215"/>
          </a:xfrm>
        </p:grpSpPr>
        <p:sp>
          <p:nvSpPr>
            <p:cNvPr id="38937" name="Rectangle 105"/>
            <p:cNvSpPr>
              <a:spLocks noChangeArrowheads="1"/>
            </p:cNvSpPr>
            <p:nvPr/>
          </p:nvSpPr>
          <p:spPr bwMode="auto">
            <a:xfrm>
              <a:off x="1212" y="1299"/>
              <a:ext cx="648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8938" name="Rectangle 106"/>
            <p:cNvSpPr>
              <a:spLocks noChangeArrowheads="1"/>
            </p:cNvSpPr>
            <p:nvPr/>
          </p:nvSpPr>
          <p:spPr bwMode="auto">
            <a:xfrm>
              <a:off x="1200" y="1358"/>
              <a:ext cx="5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12  14  17  19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8926" name="Line 108"/>
          <p:cNvSpPr>
            <a:spLocks noChangeShapeType="1"/>
          </p:cNvSpPr>
          <p:nvPr/>
        </p:nvSpPr>
        <p:spPr bwMode="auto">
          <a:xfrm flipH="1">
            <a:off x="660400" y="13462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7" name="Line 109"/>
          <p:cNvSpPr>
            <a:spLocks noChangeShapeType="1"/>
          </p:cNvSpPr>
          <p:nvPr/>
        </p:nvSpPr>
        <p:spPr bwMode="auto">
          <a:xfrm flipH="1">
            <a:off x="1460500" y="13462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8" name="Line 110"/>
          <p:cNvSpPr>
            <a:spLocks noChangeShapeType="1"/>
          </p:cNvSpPr>
          <p:nvPr/>
        </p:nvSpPr>
        <p:spPr bwMode="auto">
          <a:xfrm flipH="1">
            <a:off x="2374900" y="1346200"/>
            <a:ext cx="3429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29" name="Line 111"/>
          <p:cNvSpPr>
            <a:spLocks noChangeShapeType="1"/>
          </p:cNvSpPr>
          <p:nvPr/>
        </p:nvSpPr>
        <p:spPr bwMode="auto">
          <a:xfrm>
            <a:off x="2832100" y="13462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30" name="Rectangle 112"/>
          <p:cNvSpPr>
            <a:spLocks noChangeArrowheads="1"/>
          </p:cNvSpPr>
          <p:nvPr/>
        </p:nvSpPr>
        <p:spPr bwMode="auto">
          <a:xfrm>
            <a:off x="3295650" y="20875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8931" name="Rectangle 113"/>
          <p:cNvSpPr>
            <a:spLocks noChangeArrowheads="1"/>
          </p:cNvSpPr>
          <p:nvPr/>
        </p:nvSpPr>
        <p:spPr bwMode="auto">
          <a:xfrm>
            <a:off x="3416300" y="2130425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22 26</a:t>
            </a:r>
            <a:endParaRPr lang="en-GB" sz="1800">
              <a:latin typeface="Arial" charset="0"/>
            </a:endParaRPr>
          </a:p>
        </p:txBody>
      </p:sp>
      <p:sp>
        <p:nvSpPr>
          <p:cNvPr id="38932" name="Rectangle 114"/>
          <p:cNvSpPr>
            <a:spLocks noChangeArrowheads="1"/>
          </p:cNvSpPr>
          <p:nvPr/>
        </p:nvSpPr>
        <p:spPr bwMode="auto">
          <a:xfrm>
            <a:off x="4210050" y="2062163"/>
            <a:ext cx="6858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8933" name="Rectangle 115"/>
          <p:cNvSpPr>
            <a:spLocks noChangeArrowheads="1"/>
          </p:cNvSpPr>
          <p:nvPr/>
        </p:nvSpPr>
        <p:spPr bwMode="auto">
          <a:xfrm>
            <a:off x="4191000" y="21558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38934" name="Line 116"/>
          <p:cNvSpPr>
            <a:spLocks noChangeShapeType="1"/>
          </p:cNvSpPr>
          <p:nvPr/>
        </p:nvSpPr>
        <p:spPr bwMode="auto">
          <a:xfrm>
            <a:off x="3060700" y="1346200"/>
            <a:ext cx="13716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35" name="Footer Placeholder 78"/>
          <p:cNvSpPr>
            <a:spLocks noGrp="1"/>
          </p:cNvSpPr>
          <p:nvPr>
            <p:ph type="ftr" sz="quarter" idx="11"/>
          </p:nvPr>
        </p:nvSpPr>
        <p:spPr>
          <a:xfrm>
            <a:off x="3124200" y="6497638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38936" name="Text Box 81"/>
          <p:cNvSpPr txBox="1">
            <a:spLocks noChangeArrowheads="1"/>
          </p:cNvSpPr>
          <p:nvPr/>
        </p:nvSpPr>
        <p:spPr bwMode="auto">
          <a:xfrm>
            <a:off x="7848600" y="228600"/>
            <a:ext cx="10128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overflow</a:t>
            </a:r>
          </a:p>
        </p:txBody>
      </p:sp>
    </p:spTree>
    <p:extLst>
      <p:ext uri="{BB962C8B-B14F-4D97-AF65-F5344CB8AC3E}">
        <p14:creationId xmlns:p14="http://schemas.microsoft.com/office/powerpoint/2010/main" val="22952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92163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sp>
        <p:nvSpPr>
          <p:cNvPr id="39939" name="AutoShape 6"/>
          <p:cNvSpPr>
            <a:spLocks noChangeArrowheads="1"/>
          </p:cNvSpPr>
          <p:nvPr/>
        </p:nvSpPr>
        <p:spPr bwMode="auto">
          <a:xfrm>
            <a:off x="381000" y="3124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40" name="Rectangle 9"/>
          <p:cNvSpPr>
            <a:spLocks noChangeArrowheads="1"/>
          </p:cNvSpPr>
          <p:nvPr/>
        </p:nvSpPr>
        <p:spPr bwMode="auto">
          <a:xfrm>
            <a:off x="2266950" y="2686050"/>
            <a:ext cx="10287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41" name="Rectangle 10"/>
          <p:cNvSpPr>
            <a:spLocks noChangeArrowheads="1"/>
          </p:cNvSpPr>
          <p:nvPr/>
        </p:nvSpPr>
        <p:spPr bwMode="auto">
          <a:xfrm>
            <a:off x="2362200" y="2781300"/>
            <a:ext cx="931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6   11  21   29</a:t>
            </a:r>
            <a:endParaRPr lang="en-GB" sz="1800">
              <a:latin typeface="Arial" charset="0"/>
            </a:endParaRPr>
          </a:p>
        </p:txBody>
      </p:sp>
      <p:sp>
        <p:nvSpPr>
          <p:cNvPr id="39942" name="Rectangle 11"/>
          <p:cNvSpPr>
            <a:spLocks noChangeArrowheads="1"/>
          </p:cNvSpPr>
          <p:nvPr/>
        </p:nvSpPr>
        <p:spPr bwMode="auto">
          <a:xfrm>
            <a:off x="438150" y="3738563"/>
            <a:ext cx="4572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43" name="Rectangle 12"/>
          <p:cNvSpPr>
            <a:spLocks noChangeArrowheads="1"/>
          </p:cNvSpPr>
          <p:nvPr/>
        </p:nvSpPr>
        <p:spPr bwMode="auto">
          <a:xfrm>
            <a:off x="533400" y="3832225"/>
            <a:ext cx="296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3   5</a:t>
            </a:r>
            <a:endParaRPr lang="en-GB" sz="1800">
              <a:latin typeface="Arial" charset="0"/>
            </a:endParaRPr>
          </a:p>
        </p:txBody>
      </p:sp>
      <p:sp>
        <p:nvSpPr>
          <p:cNvPr id="39944" name="Rectangle 13"/>
          <p:cNvSpPr>
            <a:spLocks noChangeArrowheads="1"/>
          </p:cNvSpPr>
          <p:nvPr/>
        </p:nvSpPr>
        <p:spPr bwMode="auto">
          <a:xfrm>
            <a:off x="1238250" y="3729038"/>
            <a:ext cx="490538" cy="350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45" name="Rectangle 14"/>
          <p:cNvSpPr>
            <a:spLocks noChangeArrowheads="1"/>
          </p:cNvSpPr>
          <p:nvPr/>
        </p:nvSpPr>
        <p:spPr bwMode="auto">
          <a:xfrm>
            <a:off x="1255713" y="3775075"/>
            <a:ext cx="3825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7   9  </a:t>
            </a:r>
            <a:endParaRPr lang="en-GB" sz="1800">
              <a:latin typeface="Arial" charset="0"/>
            </a:endParaRPr>
          </a:p>
        </p:txBody>
      </p:sp>
      <p:sp>
        <p:nvSpPr>
          <p:cNvPr id="39946" name="Rectangle 15"/>
          <p:cNvSpPr>
            <a:spLocks noChangeArrowheads="1"/>
          </p:cNvSpPr>
          <p:nvPr/>
        </p:nvSpPr>
        <p:spPr bwMode="auto">
          <a:xfrm>
            <a:off x="1924050" y="3738563"/>
            <a:ext cx="59055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47" name="Line 18"/>
          <p:cNvSpPr>
            <a:spLocks noChangeShapeType="1"/>
          </p:cNvSpPr>
          <p:nvPr/>
        </p:nvSpPr>
        <p:spPr bwMode="auto">
          <a:xfrm flipH="1">
            <a:off x="660400" y="30226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8" name="Line 19"/>
          <p:cNvSpPr>
            <a:spLocks noChangeShapeType="1"/>
          </p:cNvSpPr>
          <p:nvPr/>
        </p:nvSpPr>
        <p:spPr bwMode="auto">
          <a:xfrm flipH="1">
            <a:off x="1460500" y="30226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9" name="Line 21"/>
          <p:cNvSpPr>
            <a:spLocks noChangeShapeType="1"/>
          </p:cNvSpPr>
          <p:nvPr/>
        </p:nvSpPr>
        <p:spPr bwMode="auto">
          <a:xfrm>
            <a:off x="2832100" y="30226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50" name="Rectangle 16"/>
          <p:cNvSpPr>
            <a:spLocks noChangeArrowheads="1"/>
          </p:cNvSpPr>
          <p:nvPr/>
        </p:nvSpPr>
        <p:spPr bwMode="auto">
          <a:xfrm>
            <a:off x="1981200" y="3810000"/>
            <a:ext cx="465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12  14 </a:t>
            </a:r>
            <a:endParaRPr lang="en-GB" sz="1800">
              <a:latin typeface="Arial" charset="0"/>
            </a:endParaRPr>
          </a:p>
        </p:txBody>
      </p:sp>
      <p:sp>
        <p:nvSpPr>
          <p:cNvPr id="39951" name="Rectangle 22"/>
          <p:cNvSpPr>
            <a:spLocks noChangeArrowheads="1"/>
          </p:cNvSpPr>
          <p:nvPr/>
        </p:nvSpPr>
        <p:spPr bwMode="auto">
          <a:xfrm>
            <a:off x="3295650" y="37639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52" name="Rectangle 23"/>
          <p:cNvSpPr>
            <a:spLocks noChangeArrowheads="1"/>
          </p:cNvSpPr>
          <p:nvPr/>
        </p:nvSpPr>
        <p:spPr bwMode="auto">
          <a:xfrm>
            <a:off x="3416300" y="3806825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22 26</a:t>
            </a:r>
            <a:endParaRPr lang="en-GB" sz="1800">
              <a:latin typeface="Arial" charset="0"/>
            </a:endParaRPr>
          </a:p>
        </p:txBody>
      </p:sp>
      <p:sp>
        <p:nvSpPr>
          <p:cNvPr id="39953" name="Rectangle 24"/>
          <p:cNvSpPr>
            <a:spLocks noChangeArrowheads="1"/>
          </p:cNvSpPr>
          <p:nvPr/>
        </p:nvSpPr>
        <p:spPr bwMode="auto">
          <a:xfrm>
            <a:off x="4210050" y="3789363"/>
            <a:ext cx="930275" cy="2905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54" name="Rectangle 25"/>
          <p:cNvSpPr>
            <a:spLocks noChangeArrowheads="1"/>
          </p:cNvSpPr>
          <p:nvPr/>
        </p:nvSpPr>
        <p:spPr bwMode="auto">
          <a:xfrm>
            <a:off x="4287838" y="3844925"/>
            <a:ext cx="762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30   31   33</a:t>
            </a:r>
            <a:endParaRPr lang="en-GB" sz="1800">
              <a:latin typeface="Arial" charset="0"/>
            </a:endParaRPr>
          </a:p>
        </p:txBody>
      </p:sp>
      <p:sp>
        <p:nvSpPr>
          <p:cNvPr id="39955" name="Line 26"/>
          <p:cNvSpPr>
            <a:spLocks noChangeShapeType="1"/>
          </p:cNvSpPr>
          <p:nvPr/>
        </p:nvSpPr>
        <p:spPr bwMode="auto">
          <a:xfrm>
            <a:off x="3060700" y="3022600"/>
            <a:ext cx="1482725" cy="765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56" name="Rectangle 27"/>
          <p:cNvSpPr>
            <a:spLocks noChangeArrowheads="1"/>
          </p:cNvSpPr>
          <p:nvPr/>
        </p:nvSpPr>
        <p:spPr bwMode="auto">
          <a:xfrm>
            <a:off x="2590800" y="3733800"/>
            <a:ext cx="59055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57" name="Rectangle 28"/>
          <p:cNvSpPr>
            <a:spLocks noChangeArrowheads="1"/>
          </p:cNvSpPr>
          <p:nvPr/>
        </p:nvSpPr>
        <p:spPr bwMode="auto">
          <a:xfrm>
            <a:off x="2627313" y="3810000"/>
            <a:ext cx="465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18  19 </a:t>
            </a:r>
            <a:endParaRPr lang="en-GB" sz="1800">
              <a:latin typeface="Arial" charset="0"/>
            </a:endParaRPr>
          </a:p>
        </p:txBody>
      </p:sp>
      <p:sp>
        <p:nvSpPr>
          <p:cNvPr id="39958" name="Text Box 29"/>
          <p:cNvSpPr txBox="1">
            <a:spLocks noChangeArrowheads="1"/>
          </p:cNvSpPr>
          <p:nvPr/>
        </p:nvSpPr>
        <p:spPr bwMode="auto">
          <a:xfrm>
            <a:off x="1993900" y="40719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L</a:t>
            </a:r>
          </a:p>
        </p:txBody>
      </p:sp>
      <p:sp>
        <p:nvSpPr>
          <p:cNvPr id="39959" name="Text Box 30"/>
          <p:cNvSpPr txBox="1">
            <a:spLocks noChangeArrowheads="1"/>
          </p:cNvSpPr>
          <p:nvPr/>
        </p:nvSpPr>
        <p:spPr bwMode="auto">
          <a:xfrm>
            <a:off x="2700338" y="40433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R</a:t>
            </a:r>
          </a:p>
        </p:txBody>
      </p:sp>
      <p:grpSp>
        <p:nvGrpSpPr>
          <p:cNvPr id="39960" name="Group 63"/>
          <p:cNvGrpSpPr>
            <a:grpSpLocks/>
          </p:cNvGrpSpPr>
          <p:nvPr/>
        </p:nvGrpSpPr>
        <p:grpSpPr bwMode="auto">
          <a:xfrm>
            <a:off x="4572000" y="2743200"/>
            <a:ext cx="457200" cy="671513"/>
            <a:chOff x="3216" y="1920"/>
            <a:chExt cx="288" cy="423"/>
          </a:xfrm>
        </p:grpSpPr>
        <p:sp>
          <p:nvSpPr>
            <p:cNvPr id="39985" name="Text Box 31"/>
            <p:cNvSpPr txBox="1">
              <a:spLocks noChangeArrowheads="1"/>
            </p:cNvSpPr>
            <p:nvPr/>
          </p:nvSpPr>
          <p:spPr bwMode="auto">
            <a:xfrm>
              <a:off x="3216" y="211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17</a:t>
              </a:r>
            </a:p>
          </p:txBody>
        </p:sp>
        <p:sp>
          <p:nvSpPr>
            <p:cNvPr id="39986" name="AutoShape 32"/>
            <p:cNvSpPr>
              <a:spLocks noChangeArrowheads="1"/>
            </p:cNvSpPr>
            <p:nvPr/>
          </p:nvSpPr>
          <p:spPr bwMode="auto">
            <a:xfrm>
              <a:off x="3312" y="1920"/>
              <a:ext cx="48" cy="19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39961" name="Text Box 94"/>
          <p:cNvSpPr txBox="1">
            <a:spLocks noChangeArrowheads="1"/>
          </p:cNvSpPr>
          <p:nvPr/>
        </p:nvSpPr>
        <p:spPr bwMode="auto">
          <a:xfrm>
            <a:off x="5562600" y="12954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add 18 would cause V to overflow: 12 14 </a:t>
            </a:r>
            <a:r>
              <a:rPr lang="en-GB" sz="1800">
                <a:solidFill>
                  <a:srgbClr val="FF0000"/>
                </a:solidFill>
              </a:rPr>
              <a:t>17</a:t>
            </a:r>
            <a:r>
              <a:rPr lang="en-GB" sz="1800"/>
              <a:t> 18 19</a:t>
            </a:r>
          </a:p>
        </p:txBody>
      </p:sp>
      <p:sp>
        <p:nvSpPr>
          <p:cNvPr id="39962" name="Text Box 95"/>
          <p:cNvSpPr txBox="1">
            <a:spLocks noChangeArrowheads="1"/>
          </p:cNvSpPr>
          <p:nvPr/>
        </p:nvSpPr>
        <p:spPr bwMode="auto">
          <a:xfrm>
            <a:off x="2590800" y="1676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39963" name="AutoShape 97"/>
          <p:cNvSpPr>
            <a:spLocks noChangeAspect="1" noChangeArrowheads="1" noTextEdit="1"/>
          </p:cNvSpPr>
          <p:nvPr/>
        </p:nvSpPr>
        <p:spPr bwMode="auto">
          <a:xfrm>
            <a:off x="304800" y="990600"/>
            <a:ext cx="47625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64" name="Rectangle 99"/>
          <p:cNvSpPr>
            <a:spLocks noChangeArrowheads="1"/>
          </p:cNvSpPr>
          <p:nvPr/>
        </p:nvSpPr>
        <p:spPr bwMode="auto">
          <a:xfrm>
            <a:off x="2266950" y="1009650"/>
            <a:ext cx="10287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65" name="Rectangle 100"/>
          <p:cNvSpPr>
            <a:spLocks noChangeArrowheads="1"/>
          </p:cNvSpPr>
          <p:nvPr/>
        </p:nvSpPr>
        <p:spPr bwMode="auto">
          <a:xfrm>
            <a:off x="2362200" y="1104900"/>
            <a:ext cx="931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6   11  21   29</a:t>
            </a:r>
            <a:endParaRPr lang="en-GB" sz="1800">
              <a:latin typeface="Arial" charset="0"/>
            </a:endParaRPr>
          </a:p>
        </p:txBody>
      </p:sp>
      <p:sp>
        <p:nvSpPr>
          <p:cNvPr id="39966" name="Rectangle 101"/>
          <p:cNvSpPr>
            <a:spLocks noChangeArrowheads="1"/>
          </p:cNvSpPr>
          <p:nvPr/>
        </p:nvSpPr>
        <p:spPr bwMode="auto">
          <a:xfrm>
            <a:off x="438150" y="2062163"/>
            <a:ext cx="4572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67" name="Rectangle 102"/>
          <p:cNvSpPr>
            <a:spLocks noChangeArrowheads="1"/>
          </p:cNvSpPr>
          <p:nvPr/>
        </p:nvSpPr>
        <p:spPr bwMode="auto">
          <a:xfrm>
            <a:off x="533400" y="2155825"/>
            <a:ext cx="296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3   5</a:t>
            </a:r>
            <a:endParaRPr lang="en-GB" sz="1800">
              <a:latin typeface="Arial" charset="0"/>
            </a:endParaRPr>
          </a:p>
        </p:txBody>
      </p:sp>
      <p:sp>
        <p:nvSpPr>
          <p:cNvPr id="39968" name="Rectangle 103"/>
          <p:cNvSpPr>
            <a:spLocks noChangeArrowheads="1"/>
          </p:cNvSpPr>
          <p:nvPr/>
        </p:nvSpPr>
        <p:spPr bwMode="auto">
          <a:xfrm>
            <a:off x="1238250" y="2076450"/>
            <a:ext cx="449263" cy="3270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69" name="Rectangle 104"/>
          <p:cNvSpPr>
            <a:spLocks noChangeArrowheads="1"/>
          </p:cNvSpPr>
          <p:nvPr/>
        </p:nvSpPr>
        <p:spPr bwMode="auto">
          <a:xfrm>
            <a:off x="1255713" y="2159000"/>
            <a:ext cx="3825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7   9  </a:t>
            </a:r>
            <a:endParaRPr lang="en-GB" sz="1800">
              <a:latin typeface="Arial" charset="0"/>
            </a:endParaRPr>
          </a:p>
        </p:txBody>
      </p:sp>
      <p:grpSp>
        <p:nvGrpSpPr>
          <p:cNvPr id="39970" name="Group 107"/>
          <p:cNvGrpSpPr>
            <a:grpSpLocks/>
          </p:cNvGrpSpPr>
          <p:nvPr/>
        </p:nvGrpSpPr>
        <p:grpSpPr bwMode="auto">
          <a:xfrm>
            <a:off x="1905000" y="2062163"/>
            <a:ext cx="1047750" cy="341312"/>
            <a:chOff x="1200" y="1299"/>
            <a:chExt cx="660" cy="215"/>
          </a:xfrm>
        </p:grpSpPr>
        <p:sp>
          <p:nvSpPr>
            <p:cNvPr id="39983" name="Rectangle 105"/>
            <p:cNvSpPr>
              <a:spLocks noChangeArrowheads="1"/>
            </p:cNvSpPr>
            <p:nvPr/>
          </p:nvSpPr>
          <p:spPr bwMode="auto">
            <a:xfrm>
              <a:off x="1212" y="1299"/>
              <a:ext cx="648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39984" name="Rectangle 106"/>
            <p:cNvSpPr>
              <a:spLocks noChangeArrowheads="1"/>
            </p:cNvSpPr>
            <p:nvPr/>
          </p:nvSpPr>
          <p:spPr bwMode="auto">
            <a:xfrm>
              <a:off x="1200" y="1358"/>
              <a:ext cx="5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12  14  17  19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9971" name="Line 108"/>
          <p:cNvSpPr>
            <a:spLocks noChangeShapeType="1"/>
          </p:cNvSpPr>
          <p:nvPr/>
        </p:nvSpPr>
        <p:spPr bwMode="auto">
          <a:xfrm flipH="1">
            <a:off x="660400" y="13462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72" name="Line 109"/>
          <p:cNvSpPr>
            <a:spLocks noChangeShapeType="1"/>
          </p:cNvSpPr>
          <p:nvPr/>
        </p:nvSpPr>
        <p:spPr bwMode="auto">
          <a:xfrm flipH="1">
            <a:off x="1460500" y="13462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73" name="Line 110"/>
          <p:cNvSpPr>
            <a:spLocks noChangeShapeType="1"/>
          </p:cNvSpPr>
          <p:nvPr/>
        </p:nvSpPr>
        <p:spPr bwMode="auto">
          <a:xfrm flipH="1">
            <a:off x="2374900" y="1346200"/>
            <a:ext cx="3429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74" name="Line 111"/>
          <p:cNvSpPr>
            <a:spLocks noChangeShapeType="1"/>
          </p:cNvSpPr>
          <p:nvPr/>
        </p:nvSpPr>
        <p:spPr bwMode="auto">
          <a:xfrm>
            <a:off x="2832100" y="13462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75" name="Rectangle 112"/>
          <p:cNvSpPr>
            <a:spLocks noChangeArrowheads="1"/>
          </p:cNvSpPr>
          <p:nvPr/>
        </p:nvSpPr>
        <p:spPr bwMode="auto">
          <a:xfrm>
            <a:off x="3295650" y="20875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76" name="Rectangle 113"/>
          <p:cNvSpPr>
            <a:spLocks noChangeArrowheads="1"/>
          </p:cNvSpPr>
          <p:nvPr/>
        </p:nvSpPr>
        <p:spPr bwMode="auto">
          <a:xfrm>
            <a:off x="3416300" y="2130425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22 26</a:t>
            </a:r>
            <a:endParaRPr lang="en-GB" sz="1800">
              <a:latin typeface="Arial" charset="0"/>
            </a:endParaRPr>
          </a:p>
        </p:txBody>
      </p:sp>
      <p:sp>
        <p:nvSpPr>
          <p:cNvPr id="39977" name="Rectangle 114"/>
          <p:cNvSpPr>
            <a:spLocks noChangeArrowheads="1"/>
          </p:cNvSpPr>
          <p:nvPr/>
        </p:nvSpPr>
        <p:spPr bwMode="auto">
          <a:xfrm>
            <a:off x="4210050" y="2062163"/>
            <a:ext cx="6858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9978" name="Rectangle 115"/>
          <p:cNvSpPr>
            <a:spLocks noChangeArrowheads="1"/>
          </p:cNvSpPr>
          <p:nvPr/>
        </p:nvSpPr>
        <p:spPr bwMode="auto">
          <a:xfrm>
            <a:off x="4191000" y="21558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39979" name="Line 116"/>
          <p:cNvSpPr>
            <a:spLocks noChangeShapeType="1"/>
          </p:cNvSpPr>
          <p:nvPr/>
        </p:nvSpPr>
        <p:spPr bwMode="auto">
          <a:xfrm>
            <a:off x="3060700" y="1346200"/>
            <a:ext cx="13716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80" name="Footer Placeholder 78"/>
          <p:cNvSpPr txBox="1">
            <a:spLocks noGrp="1"/>
          </p:cNvSpPr>
          <p:nvPr/>
        </p:nvSpPr>
        <p:spPr bwMode="auto">
          <a:xfrm>
            <a:off x="3124200" y="6497638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  <p:sp>
        <p:nvSpPr>
          <p:cNvPr id="39981" name="Text Box 80"/>
          <p:cNvSpPr txBox="1">
            <a:spLocks noChangeArrowheads="1"/>
          </p:cNvSpPr>
          <p:nvPr/>
        </p:nvSpPr>
        <p:spPr bwMode="auto">
          <a:xfrm>
            <a:off x="6156325" y="2884488"/>
            <a:ext cx="22336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split v</a:t>
            </a:r>
          </a:p>
          <a:p>
            <a:pPr eaLnBrk="1" hangingPunct="1">
              <a:buFontTx/>
              <a:buChar char="•"/>
            </a:pPr>
            <a:r>
              <a:rPr lang="en-GB"/>
              <a:t> produce L and R</a:t>
            </a:r>
          </a:p>
          <a:p>
            <a:pPr eaLnBrk="1" hangingPunct="1">
              <a:buFontTx/>
              <a:buChar char="•"/>
            </a:pPr>
            <a:r>
              <a:rPr lang="en-GB"/>
              <a:t> elevate 17 to parent</a:t>
            </a:r>
          </a:p>
        </p:txBody>
      </p:sp>
      <p:sp>
        <p:nvSpPr>
          <p:cNvPr id="39982" name="Text Box 81"/>
          <p:cNvSpPr txBox="1">
            <a:spLocks noChangeArrowheads="1"/>
          </p:cNvSpPr>
          <p:nvPr/>
        </p:nvSpPr>
        <p:spPr bwMode="auto">
          <a:xfrm>
            <a:off x="7848600" y="228600"/>
            <a:ext cx="10128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overflow</a:t>
            </a:r>
          </a:p>
        </p:txBody>
      </p:sp>
    </p:spTree>
    <p:extLst>
      <p:ext uri="{BB962C8B-B14F-4D97-AF65-F5344CB8AC3E}">
        <p14:creationId xmlns:p14="http://schemas.microsoft.com/office/powerpoint/2010/main" val="24109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DD99F7E-D384-46EE-B530-A3DB36EBEFB2}" type="slidenum">
              <a:rPr lang="en-GB" sz="1400">
                <a:latin typeface="Arial" charset="0"/>
              </a:rPr>
              <a:pPr algn="r" eaLnBrk="1" hangingPunct="1"/>
              <a:t>39</a:t>
            </a:fld>
            <a:endParaRPr lang="en-GB" sz="140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92163"/>
          </a:xfrm>
        </p:spPr>
        <p:txBody>
          <a:bodyPr/>
          <a:lstStyle/>
          <a:p>
            <a:r>
              <a:rPr lang="en-GB" smtClean="0"/>
              <a:t>Example</a:t>
            </a:r>
          </a:p>
        </p:txBody>
      </p:sp>
      <p:sp>
        <p:nvSpPr>
          <p:cNvPr id="40964" name="AutoShape 6"/>
          <p:cNvSpPr>
            <a:spLocks noChangeArrowheads="1"/>
          </p:cNvSpPr>
          <p:nvPr/>
        </p:nvSpPr>
        <p:spPr bwMode="auto">
          <a:xfrm>
            <a:off x="381000" y="3124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65" name="Rectangle 9"/>
          <p:cNvSpPr>
            <a:spLocks noChangeArrowheads="1"/>
          </p:cNvSpPr>
          <p:nvPr/>
        </p:nvSpPr>
        <p:spPr bwMode="auto">
          <a:xfrm>
            <a:off x="2266950" y="2686050"/>
            <a:ext cx="10287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66" name="Rectangle 10"/>
          <p:cNvSpPr>
            <a:spLocks noChangeArrowheads="1"/>
          </p:cNvSpPr>
          <p:nvPr/>
        </p:nvSpPr>
        <p:spPr bwMode="auto">
          <a:xfrm>
            <a:off x="2362200" y="2781300"/>
            <a:ext cx="931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6   11  21   29</a:t>
            </a:r>
            <a:endParaRPr lang="en-GB" sz="1800">
              <a:latin typeface="Arial" charset="0"/>
            </a:endParaRPr>
          </a:p>
        </p:txBody>
      </p:sp>
      <p:sp>
        <p:nvSpPr>
          <p:cNvPr id="40967" name="Rectangle 11"/>
          <p:cNvSpPr>
            <a:spLocks noChangeArrowheads="1"/>
          </p:cNvSpPr>
          <p:nvPr/>
        </p:nvSpPr>
        <p:spPr bwMode="auto">
          <a:xfrm>
            <a:off x="438150" y="3738563"/>
            <a:ext cx="4572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68" name="Rectangle 12"/>
          <p:cNvSpPr>
            <a:spLocks noChangeArrowheads="1"/>
          </p:cNvSpPr>
          <p:nvPr/>
        </p:nvSpPr>
        <p:spPr bwMode="auto">
          <a:xfrm>
            <a:off x="533400" y="3832225"/>
            <a:ext cx="296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3   5</a:t>
            </a:r>
            <a:endParaRPr lang="en-GB" sz="1800">
              <a:latin typeface="Arial" charset="0"/>
            </a:endParaRPr>
          </a:p>
        </p:txBody>
      </p:sp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1238250" y="3729038"/>
            <a:ext cx="490538" cy="350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70" name="Rectangle 14"/>
          <p:cNvSpPr>
            <a:spLocks noChangeArrowheads="1"/>
          </p:cNvSpPr>
          <p:nvPr/>
        </p:nvSpPr>
        <p:spPr bwMode="auto">
          <a:xfrm>
            <a:off x="1255713" y="3775075"/>
            <a:ext cx="3825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7   9  </a:t>
            </a:r>
            <a:endParaRPr lang="en-GB" sz="1800">
              <a:latin typeface="Arial" charset="0"/>
            </a:endParaRPr>
          </a:p>
        </p:txBody>
      </p:sp>
      <p:sp>
        <p:nvSpPr>
          <p:cNvPr id="40971" name="Rectangle 15"/>
          <p:cNvSpPr>
            <a:spLocks noChangeArrowheads="1"/>
          </p:cNvSpPr>
          <p:nvPr/>
        </p:nvSpPr>
        <p:spPr bwMode="auto">
          <a:xfrm>
            <a:off x="1924050" y="3738563"/>
            <a:ext cx="59055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72" name="Line 18"/>
          <p:cNvSpPr>
            <a:spLocks noChangeShapeType="1"/>
          </p:cNvSpPr>
          <p:nvPr/>
        </p:nvSpPr>
        <p:spPr bwMode="auto">
          <a:xfrm flipH="1">
            <a:off x="660400" y="30226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73" name="Line 19"/>
          <p:cNvSpPr>
            <a:spLocks noChangeShapeType="1"/>
          </p:cNvSpPr>
          <p:nvPr/>
        </p:nvSpPr>
        <p:spPr bwMode="auto">
          <a:xfrm flipH="1">
            <a:off x="1460500" y="30226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74" name="Line 21"/>
          <p:cNvSpPr>
            <a:spLocks noChangeShapeType="1"/>
          </p:cNvSpPr>
          <p:nvPr/>
        </p:nvSpPr>
        <p:spPr bwMode="auto">
          <a:xfrm>
            <a:off x="2832100" y="30226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75" name="Rectangle 16"/>
          <p:cNvSpPr>
            <a:spLocks noChangeArrowheads="1"/>
          </p:cNvSpPr>
          <p:nvPr/>
        </p:nvSpPr>
        <p:spPr bwMode="auto">
          <a:xfrm>
            <a:off x="1981200" y="3810000"/>
            <a:ext cx="465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12  14 </a:t>
            </a:r>
            <a:endParaRPr lang="en-GB" sz="1800">
              <a:latin typeface="Arial" charset="0"/>
            </a:endParaRPr>
          </a:p>
        </p:txBody>
      </p:sp>
      <p:sp>
        <p:nvSpPr>
          <p:cNvPr id="40976" name="Rectangle 22"/>
          <p:cNvSpPr>
            <a:spLocks noChangeArrowheads="1"/>
          </p:cNvSpPr>
          <p:nvPr/>
        </p:nvSpPr>
        <p:spPr bwMode="auto">
          <a:xfrm>
            <a:off x="3295650" y="37639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77" name="Rectangle 23"/>
          <p:cNvSpPr>
            <a:spLocks noChangeArrowheads="1"/>
          </p:cNvSpPr>
          <p:nvPr/>
        </p:nvSpPr>
        <p:spPr bwMode="auto">
          <a:xfrm>
            <a:off x="3416300" y="3806825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22 26</a:t>
            </a:r>
            <a:endParaRPr lang="en-GB" sz="1800">
              <a:latin typeface="Arial" charset="0"/>
            </a:endParaRPr>
          </a:p>
        </p:txBody>
      </p:sp>
      <p:sp>
        <p:nvSpPr>
          <p:cNvPr id="40978" name="Rectangle 24"/>
          <p:cNvSpPr>
            <a:spLocks noChangeArrowheads="1"/>
          </p:cNvSpPr>
          <p:nvPr/>
        </p:nvSpPr>
        <p:spPr bwMode="auto">
          <a:xfrm>
            <a:off x="4210050" y="3789363"/>
            <a:ext cx="930275" cy="2905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79" name="Rectangle 25"/>
          <p:cNvSpPr>
            <a:spLocks noChangeArrowheads="1"/>
          </p:cNvSpPr>
          <p:nvPr/>
        </p:nvSpPr>
        <p:spPr bwMode="auto">
          <a:xfrm>
            <a:off x="4287838" y="3844925"/>
            <a:ext cx="762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30   31   33</a:t>
            </a:r>
            <a:endParaRPr lang="en-GB" sz="1800">
              <a:latin typeface="Arial" charset="0"/>
            </a:endParaRPr>
          </a:p>
        </p:txBody>
      </p:sp>
      <p:sp>
        <p:nvSpPr>
          <p:cNvPr id="40980" name="Line 26"/>
          <p:cNvSpPr>
            <a:spLocks noChangeShapeType="1"/>
          </p:cNvSpPr>
          <p:nvPr/>
        </p:nvSpPr>
        <p:spPr bwMode="auto">
          <a:xfrm>
            <a:off x="3060700" y="3022600"/>
            <a:ext cx="1482725" cy="765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81" name="Rectangle 27"/>
          <p:cNvSpPr>
            <a:spLocks noChangeArrowheads="1"/>
          </p:cNvSpPr>
          <p:nvPr/>
        </p:nvSpPr>
        <p:spPr bwMode="auto">
          <a:xfrm>
            <a:off x="2590800" y="3733800"/>
            <a:ext cx="59055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82" name="Rectangle 28"/>
          <p:cNvSpPr>
            <a:spLocks noChangeArrowheads="1"/>
          </p:cNvSpPr>
          <p:nvPr/>
        </p:nvSpPr>
        <p:spPr bwMode="auto">
          <a:xfrm>
            <a:off x="2627313" y="3810000"/>
            <a:ext cx="465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18  19 </a:t>
            </a:r>
            <a:endParaRPr lang="en-GB" sz="1800">
              <a:latin typeface="Arial" charset="0"/>
            </a:endParaRPr>
          </a:p>
        </p:txBody>
      </p:sp>
      <p:sp>
        <p:nvSpPr>
          <p:cNvPr id="40983" name="Text Box 29"/>
          <p:cNvSpPr txBox="1">
            <a:spLocks noChangeArrowheads="1"/>
          </p:cNvSpPr>
          <p:nvPr/>
        </p:nvSpPr>
        <p:spPr bwMode="auto">
          <a:xfrm>
            <a:off x="1993900" y="40719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L</a:t>
            </a:r>
          </a:p>
        </p:txBody>
      </p:sp>
      <p:sp>
        <p:nvSpPr>
          <p:cNvPr id="40984" name="Text Box 30"/>
          <p:cNvSpPr txBox="1">
            <a:spLocks noChangeArrowheads="1"/>
          </p:cNvSpPr>
          <p:nvPr/>
        </p:nvSpPr>
        <p:spPr bwMode="auto">
          <a:xfrm>
            <a:off x="2700338" y="40433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R</a:t>
            </a:r>
          </a:p>
        </p:txBody>
      </p:sp>
      <p:grpSp>
        <p:nvGrpSpPr>
          <p:cNvPr id="40985" name="Group 63"/>
          <p:cNvGrpSpPr>
            <a:grpSpLocks/>
          </p:cNvGrpSpPr>
          <p:nvPr/>
        </p:nvGrpSpPr>
        <p:grpSpPr bwMode="auto">
          <a:xfrm>
            <a:off x="4572000" y="2743200"/>
            <a:ext cx="457200" cy="671513"/>
            <a:chOff x="3216" y="1920"/>
            <a:chExt cx="288" cy="423"/>
          </a:xfrm>
        </p:grpSpPr>
        <p:sp>
          <p:nvSpPr>
            <p:cNvPr id="41041" name="Text Box 31"/>
            <p:cNvSpPr txBox="1">
              <a:spLocks noChangeArrowheads="1"/>
            </p:cNvSpPr>
            <p:nvPr/>
          </p:nvSpPr>
          <p:spPr bwMode="auto">
            <a:xfrm>
              <a:off x="3216" y="211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17</a:t>
              </a:r>
            </a:p>
          </p:txBody>
        </p:sp>
        <p:sp>
          <p:nvSpPr>
            <p:cNvPr id="41042" name="AutoShape 32"/>
            <p:cNvSpPr>
              <a:spLocks noChangeArrowheads="1"/>
            </p:cNvSpPr>
            <p:nvPr/>
          </p:nvSpPr>
          <p:spPr bwMode="auto">
            <a:xfrm>
              <a:off x="3312" y="1920"/>
              <a:ext cx="48" cy="19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grpSp>
        <p:nvGrpSpPr>
          <p:cNvPr id="40986" name="Group 67"/>
          <p:cNvGrpSpPr>
            <a:grpSpLocks/>
          </p:cNvGrpSpPr>
          <p:nvPr/>
        </p:nvGrpSpPr>
        <p:grpSpPr bwMode="auto">
          <a:xfrm>
            <a:off x="58738" y="4900613"/>
            <a:ext cx="4819650" cy="1771650"/>
            <a:chOff x="192" y="3072"/>
            <a:chExt cx="3036" cy="1116"/>
          </a:xfrm>
        </p:grpSpPr>
        <p:sp>
          <p:nvSpPr>
            <p:cNvPr id="41016" name="AutoShape 36"/>
            <p:cNvSpPr>
              <a:spLocks noChangeArrowheads="1"/>
            </p:cNvSpPr>
            <p:nvPr/>
          </p:nvSpPr>
          <p:spPr bwMode="auto">
            <a:xfrm>
              <a:off x="384" y="3360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17" name="Rectangle 37"/>
            <p:cNvSpPr>
              <a:spLocks noChangeArrowheads="1"/>
            </p:cNvSpPr>
            <p:nvPr/>
          </p:nvSpPr>
          <p:spPr bwMode="auto">
            <a:xfrm>
              <a:off x="1316" y="3072"/>
              <a:ext cx="336" cy="21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18" name="Rectangle 38"/>
            <p:cNvSpPr>
              <a:spLocks noChangeArrowheads="1"/>
            </p:cNvSpPr>
            <p:nvPr/>
          </p:nvSpPr>
          <p:spPr bwMode="auto">
            <a:xfrm>
              <a:off x="1352" y="3128"/>
              <a:ext cx="24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6   11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19" name="Rectangle 39"/>
            <p:cNvSpPr>
              <a:spLocks noChangeArrowheads="1"/>
            </p:cNvSpPr>
            <p:nvPr/>
          </p:nvSpPr>
          <p:spPr bwMode="auto">
            <a:xfrm>
              <a:off x="192" y="3732"/>
              <a:ext cx="288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20" name="Rectangle 40"/>
            <p:cNvSpPr>
              <a:spLocks noChangeArrowheads="1"/>
            </p:cNvSpPr>
            <p:nvPr/>
          </p:nvSpPr>
          <p:spPr bwMode="auto">
            <a:xfrm>
              <a:off x="245" y="3776"/>
              <a:ext cx="16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3  5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21" name="Rectangle 41"/>
            <p:cNvSpPr>
              <a:spLocks noChangeArrowheads="1"/>
            </p:cNvSpPr>
            <p:nvPr/>
          </p:nvSpPr>
          <p:spPr bwMode="auto">
            <a:xfrm>
              <a:off x="719" y="3717"/>
              <a:ext cx="216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22" name="Rectangle 42"/>
            <p:cNvSpPr>
              <a:spLocks noChangeArrowheads="1"/>
            </p:cNvSpPr>
            <p:nvPr/>
          </p:nvSpPr>
          <p:spPr bwMode="auto">
            <a:xfrm>
              <a:off x="757" y="3783"/>
              <a:ext cx="21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7  9 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23" name="Rectangle 43"/>
            <p:cNvSpPr>
              <a:spLocks noChangeArrowheads="1"/>
            </p:cNvSpPr>
            <p:nvPr/>
          </p:nvSpPr>
          <p:spPr bwMode="auto">
            <a:xfrm>
              <a:off x="1356" y="3747"/>
              <a:ext cx="372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24" name="Line 44"/>
            <p:cNvSpPr>
              <a:spLocks noChangeShapeType="1"/>
            </p:cNvSpPr>
            <p:nvPr/>
          </p:nvSpPr>
          <p:spPr bwMode="auto">
            <a:xfrm flipH="1">
              <a:off x="318" y="3296"/>
              <a:ext cx="1080" cy="4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025" name="Line 45"/>
            <p:cNvSpPr>
              <a:spLocks noChangeShapeType="1"/>
            </p:cNvSpPr>
            <p:nvPr/>
          </p:nvSpPr>
          <p:spPr bwMode="auto">
            <a:xfrm flipH="1">
              <a:off x="852" y="3296"/>
              <a:ext cx="648" cy="4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026" name="Line 46"/>
            <p:cNvSpPr>
              <a:spLocks noChangeShapeType="1"/>
            </p:cNvSpPr>
            <p:nvPr/>
          </p:nvSpPr>
          <p:spPr bwMode="auto">
            <a:xfrm>
              <a:off x="2041" y="3288"/>
              <a:ext cx="432" cy="4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027" name="Rectangle 49"/>
            <p:cNvSpPr>
              <a:spLocks noChangeArrowheads="1"/>
            </p:cNvSpPr>
            <p:nvPr/>
          </p:nvSpPr>
          <p:spPr bwMode="auto">
            <a:xfrm>
              <a:off x="1392" y="3792"/>
              <a:ext cx="2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12  14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28" name="Rectangle 50"/>
            <p:cNvSpPr>
              <a:spLocks noChangeArrowheads="1"/>
            </p:cNvSpPr>
            <p:nvPr/>
          </p:nvSpPr>
          <p:spPr bwMode="auto">
            <a:xfrm>
              <a:off x="2220" y="3763"/>
              <a:ext cx="360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29" name="Rectangle 51"/>
            <p:cNvSpPr>
              <a:spLocks noChangeArrowheads="1"/>
            </p:cNvSpPr>
            <p:nvPr/>
          </p:nvSpPr>
          <p:spPr bwMode="auto">
            <a:xfrm>
              <a:off x="2296" y="3790"/>
              <a:ext cx="26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22  26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30" name="Rectangle 52"/>
            <p:cNvSpPr>
              <a:spLocks noChangeArrowheads="1"/>
            </p:cNvSpPr>
            <p:nvPr/>
          </p:nvSpPr>
          <p:spPr bwMode="auto">
            <a:xfrm>
              <a:off x="2796" y="3747"/>
              <a:ext cx="432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31" name="Rectangle 53"/>
            <p:cNvSpPr>
              <a:spLocks noChangeArrowheads="1"/>
            </p:cNvSpPr>
            <p:nvPr/>
          </p:nvSpPr>
          <p:spPr bwMode="auto">
            <a:xfrm>
              <a:off x="2784" y="3806"/>
              <a:ext cx="4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30  31  33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32" name="Line 54"/>
            <p:cNvSpPr>
              <a:spLocks noChangeShapeType="1"/>
            </p:cNvSpPr>
            <p:nvPr/>
          </p:nvSpPr>
          <p:spPr bwMode="auto">
            <a:xfrm>
              <a:off x="2200" y="3289"/>
              <a:ext cx="864" cy="4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033" name="Rectangle 55"/>
            <p:cNvSpPr>
              <a:spLocks noChangeArrowheads="1"/>
            </p:cNvSpPr>
            <p:nvPr/>
          </p:nvSpPr>
          <p:spPr bwMode="auto">
            <a:xfrm>
              <a:off x="1776" y="3744"/>
              <a:ext cx="372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34" name="Rectangle 56"/>
            <p:cNvSpPr>
              <a:spLocks noChangeArrowheads="1"/>
            </p:cNvSpPr>
            <p:nvPr/>
          </p:nvSpPr>
          <p:spPr bwMode="auto">
            <a:xfrm>
              <a:off x="1799" y="3792"/>
              <a:ext cx="2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18  19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35" name="Text Box 57"/>
            <p:cNvSpPr txBox="1">
              <a:spLocks noChangeArrowheads="1"/>
            </p:cNvSpPr>
            <p:nvPr/>
          </p:nvSpPr>
          <p:spPr bwMode="auto">
            <a:xfrm>
              <a:off x="1400" y="3957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L</a:t>
              </a:r>
            </a:p>
          </p:txBody>
        </p:sp>
        <p:sp>
          <p:nvSpPr>
            <p:cNvPr id="41036" name="Text Box 58"/>
            <p:cNvSpPr txBox="1">
              <a:spLocks noChangeArrowheads="1"/>
            </p:cNvSpPr>
            <p:nvPr/>
          </p:nvSpPr>
          <p:spPr bwMode="auto">
            <a:xfrm>
              <a:off x="1845" y="393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R</a:t>
              </a:r>
            </a:p>
          </p:txBody>
        </p:sp>
        <p:sp>
          <p:nvSpPr>
            <p:cNvPr id="41037" name="Rectangle 59"/>
            <p:cNvSpPr>
              <a:spLocks noChangeArrowheads="1"/>
            </p:cNvSpPr>
            <p:nvPr/>
          </p:nvSpPr>
          <p:spPr bwMode="auto">
            <a:xfrm>
              <a:off x="1872" y="3072"/>
              <a:ext cx="336" cy="21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38" name="Rectangle 60"/>
            <p:cNvSpPr>
              <a:spLocks noChangeArrowheads="1"/>
            </p:cNvSpPr>
            <p:nvPr/>
          </p:nvSpPr>
          <p:spPr bwMode="auto">
            <a:xfrm>
              <a:off x="1920" y="3120"/>
              <a:ext cx="26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21  29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41039" name="Line 61"/>
            <p:cNvSpPr>
              <a:spLocks noChangeShapeType="1"/>
            </p:cNvSpPr>
            <p:nvPr/>
          </p:nvSpPr>
          <p:spPr bwMode="auto">
            <a:xfrm>
              <a:off x="1632" y="3312"/>
              <a:ext cx="13" cy="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040" name="Line 62"/>
            <p:cNvSpPr>
              <a:spLocks noChangeShapeType="1"/>
            </p:cNvSpPr>
            <p:nvPr/>
          </p:nvSpPr>
          <p:spPr bwMode="auto">
            <a:xfrm flipH="1">
              <a:off x="1864" y="3289"/>
              <a:ext cx="46" cy="4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987" name="Group 64"/>
          <p:cNvGrpSpPr>
            <a:grpSpLocks/>
          </p:cNvGrpSpPr>
          <p:nvPr/>
        </p:nvGrpSpPr>
        <p:grpSpPr bwMode="auto">
          <a:xfrm>
            <a:off x="4495800" y="4800600"/>
            <a:ext cx="457200" cy="671513"/>
            <a:chOff x="3216" y="1920"/>
            <a:chExt cx="288" cy="423"/>
          </a:xfrm>
        </p:grpSpPr>
        <p:sp>
          <p:nvSpPr>
            <p:cNvPr id="41014" name="Text Box 65"/>
            <p:cNvSpPr txBox="1">
              <a:spLocks noChangeArrowheads="1"/>
            </p:cNvSpPr>
            <p:nvPr/>
          </p:nvSpPr>
          <p:spPr bwMode="auto">
            <a:xfrm>
              <a:off x="3216" y="211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17</a:t>
              </a:r>
            </a:p>
          </p:txBody>
        </p:sp>
        <p:sp>
          <p:nvSpPr>
            <p:cNvPr id="41015" name="AutoShape 66"/>
            <p:cNvSpPr>
              <a:spLocks noChangeArrowheads="1"/>
            </p:cNvSpPr>
            <p:nvPr/>
          </p:nvSpPr>
          <p:spPr bwMode="auto">
            <a:xfrm>
              <a:off x="3312" y="1920"/>
              <a:ext cx="48" cy="19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40988" name="Text Box 94"/>
          <p:cNvSpPr txBox="1">
            <a:spLocks noChangeArrowheads="1"/>
          </p:cNvSpPr>
          <p:nvPr/>
        </p:nvSpPr>
        <p:spPr bwMode="auto">
          <a:xfrm>
            <a:off x="5562600" y="12954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add 18 would cause V to overflow: 12 14 </a:t>
            </a:r>
            <a:r>
              <a:rPr lang="en-GB" sz="1800">
                <a:solidFill>
                  <a:srgbClr val="FF0000"/>
                </a:solidFill>
              </a:rPr>
              <a:t>17</a:t>
            </a:r>
            <a:r>
              <a:rPr lang="en-GB" sz="1800"/>
              <a:t> 18 19</a:t>
            </a:r>
          </a:p>
        </p:txBody>
      </p:sp>
      <p:sp>
        <p:nvSpPr>
          <p:cNvPr id="40989" name="Text Box 95"/>
          <p:cNvSpPr txBox="1">
            <a:spLocks noChangeArrowheads="1"/>
          </p:cNvSpPr>
          <p:nvPr/>
        </p:nvSpPr>
        <p:spPr bwMode="auto">
          <a:xfrm>
            <a:off x="2590800" y="1676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40990" name="Text Box 96"/>
          <p:cNvSpPr txBox="1">
            <a:spLocks noChangeArrowheads="1"/>
          </p:cNvSpPr>
          <p:nvPr/>
        </p:nvSpPr>
        <p:spPr bwMode="auto">
          <a:xfrm>
            <a:off x="5791200" y="5943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cont. overleaf</a:t>
            </a:r>
          </a:p>
        </p:txBody>
      </p:sp>
      <p:sp>
        <p:nvSpPr>
          <p:cNvPr id="40991" name="AutoShape 97"/>
          <p:cNvSpPr>
            <a:spLocks noChangeAspect="1" noChangeArrowheads="1" noTextEdit="1"/>
          </p:cNvSpPr>
          <p:nvPr/>
        </p:nvSpPr>
        <p:spPr bwMode="auto">
          <a:xfrm>
            <a:off x="304800" y="990600"/>
            <a:ext cx="47625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92" name="Rectangle 99"/>
          <p:cNvSpPr>
            <a:spLocks noChangeArrowheads="1"/>
          </p:cNvSpPr>
          <p:nvPr/>
        </p:nvSpPr>
        <p:spPr bwMode="auto">
          <a:xfrm>
            <a:off x="2266950" y="1009650"/>
            <a:ext cx="10287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93" name="Rectangle 100"/>
          <p:cNvSpPr>
            <a:spLocks noChangeArrowheads="1"/>
          </p:cNvSpPr>
          <p:nvPr/>
        </p:nvSpPr>
        <p:spPr bwMode="auto">
          <a:xfrm>
            <a:off x="2362200" y="1104900"/>
            <a:ext cx="931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6   11  21   29</a:t>
            </a:r>
            <a:endParaRPr lang="en-GB" sz="1800">
              <a:latin typeface="Arial" charset="0"/>
            </a:endParaRPr>
          </a:p>
        </p:txBody>
      </p:sp>
      <p:sp>
        <p:nvSpPr>
          <p:cNvPr id="40994" name="Rectangle 101"/>
          <p:cNvSpPr>
            <a:spLocks noChangeArrowheads="1"/>
          </p:cNvSpPr>
          <p:nvPr/>
        </p:nvSpPr>
        <p:spPr bwMode="auto">
          <a:xfrm>
            <a:off x="438150" y="2062163"/>
            <a:ext cx="4572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95" name="Rectangle 102"/>
          <p:cNvSpPr>
            <a:spLocks noChangeArrowheads="1"/>
          </p:cNvSpPr>
          <p:nvPr/>
        </p:nvSpPr>
        <p:spPr bwMode="auto">
          <a:xfrm>
            <a:off x="533400" y="2155825"/>
            <a:ext cx="296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3   5</a:t>
            </a:r>
            <a:endParaRPr lang="en-GB" sz="1800">
              <a:latin typeface="Arial" charset="0"/>
            </a:endParaRPr>
          </a:p>
        </p:txBody>
      </p:sp>
      <p:sp>
        <p:nvSpPr>
          <p:cNvPr id="40996" name="Rectangle 103"/>
          <p:cNvSpPr>
            <a:spLocks noChangeArrowheads="1"/>
          </p:cNvSpPr>
          <p:nvPr/>
        </p:nvSpPr>
        <p:spPr bwMode="auto">
          <a:xfrm>
            <a:off x="1238250" y="2076450"/>
            <a:ext cx="449263" cy="3270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0997" name="Rectangle 104"/>
          <p:cNvSpPr>
            <a:spLocks noChangeArrowheads="1"/>
          </p:cNvSpPr>
          <p:nvPr/>
        </p:nvSpPr>
        <p:spPr bwMode="auto">
          <a:xfrm>
            <a:off x="1255713" y="2159000"/>
            <a:ext cx="3825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7   9  </a:t>
            </a:r>
            <a:endParaRPr lang="en-GB" sz="1800">
              <a:latin typeface="Arial" charset="0"/>
            </a:endParaRPr>
          </a:p>
        </p:txBody>
      </p:sp>
      <p:grpSp>
        <p:nvGrpSpPr>
          <p:cNvPr id="40998" name="Group 107"/>
          <p:cNvGrpSpPr>
            <a:grpSpLocks/>
          </p:cNvGrpSpPr>
          <p:nvPr/>
        </p:nvGrpSpPr>
        <p:grpSpPr bwMode="auto">
          <a:xfrm>
            <a:off x="1905000" y="2062163"/>
            <a:ext cx="1047750" cy="341312"/>
            <a:chOff x="1200" y="1299"/>
            <a:chExt cx="660" cy="215"/>
          </a:xfrm>
        </p:grpSpPr>
        <p:sp>
          <p:nvSpPr>
            <p:cNvPr id="41012" name="Rectangle 105"/>
            <p:cNvSpPr>
              <a:spLocks noChangeArrowheads="1"/>
            </p:cNvSpPr>
            <p:nvPr/>
          </p:nvSpPr>
          <p:spPr bwMode="auto">
            <a:xfrm>
              <a:off x="1212" y="1299"/>
              <a:ext cx="648" cy="2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41013" name="Rectangle 106"/>
            <p:cNvSpPr>
              <a:spLocks noChangeArrowheads="1"/>
            </p:cNvSpPr>
            <p:nvPr/>
          </p:nvSpPr>
          <p:spPr bwMode="auto">
            <a:xfrm>
              <a:off x="1200" y="1358"/>
              <a:ext cx="5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Helvetica" pitchFamily="34" charset="0"/>
                </a:rPr>
                <a:t>12  14  17  19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40999" name="Line 108"/>
          <p:cNvSpPr>
            <a:spLocks noChangeShapeType="1"/>
          </p:cNvSpPr>
          <p:nvPr/>
        </p:nvSpPr>
        <p:spPr bwMode="auto">
          <a:xfrm flipH="1">
            <a:off x="660400" y="13462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0" name="Line 109"/>
          <p:cNvSpPr>
            <a:spLocks noChangeShapeType="1"/>
          </p:cNvSpPr>
          <p:nvPr/>
        </p:nvSpPr>
        <p:spPr bwMode="auto">
          <a:xfrm flipH="1">
            <a:off x="1460500" y="13462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1" name="Line 110"/>
          <p:cNvSpPr>
            <a:spLocks noChangeShapeType="1"/>
          </p:cNvSpPr>
          <p:nvPr/>
        </p:nvSpPr>
        <p:spPr bwMode="auto">
          <a:xfrm flipH="1">
            <a:off x="2374900" y="1346200"/>
            <a:ext cx="3429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2" name="Line 111"/>
          <p:cNvSpPr>
            <a:spLocks noChangeShapeType="1"/>
          </p:cNvSpPr>
          <p:nvPr/>
        </p:nvSpPr>
        <p:spPr bwMode="auto">
          <a:xfrm>
            <a:off x="2832100" y="13462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3" name="Rectangle 112"/>
          <p:cNvSpPr>
            <a:spLocks noChangeArrowheads="1"/>
          </p:cNvSpPr>
          <p:nvPr/>
        </p:nvSpPr>
        <p:spPr bwMode="auto">
          <a:xfrm>
            <a:off x="3295650" y="20875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04" name="Rectangle 113"/>
          <p:cNvSpPr>
            <a:spLocks noChangeArrowheads="1"/>
          </p:cNvSpPr>
          <p:nvPr/>
        </p:nvSpPr>
        <p:spPr bwMode="auto">
          <a:xfrm>
            <a:off x="3416300" y="2130425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22 26</a:t>
            </a:r>
            <a:endParaRPr lang="en-GB" sz="1800">
              <a:latin typeface="Arial" charset="0"/>
            </a:endParaRPr>
          </a:p>
        </p:txBody>
      </p:sp>
      <p:sp>
        <p:nvSpPr>
          <p:cNvPr id="41005" name="Rectangle 114"/>
          <p:cNvSpPr>
            <a:spLocks noChangeArrowheads="1"/>
          </p:cNvSpPr>
          <p:nvPr/>
        </p:nvSpPr>
        <p:spPr bwMode="auto">
          <a:xfrm>
            <a:off x="4210050" y="2062163"/>
            <a:ext cx="6858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06" name="Rectangle 115"/>
          <p:cNvSpPr>
            <a:spLocks noChangeArrowheads="1"/>
          </p:cNvSpPr>
          <p:nvPr/>
        </p:nvSpPr>
        <p:spPr bwMode="auto">
          <a:xfrm>
            <a:off x="4191000" y="21558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41007" name="Line 116"/>
          <p:cNvSpPr>
            <a:spLocks noChangeShapeType="1"/>
          </p:cNvSpPr>
          <p:nvPr/>
        </p:nvSpPr>
        <p:spPr bwMode="auto">
          <a:xfrm>
            <a:off x="3060700" y="1346200"/>
            <a:ext cx="13716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8" name="Footer Placeholder 78"/>
          <p:cNvSpPr txBox="1">
            <a:spLocks noGrp="1"/>
          </p:cNvSpPr>
          <p:nvPr/>
        </p:nvSpPr>
        <p:spPr bwMode="auto">
          <a:xfrm>
            <a:off x="3124200" y="6497638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  <p:sp>
        <p:nvSpPr>
          <p:cNvPr id="41009" name="Text Box 80"/>
          <p:cNvSpPr txBox="1">
            <a:spLocks noChangeArrowheads="1"/>
          </p:cNvSpPr>
          <p:nvPr/>
        </p:nvSpPr>
        <p:spPr bwMode="auto">
          <a:xfrm>
            <a:off x="6156325" y="2884488"/>
            <a:ext cx="22336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split v</a:t>
            </a:r>
          </a:p>
          <a:p>
            <a:pPr eaLnBrk="1" hangingPunct="1">
              <a:buFontTx/>
              <a:buChar char="•"/>
            </a:pPr>
            <a:r>
              <a:rPr lang="en-GB"/>
              <a:t> produce L and R</a:t>
            </a:r>
          </a:p>
          <a:p>
            <a:pPr eaLnBrk="1" hangingPunct="1">
              <a:buFontTx/>
              <a:buChar char="•"/>
            </a:pPr>
            <a:r>
              <a:rPr lang="en-GB"/>
              <a:t> elevate 17 to parent</a:t>
            </a:r>
          </a:p>
        </p:txBody>
      </p:sp>
      <p:sp>
        <p:nvSpPr>
          <p:cNvPr id="41010" name="Text Box 81"/>
          <p:cNvSpPr txBox="1">
            <a:spLocks noChangeArrowheads="1"/>
          </p:cNvSpPr>
          <p:nvPr/>
        </p:nvSpPr>
        <p:spPr bwMode="auto">
          <a:xfrm>
            <a:off x="6461125" y="4789488"/>
            <a:ext cx="1282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split parent</a:t>
            </a:r>
          </a:p>
        </p:txBody>
      </p:sp>
      <p:sp>
        <p:nvSpPr>
          <p:cNvPr id="41011" name="Text Box 82"/>
          <p:cNvSpPr txBox="1">
            <a:spLocks noChangeArrowheads="1"/>
          </p:cNvSpPr>
          <p:nvPr/>
        </p:nvSpPr>
        <p:spPr bwMode="auto">
          <a:xfrm>
            <a:off x="7848600" y="228600"/>
            <a:ext cx="10128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overflow</a:t>
            </a:r>
          </a:p>
        </p:txBody>
      </p:sp>
    </p:spTree>
    <p:extLst>
      <p:ext uri="{BB962C8B-B14F-4D97-AF65-F5344CB8AC3E}">
        <p14:creationId xmlns:p14="http://schemas.microsoft.com/office/powerpoint/2010/main" val="27252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274E1D0-550E-4068-AFE2-AD1DDED98AD9}" type="slidenum">
              <a:rPr lang="en-GB" sz="1400">
                <a:latin typeface="Arial" charset="0"/>
              </a:rPr>
              <a:pPr algn="r" eaLnBrk="1" hangingPunct="1"/>
              <a:t>4</a:t>
            </a:fld>
            <a:endParaRPr lang="en-GB" sz="1400"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788" y="179388"/>
            <a:ext cx="5465762" cy="792162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grpSp>
        <p:nvGrpSpPr>
          <p:cNvPr id="5124" name="Group 86"/>
          <p:cNvGrpSpPr>
            <a:grpSpLocks/>
          </p:cNvGrpSpPr>
          <p:nvPr/>
        </p:nvGrpSpPr>
        <p:grpSpPr bwMode="auto">
          <a:xfrm>
            <a:off x="3429000" y="1905000"/>
            <a:ext cx="4419600" cy="3657600"/>
            <a:chOff x="2246" y="1819"/>
            <a:chExt cx="2784" cy="2304"/>
          </a:xfrm>
        </p:grpSpPr>
        <p:sp>
          <p:nvSpPr>
            <p:cNvPr id="5128" name="Rectangle 41"/>
            <p:cNvSpPr>
              <a:spLocks noChangeArrowheads="1"/>
            </p:cNvSpPr>
            <p:nvPr/>
          </p:nvSpPr>
          <p:spPr bwMode="auto">
            <a:xfrm>
              <a:off x="3279" y="1819"/>
              <a:ext cx="700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5129" name="Rectangle 42"/>
            <p:cNvSpPr>
              <a:spLocks noChangeArrowheads="1"/>
            </p:cNvSpPr>
            <p:nvPr/>
          </p:nvSpPr>
          <p:spPr bwMode="auto">
            <a:xfrm>
              <a:off x="3332" y="1896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 50  60  80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5130" name="Line 43"/>
            <p:cNvSpPr>
              <a:spLocks noChangeShapeType="1"/>
            </p:cNvSpPr>
            <p:nvPr/>
          </p:nvSpPr>
          <p:spPr bwMode="auto">
            <a:xfrm flipH="1">
              <a:off x="2448" y="2090"/>
              <a:ext cx="883" cy="35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1" name="Rectangle 44"/>
            <p:cNvSpPr>
              <a:spLocks noChangeArrowheads="1"/>
            </p:cNvSpPr>
            <p:nvPr/>
          </p:nvSpPr>
          <p:spPr bwMode="auto">
            <a:xfrm>
              <a:off x="2246" y="2418"/>
              <a:ext cx="421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5132" name="Rectangle 45"/>
            <p:cNvSpPr>
              <a:spLocks noChangeArrowheads="1"/>
            </p:cNvSpPr>
            <p:nvPr/>
          </p:nvSpPr>
          <p:spPr bwMode="auto">
            <a:xfrm>
              <a:off x="2285" y="2472"/>
              <a:ext cx="3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30  35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5133" name="Rectangle 46"/>
            <p:cNvSpPr>
              <a:spLocks noChangeArrowheads="1"/>
            </p:cNvSpPr>
            <p:nvPr/>
          </p:nvSpPr>
          <p:spPr bwMode="auto">
            <a:xfrm>
              <a:off x="3759" y="2387"/>
              <a:ext cx="652" cy="279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5134" name="Rectangle 47"/>
            <p:cNvSpPr>
              <a:spLocks noChangeArrowheads="1"/>
            </p:cNvSpPr>
            <p:nvPr/>
          </p:nvSpPr>
          <p:spPr bwMode="auto">
            <a:xfrm>
              <a:off x="3804" y="2461"/>
              <a:ext cx="5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63  70  73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5135" name="Line 48"/>
            <p:cNvSpPr>
              <a:spLocks noChangeShapeType="1"/>
            </p:cNvSpPr>
            <p:nvPr/>
          </p:nvSpPr>
          <p:spPr bwMode="auto">
            <a:xfrm>
              <a:off x="3692" y="2091"/>
              <a:ext cx="218" cy="28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6" name="Rectangle 50"/>
            <p:cNvSpPr>
              <a:spLocks noChangeArrowheads="1"/>
            </p:cNvSpPr>
            <p:nvPr/>
          </p:nvSpPr>
          <p:spPr bwMode="auto">
            <a:xfrm>
              <a:off x="3115" y="2396"/>
              <a:ext cx="447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5137" name="Rectangle 51"/>
            <p:cNvSpPr>
              <a:spLocks noChangeArrowheads="1"/>
            </p:cNvSpPr>
            <p:nvPr/>
          </p:nvSpPr>
          <p:spPr bwMode="auto">
            <a:xfrm>
              <a:off x="3156" y="2466"/>
              <a:ext cx="3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58  59 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5138" name="Line 52"/>
            <p:cNvSpPr>
              <a:spLocks noChangeShapeType="1"/>
            </p:cNvSpPr>
            <p:nvPr/>
          </p:nvSpPr>
          <p:spPr bwMode="auto">
            <a:xfrm flipH="1">
              <a:off x="3310" y="2097"/>
              <a:ext cx="185" cy="30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9" name="Line 53"/>
            <p:cNvSpPr>
              <a:spLocks noChangeShapeType="1"/>
            </p:cNvSpPr>
            <p:nvPr/>
          </p:nvSpPr>
          <p:spPr bwMode="auto">
            <a:xfrm flipH="1">
              <a:off x="2971" y="2643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40" name="Group 69"/>
            <p:cNvGrpSpPr>
              <a:grpSpLocks/>
            </p:cNvGrpSpPr>
            <p:nvPr/>
          </p:nvGrpSpPr>
          <p:grpSpPr bwMode="auto">
            <a:xfrm>
              <a:off x="2779" y="2883"/>
              <a:ext cx="432" cy="277"/>
              <a:chOff x="1920" y="3168"/>
              <a:chExt cx="432" cy="277"/>
            </a:xfrm>
          </p:grpSpPr>
          <p:sp>
            <p:nvSpPr>
              <p:cNvPr id="5157" name="Rectangle 55"/>
              <p:cNvSpPr>
                <a:spLocks noChangeArrowheads="1"/>
              </p:cNvSpPr>
              <p:nvPr/>
            </p:nvSpPr>
            <p:spPr bwMode="auto">
              <a:xfrm>
                <a:off x="1920" y="3168"/>
                <a:ext cx="432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5158" name="Rectangle 56"/>
              <p:cNvSpPr>
                <a:spLocks noChangeArrowheads="1"/>
              </p:cNvSpPr>
              <p:nvPr/>
            </p:nvSpPr>
            <p:spPr bwMode="auto">
              <a:xfrm>
                <a:off x="1973" y="3238"/>
                <a:ext cx="3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52  54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5141" name="Line 65"/>
            <p:cNvSpPr>
              <a:spLocks noChangeShapeType="1"/>
            </p:cNvSpPr>
            <p:nvPr/>
          </p:nvSpPr>
          <p:spPr bwMode="auto">
            <a:xfrm>
              <a:off x="3940" y="2104"/>
              <a:ext cx="926" cy="26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42" name="Group 66"/>
            <p:cNvGrpSpPr>
              <a:grpSpLocks/>
            </p:cNvGrpSpPr>
            <p:nvPr/>
          </p:nvGrpSpPr>
          <p:grpSpPr bwMode="auto">
            <a:xfrm>
              <a:off x="4755" y="2387"/>
              <a:ext cx="275" cy="277"/>
              <a:chOff x="2276" y="1657"/>
              <a:chExt cx="275" cy="277"/>
            </a:xfrm>
          </p:grpSpPr>
          <p:sp>
            <p:nvSpPr>
              <p:cNvPr id="5155" name="Rectangle 67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5156" name="Rectangle 68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23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100 </a:t>
                </a:r>
                <a:endParaRPr lang="en-GB" sz="1800">
                  <a:latin typeface="Arial" charset="0"/>
                </a:endParaRPr>
              </a:p>
            </p:txBody>
          </p:sp>
        </p:grpSp>
        <p:grpSp>
          <p:nvGrpSpPr>
            <p:cNvPr id="5143" name="Group 70"/>
            <p:cNvGrpSpPr>
              <a:grpSpLocks/>
            </p:cNvGrpSpPr>
            <p:nvPr/>
          </p:nvGrpSpPr>
          <p:grpSpPr bwMode="auto">
            <a:xfrm>
              <a:off x="3519" y="2888"/>
              <a:ext cx="432" cy="277"/>
              <a:chOff x="1920" y="3168"/>
              <a:chExt cx="432" cy="277"/>
            </a:xfrm>
          </p:grpSpPr>
          <p:sp>
            <p:nvSpPr>
              <p:cNvPr id="5153" name="Rectangle 71"/>
              <p:cNvSpPr>
                <a:spLocks noChangeArrowheads="1"/>
              </p:cNvSpPr>
              <p:nvPr/>
            </p:nvSpPr>
            <p:spPr bwMode="auto">
              <a:xfrm>
                <a:off x="1920" y="3168"/>
                <a:ext cx="432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5154" name="Rectangle 72"/>
              <p:cNvSpPr>
                <a:spLocks noChangeArrowheads="1"/>
              </p:cNvSpPr>
              <p:nvPr/>
            </p:nvSpPr>
            <p:spPr bwMode="auto">
              <a:xfrm>
                <a:off x="1973" y="3238"/>
                <a:ext cx="3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61  62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5144" name="Line 73"/>
            <p:cNvSpPr>
              <a:spLocks noChangeShapeType="1"/>
            </p:cNvSpPr>
            <p:nvPr/>
          </p:nvSpPr>
          <p:spPr bwMode="auto">
            <a:xfrm flipH="1">
              <a:off x="3613" y="264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45" name="Line 74"/>
            <p:cNvSpPr>
              <a:spLocks noChangeShapeType="1"/>
            </p:cNvSpPr>
            <p:nvPr/>
          </p:nvSpPr>
          <p:spPr bwMode="auto">
            <a:xfrm>
              <a:off x="3211" y="3171"/>
              <a:ext cx="83" cy="2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46" name="Group 75"/>
            <p:cNvGrpSpPr>
              <a:grpSpLocks/>
            </p:cNvGrpSpPr>
            <p:nvPr/>
          </p:nvGrpSpPr>
          <p:grpSpPr bwMode="auto">
            <a:xfrm>
              <a:off x="3163" y="3411"/>
              <a:ext cx="268" cy="277"/>
              <a:chOff x="2276" y="1657"/>
              <a:chExt cx="268" cy="277"/>
            </a:xfrm>
          </p:grpSpPr>
          <p:sp>
            <p:nvSpPr>
              <p:cNvPr id="5151" name="Rectangle 76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5152" name="Rectangle 77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1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57 </a:t>
                </a:r>
                <a:endParaRPr lang="en-GB" sz="1800">
                  <a:latin typeface="Arial" charset="0"/>
                </a:endParaRPr>
              </a:p>
            </p:txBody>
          </p:sp>
        </p:grpSp>
        <p:grpSp>
          <p:nvGrpSpPr>
            <p:cNvPr id="5147" name="Group 78"/>
            <p:cNvGrpSpPr>
              <a:grpSpLocks/>
            </p:cNvGrpSpPr>
            <p:nvPr/>
          </p:nvGrpSpPr>
          <p:grpSpPr bwMode="auto">
            <a:xfrm>
              <a:off x="2698" y="3846"/>
              <a:ext cx="432" cy="277"/>
              <a:chOff x="1920" y="3168"/>
              <a:chExt cx="432" cy="277"/>
            </a:xfrm>
          </p:grpSpPr>
          <p:sp>
            <p:nvSpPr>
              <p:cNvPr id="5149" name="Rectangle 79"/>
              <p:cNvSpPr>
                <a:spLocks noChangeArrowheads="1"/>
              </p:cNvSpPr>
              <p:nvPr/>
            </p:nvSpPr>
            <p:spPr bwMode="auto">
              <a:xfrm>
                <a:off x="1920" y="3168"/>
                <a:ext cx="432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5150" name="Rectangle 80"/>
              <p:cNvSpPr>
                <a:spLocks noChangeArrowheads="1"/>
              </p:cNvSpPr>
              <p:nvPr/>
            </p:nvSpPr>
            <p:spPr bwMode="auto">
              <a:xfrm>
                <a:off x="1973" y="3238"/>
                <a:ext cx="36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55  56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5148" name="Line 82"/>
            <p:cNvSpPr>
              <a:spLocks noChangeShapeType="1"/>
            </p:cNvSpPr>
            <p:nvPr/>
          </p:nvSpPr>
          <p:spPr bwMode="auto">
            <a:xfrm flipH="1">
              <a:off x="3001" y="3683"/>
              <a:ext cx="159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5" name="Text Box 84"/>
          <p:cNvSpPr txBox="1">
            <a:spLocks noChangeArrowheads="1"/>
          </p:cNvSpPr>
          <p:nvPr/>
        </p:nvSpPr>
        <p:spPr bwMode="auto">
          <a:xfrm>
            <a:off x="609600" y="38100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A 4-way tree</a:t>
            </a:r>
          </a:p>
        </p:txBody>
      </p:sp>
      <p:sp>
        <p:nvSpPr>
          <p:cNvPr id="5126" name="Footer Placeholder 58"/>
          <p:cNvSpPr txBox="1">
            <a:spLocks noGrp="1"/>
          </p:cNvSpPr>
          <p:nvPr/>
        </p:nvSpPr>
        <p:spPr bwMode="auto">
          <a:xfrm>
            <a:off x="3124200" y="6550025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GB" sz="1400">
                <a:latin typeface="Arial" charset="0"/>
              </a:rPr>
              <a:t>ADS2 Lecture17</a:t>
            </a:r>
          </a:p>
        </p:txBody>
      </p:sp>
      <p:sp>
        <p:nvSpPr>
          <p:cNvPr id="5127" name="Text Box 60"/>
          <p:cNvSpPr txBox="1">
            <a:spLocks noChangeArrowheads="1"/>
          </p:cNvSpPr>
          <p:nvPr/>
        </p:nvSpPr>
        <p:spPr bwMode="auto">
          <a:xfrm>
            <a:off x="8077200" y="152400"/>
            <a:ext cx="771525" cy="37623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800">
                <a:latin typeface="Arial" charset="0"/>
              </a:rPr>
              <a:t>M = 4</a:t>
            </a:r>
          </a:p>
        </p:txBody>
      </p:sp>
    </p:spTree>
    <p:extLst>
      <p:ext uri="{BB962C8B-B14F-4D97-AF65-F5344CB8AC3E}">
        <p14:creationId xmlns:p14="http://schemas.microsoft.com/office/powerpoint/2010/main" val="36027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85532D1-118B-4A45-AC8D-E687DC3D56EC}" type="slidenum">
              <a:rPr lang="en-GB" sz="1400" smtClean="0">
                <a:latin typeface="Arial" charset="0"/>
              </a:rPr>
              <a:pPr eaLnBrk="1" hangingPunct="1"/>
              <a:t>40</a:t>
            </a:fld>
            <a:endParaRPr lang="en-GB" sz="1400" smtClean="0">
              <a:latin typeface="Arial" charset="0"/>
            </a:endParaRPr>
          </a:p>
        </p:txBody>
      </p:sp>
      <p:sp>
        <p:nvSpPr>
          <p:cNvPr id="41987" name="Rectangle 60"/>
          <p:cNvSpPr>
            <a:spLocks noChangeArrowheads="1"/>
          </p:cNvSpPr>
          <p:nvPr/>
        </p:nvSpPr>
        <p:spPr bwMode="auto">
          <a:xfrm>
            <a:off x="3824288" y="3895725"/>
            <a:ext cx="34290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smtClean="0"/>
              <a:t>Example contd.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3308350" y="1447800"/>
            <a:ext cx="5334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3365500" y="15367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</a:t>
            </a:r>
            <a:endParaRPr lang="en-GB" sz="1800">
              <a:latin typeface="Arial" charset="0"/>
            </a:endParaRPr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1524000" y="2495550"/>
            <a:ext cx="45720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1608138" y="2565400"/>
            <a:ext cx="254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3  5</a:t>
            </a:r>
            <a:endParaRPr lang="en-GB" sz="1800">
              <a:latin typeface="Arial" charset="0"/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2360613" y="2471738"/>
            <a:ext cx="3429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2420938" y="25765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7  9  </a:t>
            </a:r>
            <a:endParaRPr lang="en-GB" sz="1800">
              <a:latin typeface="Arial" charset="0"/>
            </a:endParaRPr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3371850" y="2519363"/>
            <a:ext cx="59055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996" name="Line 13"/>
          <p:cNvSpPr>
            <a:spLocks noChangeShapeType="1"/>
          </p:cNvSpPr>
          <p:nvPr/>
        </p:nvSpPr>
        <p:spPr bwMode="auto">
          <a:xfrm flipH="1">
            <a:off x="1724025" y="18034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7" name="Line 14"/>
          <p:cNvSpPr>
            <a:spLocks noChangeShapeType="1"/>
          </p:cNvSpPr>
          <p:nvPr/>
        </p:nvSpPr>
        <p:spPr bwMode="auto">
          <a:xfrm flipH="1">
            <a:off x="2571750" y="18034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8" name="Line 15"/>
          <p:cNvSpPr>
            <a:spLocks noChangeShapeType="1"/>
          </p:cNvSpPr>
          <p:nvPr/>
        </p:nvSpPr>
        <p:spPr bwMode="auto">
          <a:xfrm>
            <a:off x="4459288" y="17907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9" name="Rectangle 16"/>
          <p:cNvSpPr>
            <a:spLocks noChangeArrowheads="1"/>
          </p:cNvSpPr>
          <p:nvPr/>
        </p:nvSpPr>
        <p:spPr bwMode="auto">
          <a:xfrm>
            <a:off x="3429000" y="2590800"/>
            <a:ext cx="465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12  14 </a:t>
            </a:r>
            <a:endParaRPr lang="en-GB" sz="1800">
              <a:latin typeface="Arial" charset="0"/>
            </a:endParaRPr>
          </a:p>
        </p:txBody>
      </p:sp>
      <p:sp>
        <p:nvSpPr>
          <p:cNvPr id="42000" name="Rectangle 17"/>
          <p:cNvSpPr>
            <a:spLocks noChangeArrowheads="1"/>
          </p:cNvSpPr>
          <p:nvPr/>
        </p:nvSpPr>
        <p:spPr bwMode="auto">
          <a:xfrm>
            <a:off x="4743450" y="25447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01" name="Rectangle 18"/>
          <p:cNvSpPr>
            <a:spLocks noChangeArrowheads="1"/>
          </p:cNvSpPr>
          <p:nvPr/>
        </p:nvSpPr>
        <p:spPr bwMode="auto">
          <a:xfrm>
            <a:off x="4864100" y="2587625"/>
            <a:ext cx="422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22  26</a:t>
            </a:r>
            <a:endParaRPr lang="en-GB" sz="1800">
              <a:latin typeface="Arial" charset="0"/>
            </a:endParaRPr>
          </a:p>
        </p:txBody>
      </p:sp>
      <p:sp>
        <p:nvSpPr>
          <p:cNvPr id="42002" name="Rectangle 19"/>
          <p:cNvSpPr>
            <a:spLocks noChangeArrowheads="1"/>
          </p:cNvSpPr>
          <p:nvPr/>
        </p:nvSpPr>
        <p:spPr bwMode="auto">
          <a:xfrm>
            <a:off x="5657850" y="2519363"/>
            <a:ext cx="6858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03" name="Rectangle 20"/>
          <p:cNvSpPr>
            <a:spLocks noChangeArrowheads="1"/>
          </p:cNvSpPr>
          <p:nvPr/>
        </p:nvSpPr>
        <p:spPr bwMode="auto">
          <a:xfrm>
            <a:off x="5638800" y="26130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42004" name="Line 21"/>
          <p:cNvSpPr>
            <a:spLocks noChangeShapeType="1"/>
          </p:cNvSpPr>
          <p:nvPr/>
        </p:nvSpPr>
        <p:spPr bwMode="auto">
          <a:xfrm>
            <a:off x="4711700" y="1792288"/>
            <a:ext cx="1371600" cy="684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5" name="Rectangle 22"/>
          <p:cNvSpPr>
            <a:spLocks noChangeArrowheads="1"/>
          </p:cNvSpPr>
          <p:nvPr/>
        </p:nvSpPr>
        <p:spPr bwMode="auto">
          <a:xfrm>
            <a:off x="4038600" y="2514600"/>
            <a:ext cx="59055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06" name="Rectangle 23"/>
          <p:cNvSpPr>
            <a:spLocks noChangeArrowheads="1"/>
          </p:cNvSpPr>
          <p:nvPr/>
        </p:nvSpPr>
        <p:spPr bwMode="auto">
          <a:xfrm>
            <a:off x="4075113" y="2590800"/>
            <a:ext cx="465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18  19 </a:t>
            </a:r>
            <a:endParaRPr lang="en-GB" sz="1800">
              <a:latin typeface="Arial" charset="0"/>
            </a:endParaRPr>
          </a:p>
        </p:txBody>
      </p:sp>
      <p:sp>
        <p:nvSpPr>
          <p:cNvPr id="42007" name="Text Box 24"/>
          <p:cNvSpPr txBox="1">
            <a:spLocks noChangeArrowheads="1"/>
          </p:cNvSpPr>
          <p:nvPr/>
        </p:nvSpPr>
        <p:spPr bwMode="auto">
          <a:xfrm>
            <a:off x="3441700" y="28527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L</a:t>
            </a:r>
          </a:p>
        </p:txBody>
      </p:sp>
      <p:sp>
        <p:nvSpPr>
          <p:cNvPr id="42008" name="Text Box 25"/>
          <p:cNvSpPr txBox="1">
            <a:spLocks noChangeArrowheads="1"/>
          </p:cNvSpPr>
          <p:nvPr/>
        </p:nvSpPr>
        <p:spPr bwMode="auto">
          <a:xfrm>
            <a:off x="4148138" y="28241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R</a:t>
            </a:r>
          </a:p>
        </p:txBody>
      </p:sp>
      <p:sp>
        <p:nvSpPr>
          <p:cNvPr id="42009" name="Rectangle 26"/>
          <p:cNvSpPr>
            <a:spLocks noChangeArrowheads="1"/>
          </p:cNvSpPr>
          <p:nvPr/>
        </p:nvSpPr>
        <p:spPr bwMode="auto">
          <a:xfrm>
            <a:off x="4191000" y="1447800"/>
            <a:ext cx="5334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10" name="Rectangle 27"/>
          <p:cNvSpPr>
            <a:spLocks noChangeArrowheads="1"/>
          </p:cNvSpPr>
          <p:nvPr/>
        </p:nvSpPr>
        <p:spPr bwMode="auto">
          <a:xfrm>
            <a:off x="4267200" y="1524000"/>
            <a:ext cx="422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21  29</a:t>
            </a:r>
            <a:endParaRPr lang="en-GB" sz="1800">
              <a:latin typeface="Arial" charset="0"/>
            </a:endParaRPr>
          </a:p>
        </p:txBody>
      </p:sp>
      <p:sp>
        <p:nvSpPr>
          <p:cNvPr id="42011" name="Line 28"/>
          <p:cNvSpPr>
            <a:spLocks noChangeShapeType="1"/>
          </p:cNvSpPr>
          <p:nvPr/>
        </p:nvSpPr>
        <p:spPr bwMode="auto">
          <a:xfrm>
            <a:off x="3810000" y="1828800"/>
            <a:ext cx="20638" cy="661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2" name="Line 29"/>
          <p:cNvSpPr>
            <a:spLocks noChangeShapeType="1"/>
          </p:cNvSpPr>
          <p:nvPr/>
        </p:nvSpPr>
        <p:spPr bwMode="auto">
          <a:xfrm flipH="1">
            <a:off x="4178300" y="1792288"/>
            <a:ext cx="73025" cy="709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2013" name="Group 30"/>
          <p:cNvGrpSpPr>
            <a:grpSpLocks/>
          </p:cNvGrpSpPr>
          <p:nvPr/>
        </p:nvGrpSpPr>
        <p:grpSpPr bwMode="auto">
          <a:xfrm>
            <a:off x="6553200" y="1447800"/>
            <a:ext cx="457200" cy="671513"/>
            <a:chOff x="3216" y="1920"/>
            <a:chExt cx="288" cy="423"/>
          </a:xfrm>
        </p:grpSpPr>
        <p:sp>
          <p:nvSpPr>
            <p:cNvPr id="42043" name="Text Box 31"/>
            <p:cNvSpPr txBox="1">
              <a:spLocks noChangeArrowheads="1"/>
            </p:cNvSpPr>
            <p:nvPr/>
          </p:nvSpPr>
          <p:spPr bwMode="auto">
            <a:xfrm>
              <a:off x="3216" y="211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17</a:t>
              </a:r>
            </a:p>
          </p:txBody>
        </p:sp>
        <p:sp>
          <p:nvSpPr>
            <p:cNvPr id="42044" name="AutoShape 32"/>
            <p:cNvSpPr>
              <a:spLocks noChangeArrowheads="1"/>
            </p:cNvSpPr>
            <p:nvPr/>
          </p:nvSpPr>
          <p:spPr bwMode="auto">
            <a:xfrm>
              <a:off x="3312" y="1920"/>
              <a:ext cx="48" cy="192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42014" name="Rectangle 35"/>
          <p:cNvSpPr>
            <a:spLocks noChangeArrowheads="1"/>
          </p:cNvSpPr>
          <p:nvPr/>
        </p:nvSpPr>
        <p:spPr bwMode="auto">
          <a:xfrm>
            <a:off x="3308350" y="4572000"/>
            <a:ext cx="5334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15" name="Rectangle 36"/>
          <p:cNvSpPr>
            <a:spLocks noChangeArrowheads="1"/>
          </p:cNvSpPr>
          <p:nvPr/>
        </p:nvSpPr>
        <p:spPr bwMode="auto">
          <a:xfrm>
            <a:off x="3365500" y="4660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6   11</a:t>
            </a:r>
            <a:endParaRPr lang="en-GB" sz="1800">
              <a:latin typeface="Arial" charset="0"/>
            </a:endParaRPr>
          </a:p>
        </p:txBody>
      </p:sp>
      <p:sp>
        <p:nvSpPr>
          <p:cNvPr id="42016" name="Rectangle 37"/>
          <p:cNvSpPr>
            <a:spLocks noChangeArrowheads="1"/>
          </p:cNvSpPr>
          <p:nvPr/>
        </p:nvSpPr>
        <p:spPr bwMode="auto">
          <a:xfrm>
            <a:off x="1524000" y="5619750"/>
            <a:ext cx="45720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17" name="Rectangle 38"/>
          <p:cNvSpPr>
            <a:spLocks noChangeArrowheads="1"/>
          </p:cNvSpPr>
          <p:nvPr/>
        </p:nvSpPr>
        <p:spPr bwMode="auto">
          <a:xfrm>
            <a:off x="1608138" y="5689600"/>
            <a:ext cx="254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3  5</a:t>
            </a:r>
            <a:endParaRPr lang="en-GB" sz="1800">
              <a:latin typeface="Arial" charset="0"/>
            </a:endParaRPr>
          </a:p>
        </p:txBody>
      </p:sp>
      <p:sp>
        <p:nvSpPr>
          <p:cNvPr id="42018" name="Rectangle 39"/>
          <p:cNvSpPr>
            <a:spLocks noChangeArrowheads="1"/>
          </p:cNvSpPr>
          <p:nvPr/>
        </p:nvSpPr>
        <p:spPr bwMode="auto">
          <a:xfrm>
            <a:off x="2360613" y="5595938"/>
            <a:ext cx="3429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19" name="Rectangle 40"/>
          <p:cNvSpPr>
            <a:spLocks noChangeArrowheads="1"/>
          </p:cNvSpPr>
          <p:nvPr/>
        </p:nvSpPr>
        <p:spPr bwMode="auto">
          <a:xfrm>
            <a:off x="2420938" y="57007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7  9  </a:t>
            </a:r>
            <a:endParaRPr lang="en-GB" sz="1800">
              <a:latin typeface="Arial" charset="0"/>
            </a:endParaRPr>
          </a:p>
        </p:txBody>
      </p:sp>
      <p:sp>
        <p:nvSpPr>
          <p:cNvPr id="42020" name="Rectangle 41"/>
          <p:cNvSpPr>
            <a:spLocks noChangeArrowheads="1"/>
          </p:cNvSpPr>
          <p:nvPr/>
        </p:nvSpPr>
        <p:spPr bwMode="auto">
          <a:xfrm>
            <a:off x="3371850" y="5643563"/>
            <a:ext cx="59055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21" name="Line 42"/>
          <p:cNvSpPr>
            <a:spLocks noChangeShapeType="1"/>
          </p:cNvSpPr>
          <p:nvPr/>
        </p:nvSpPr>
        <p:spPr bwMode="auto">
          <a:xfrm flipH="1">
            <a:off x="1724025" y="4927600"/>
            <a:ext cx="17145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2" name="Line 43"/>
          <p:cNvSpPr>
            <a:spLocks noChangeShapeType="1"/>
          </p:cNvSpPr>
          <p:nvPr/>
        </p:nvSpPr>
        <p:spPr bwMode="auto">
          <a:xfrm flipH="1">
            <a:off x="2571750" y="4927600"/>
            <a:ext cx="10287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3" name="Line 44"/>
          <p:cNvSpPr>
            <a:spLocks noChangeShapeType="1"/>
          </p:cNvSpPr>
          <p:nvPr/>
        </p:nvSpPr>
        <p:spPr bwMode="auto">
          <a:xfrm>
            <a:off x="4459288" y="4914900"/>
            <a:ext cx="685800" cy="684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4" name="Rectangle 45"/>
          <p:cNvSpPr>
            <a:spLocks noChangeArrowheads="1"/>
          </p:cNvSpPr>
          <p:nvPr/>
        </p:nvSpPr>
        <p:spPr bwMode="auto">
          <a:xfrm>
            <a:off x="3429000" y="5715000"/>
            <a:ext cx="465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12  14 </a:t>
            </a:r>
            <a:endParaRPr lang="en-GB" sz="1800">
              <a:latin typeface="Arial" charset="0"/>
            </a:endParaRPr>
          </a:p>
        </p:txBody>
      </p:sp>
      <p:sp>
        <p:nvSpPr>
          <p:cNvPr id="42025" name="Rectangle 46"/>
          <p:cNvSpPr>
            <a:spLocks noChangeArrowheads="1"/>
          </p:cNvSpPr>
          <p:nvPr/>
        </p:nvSpPr>
        <p:spPr bwMode="auto">
          <a:xfrm>
            <a:off x="4743450" y="5668963"/>
            <a:ext cx="5715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26" name="Rectangle 47"/>
          <p:cNvSpPr>
            <a:spLocks noChangeArrowheads="1"/>
          </p:cNvSpPr>
          <p:nvPr/>
        </p:nvSpPr>
        <p:spPr bwMode="auto">
          <a:xfrm>
            <a:off x="4864100" y="5711825"/>
            <a:ext cx="422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22  26</a:t>
            </a:r>
            <a:endParaRPr lang="en-GB" sz="1800">
              <a:latin typeface="Arial" charset="0"/>
            </a:endParaRPr>
          </a:p>
        </p:txBody>
      </p:sp>
      <p:sp>
        <p:nvSpPr>
          <p:cNvPr id="42027" name="Rectangle 48"/>
          <p:cNvSpPr>
            <a:spLocks noChangeArrowheads="1"/>
          </p:cNvSpPr>
          <p:nvPr/>
        </p:nvSpPr>
        <p:spPr bwMode="auto">
          <a:xfrm>
            <a:off x="5657850" y="5643563"/>
            <a:ext cx="685800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28" name="Rectangle 49"/>
          <p:cNvSpPr>
            <a:spLocks noChangeArrowheads="1"/>
          </p:cNvSpPr>
          <p:nvPr/>
        </p:nvSpPr>
        <p:spPr bwMode="auto">
          <a:xfrm>
            <a:off x="5638800" y="5737225"/>
            <a:ext cx="590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30 31 33</a:t>
            </a:r>
            <a:endParaRPr lang="en-GB" sz="1800">
              <a:latin typeface="Arial" charset="0"/>
            </a:endParaRPr>
          </a:p>
        </p:txBody>
      </p:sp>
      <p:sp>
        <p:nvSpPr>
          <p:cNvPr id="42029" name="Line 50"/>
          <p:cNvSpPr>
            <a:spLocks noChangeShapeType="1"/>
          </p:cNvSpPr>
          <p:nvPr/>
        </p:nvSpPr>
        <p:spPr bwMode="auto">
          <a:xfrm>
            <a:off x="4711700" y="4916488"/>
            <a:ext cx="1371600" cy="684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0" name="Rectangle 51"/>
          <p:cNvSpPr>
            <a:spLocks noChangeArrowheads="1"/>
          </p:cNvSpPr>
          <p:nvPr/>
        </p:nvSpPr>
        <p:spPr bwMode="auto">
          <a:xfrm>
            <a:off x="4038600" y="5638800"/>
            <a:ext cx="590550" cy="341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31" name="Rectangle 52"/>
          <p:cNvSpPr>
            <a:spLocks noChangeArrowheads="1"/>
          </p:cNvSpPr>
          <p:nvPr/>
        </p:nvSpPr>
        <p:spPr bwMode="auto">
          <a:xfrm>
            <a:off x="4075113" y="5715000"/>
            <a:ext cx="465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18  19 </a:t>
            </a:r>
            <a:endParaRPr lang="en-GB" sz="1800">
              <a:latin typeface="Arial" charset="0"/>
            </a:endParaRPr>
          </a:p>
        </p:txBody>
      </p:sp>
      <p:sp>
        <p:nvSpPr>
          <p:cNvPr id="42032" name="Text Box 53"/>
          <p:cNvSpPr txBox="1">
            <a:spLocks noChangeArrowheads="1"/>
          </p:cNvSpPr>
          <p:nvPr/>
        </p:nvSpPr>
        <p:spPr bwMode="auto">
          <a:xfrm>
            <a:off x="3441700" y="59769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L</a:t>
            </a:r>
          </a:p>
        </p:txBody>
      </p:sp>
      <p:sp>
        <p:nvSpPr>
          <p:cNvPr id="42033" name="Text Box 54"/>
          <p:cNvSpPr txBox="1">
            <a:spLocks noChangeArrowheads="1"/>
          </p:cNvSpPr>
          <p:nvPr/>
        </p:nvSpPr>
        <p:spPr bwMode="auto">
          <a:xfrm>
            <a:off x="4148138" y="59483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R</a:t>
            </a:r>
          </a:p>
        </p:txBody>
      </p:sp>
      <p:sp>
        <p:nvSpPr>
          <p:cNvPr id="42034" name="Rectangle 55"/>
          <p:cNvSpPr>
            <a:spLocks noChangeArrowheads="1"/>
          </p:cNvSpPr>
          <p:nvPr/>
        </p:nvSpPr>
        <p:spPr bwMode="auto">
          <a:xfrm>
            <a:off x="4191000" y="4572000"/>
            <a:ext cx="533400" cy="34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35" name="Rectangle 56"/>
          <p:cNvSpPr>
            <a:spLocks noChangeArrowheads="1"/>
          </p:cNvSpPr>
          <p:nvPr/>
        </p:nvSpPr>
        <p:spPr bwMode="auto">
          <a:xfrm>
            <a:off x="4267200" y="4648200"/>
            <a:ext cx="379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21 29</a:t>
            </a:r>
            <a:endParaRPr lang="en-GB" sz="1800">
              <a:latin typeface="Arial" charset="0"/>
            </a:endParaRPr>
          </a:p>
        </p:txBody>
      </p:sp>
      <p:sp>
        <p:nvSpPr>
          <p:cNvPr id="42036" name="Line 57"/>
          <p:cNvSpPr>
            <a:spLocks noChangeShapeType="1"/>
          </p:cNvSpPr>
          <p:nvPr/>
        </p:nvSpPr>
        <p:spPr bwMode="auto">
          <a:xfrm>
            <a:off x="3810000" y="4953000"/>
            <a:ext cx="20638" cy="661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7" name="Line 58"/>
          <p:cNvSpPr>
            <a:spLocks noChangeShapeType="1"/>
          </p:cNvSpPr>
          <p:nvPr/>
        </p:nvSpPr>
        <p:spPr bwMode="auto">
          <a:xfrm flipH="1">
            <a:off x="4178300" y="4916488"/>
            <a:ext cx="73025" cy="709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8" name="Rectangle 59"/>
          <p:cNvSpPr>
            <a:spLocks noChangeArrowheads="1"/>
          </p:cNvSpPr>
          <p:nvPr/>
        </p:nvSpPr>
        <p:spPr bwMode="auto">
          <a:xfrm>
            <a:off x="3905250" y="3990975"/>
            <a:ext cx="254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Helvetica" pitchFamily="34" charset="0"/>
              </a:rPr>
              <a:t>17  </a:t>
            </a:r>
            <a:endParaRPr lang="en-GB" sz="1800">
              <a:latin typeface="Arial" charset="0"/>
            </a:endParaRPr>
          </a:p>
        </p:txBody>
      </p:sp>
      <p:sp>
        <p:nvSpPr>
          <p:cNvPr id="42039" name="Line 61"/>
          <p:cNvSpPr>
            <a:spLocks noChangeShapeType="1"/>
          </p:cNvSpPr>
          <p:nvPr/>
        </p:nvSpPr>
        <p:spPr bwMode="auto">
          <a:xfrm flipH="1">
            <a:off x="3549650" y="4198938"/>
            <a:ext cx="252413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40" name="Line 62"/>
          <p:cNvSpPr>
            <a:spLocks noChangeShapeType="1"/>
          </p:cNvSpPr>
          <p:nvPr/>
        </p:nvSpPr>
        <p:spPr bwMode="auto">
          <a:xfrm>
            <a:off x="4162425" y="4222750"/>
            <a:ext cx="252413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41" name="Footer Placeholder 58"/>
          <p:cNvSpPr>
            <a:spLocks noGrp="1"/>
          </p:cNvSpPr>
          <p:nvPr>
            <p:ph type="ftr" sz="quarter" idx="11"/>
          </p:nvPr>
        </p:nvSpPr>
        <p:spPr>
          <a:xfrm>
            <a:off x="3124200" y="6473825"/>
            <a:ext cx="2895600" cy="27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42042" name="Text Box 61"/>
          <p:cNvSpPr txBox="1">
            <a:spLocks noChangeArrowheads="1"/>
          </p:cNvSpPr>
          <p:nvPr/>
        </p:nvSpPr>
        <p:spPr bwMode="auto">
          <a:xfrm>
            <a:off x="7848600" y="228600"/>
            <a:ext cx="1012825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overflow</a:t>
            </a:r>
          </a:p>
        </p:txBody>
      </p:sp>
    </p:spTree>
    <p:extLst>
      <p:ext uri="{BB962C8B-B14F-4D97-AF65-F5344CB8AC3E}">
        <p14:creationId xmlns:p14="http://schemas.microsoft.com/office/powerpoint/2010/main" val="21500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6DABD46-7FC7-4226-8B01-0A718F584160}" type="slidenum">
              <a:rPr lang="en-GB" sz="1400" smtClean="0">
                <a:latin typeface="Arial" charset="0"/>
              </a:rPr>
              <a:pPr eaLnBrk="1" hangingPunct="1"/>
              <a:t>41</a:t>
            </a:fld>
            <a:endParaRPr lang="en-GB" sz="140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2-4 trees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259080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A B-tree guarantees that insertion, membership and  deletion take logarithmic time.</a:t>
            </a:r>
          </a:p>
          <a:p>
            <a:r>
              <a:rPr lang="en-GB" sz="1800" dirty="0" smtClean="0"/>
              <a:t>For storing a set it is best to use a B-tree of small order to minimise work at each node (assuming memory resident)</a:t>
            </a:r>
          </a:p>
          <a:p>
            <a:r>
              <a:rPr lang="en-GB" sz="1800" dirty="0" smtClean="0"/>
              <a:t>Commonly used are 2-4 B-trees (order 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4800600"/>
            <a:ext cx="7010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800" dirty="0">
                <a:latin typeface="+mn-lt"/>
              </a:rPr>
              <a:t>In general, a 2-m tree has order m </a:t>
            </a:r>
          </a:p>
          <a:p>
            <a:pPr algn="ctr">
              <a:defRPr/>
            </a:pPr>
            <a:r>
              <a:rPr lang="en-GB" sz="1800" dirty="0">
                <a:latin typeface="+mn-lt"/>
              </a:rPr>
              <a:t>(all non-root nodes have 2,3,..,m children)</a:t>
            </a:r>
          </a:p>
        </p:txBody>
      </p:sp>
      <p:sp>
        <p:nvSpPr>
          <p:cNvPr id="4711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</p:spTree>
    <p:extLst>
      <p:ext uri="{BB962C8B-B14F-4D97-AF65-F5344CB8AC3E}">
        <p14:creationId xmlns:p14="http://schemas.microsoft.com/office/powerpoint/2010/main" val="11608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201767" y="404664"/>
            <a:ext cx="3855544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latin typeface="Blackadder ITC" pitchFamily="82" charset="0"/>
              </a:rPr>
              <a:t>2_m Tree</a:t>
            </a:r>
            <a:endParaRPr lang="en-GB" sz="4000" b="1" dirty="0">
              <a:latin typeface="Blackadder ITC" pitchFamily="82" charset="0"/>
            </a:endParaRPr>
          </a:p>
          <a:p>
            <a:pPr algn="ctr"/>
            <a:r>
              <a:rPr lang="en-GB" sz="4000" b="1" dirty="0" smtClean="0">
                <a:latin typeface="Blackadder ITC" pitchFamily="82" charset="0"/>
              </a:rPr>
              <a:t>An implementation</a:t>
            </a:r>
          </a:p>
          <a:p>
            <a:pPr algn="ctr"/>
            <a:r>
              <a:rPr lang="en-GB" sz="4000" b="1" dirty="0">
                <a:latin typeface="Blackadder ITC" pitchFamily="82" charset="0"/>
              </a:rPr>
              <a:t>a</a:t>
            </a:r>
            <a:r>
              <a:rPr lang="en-GB" sz="4000" b="1" dirty="0" smtClean="0">
                <a:latin typeface="Blackadder ITC" pitchFamily="82" charset="0"/>
              </a:rPr>
              <a:t>nd </a:t>
            </a:r>
          </a:p>
          <a:p>
            <a:pPr algn="ctr"/>
            <a:r>
              <a:rPr lang="en-GB" sz="4000" b="1" dirty="0" smtClean="0">
                <a:latin typeface="Blackadder ITC" pitchFamily="82" charset="0"/>
              </a:rPr>
              <a:t>An example with m=3</a:t>
            </a:r>
            <a:endParaRPr lang="en-GB" sz="4000" b="1" dirty="0">
              <a:latin typeface="Blackadder ITC" pitchFamily="82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123728" y="3645024"/>
            <a:ext cx="4968552" cy="1872208"/>
            <a:chOff x="251520" y="260648"/>
            <a:chExt cx="4968552" cy="1872208"/>
          </a:xfrm>
        </p:grpSpPr>
        <p:grpSp>
          <p:nvGrpSpPr>
            <p:cNvPr id="95" name="Group 58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105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35" name="Rounded Rectangle 134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Rectangle 2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28" name="Rounded Rectangle 127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7" name="Straight Arrow Connector 106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>
                <a:endCxn id="135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>
                <a:stCxn id="127" idx="2"/>
                <a:endCxn id="128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120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21" name="Rounded Rectangle 12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96" name="Rectangle 95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544" y="2780928"/>
            <a:ext cx="432048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itchFamily="66" charset="0"/>
              </a:rPr>
              <a:t>m</a:t>
            </a:r>
            <a:r>
              <a:rPr lang="en-GB" sz="1600" dirty="0" smtClean="0">
                <a:latin typeface="Comic Sans MS" pitchFamily="66" charset="0"/>
              </a:rPr>
              <a:t> = 3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</a:t>
            </a:r>
            <a:r>
              <a:rPr lang="en-GB" sz="1600" b="1" dirty="0" smtClean="0">
                <a:latin typeface="Comic Sans MS" pitchFamily="66" charset="0"/>
              </a:rPr>
              <a:t>at most</a:t>
            </a:r>
            <a:r>
              <a:rPr lang="en-GB" sz="1600" dirty="0" smtClean="0">
                <a:latin typeface="Comic Sans MS" pitchFamily="66" charset="0"/>
              </a:rPr>
              <a:t> 2 pieces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3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</a:t>
            </a:r>
            <a:r>
              <a:rPr lang="en-GB" sz="1600" b="1" dirty="0" smtClean="0">
                <a:latin typeface="Comic Sans MS" pitchFamily="66" charset="0"/>
              </a:rPr>
              <a:t>at least </a:t>
            </a:r>
            <a:r>
              <a:rPr lang="en-GB" sz="1600" dirty="0" smtClean="0">
                <a:latin typeface="Comic Sans MS" pitchFamily="66" charset="0"/>
              </a:rPr>
              <a:t>one piece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2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it is a </a:t>
            </a:r>
            <a:r>
              <a:rPr lang="en-GB" sz="1600" b="1" dirty="0" smtClean="0">
                <a:latin typeface="Comic Sans MS" pitchFamily="66" charset="0"/>
              </a:rPr>
              <a:t>2-3</a:t>
            </a:r>
            <a:r>
              <a:rPr lang="en-GB" sz="1600" dirty="0" smtClean="0">
                <a:latin typeface="Comic Sans MS" pitchFamily="66" charset="0"/>
              </a:rPr>
              <a:t> tree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51920" y="4941168"/>
            <a:ext cx="432048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itchFamily="66" charset="0"/>
              </a:rPr>
              <a:t>m</a:t>
            </a:r>
            <a:r>
              <a:rPr lang="en-GB" sz="1600" dirty="0" smtClean="0">
                <a:latin typeface="Comic Sans MS" pitchFamily="66" charset="0"/>
              </a:rPr>
              <a:t> = 4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most 3 pieces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 then branches 4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least one piece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2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it is a 2-4 tree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9" name="Group 58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3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4" name="Straight Arrow Connector 53"/>
              <p:cNvCxnSpPr>
                <a:stCxn id="9" idx="2"/>
                <a:endCxn id="16" idx="0"/>
              </p:cNvCxnSpPr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10" idx="2"/>
                <a:endCxn id="26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56" idx="2"/>
                <a:endCxn id="36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47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49" name="Rounded Rectangle 48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2" name="Rectangle 61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544" y="2780928"/>
            <a:ext cx="432048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itchFamily="66" charset="0"/>
              </a:rPr>
              <a:t>m</a:t>
            </a:r>
            <a:r>
              <a:rPr lang="en-GB" sz="1600" dirty="0" smtClean="0">
                <a:latin typeface="Comic Sans MS" pitchFamily="66" charset="0"/>
              </a:rPr>
              <a:t> = 3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most 2 pieces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3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least one piece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2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it is a 2-3 tree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51920" y="4941168"/>
            <a:ext cx="432048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itchFamily="66" charset="0"/>
              </a:rPr>
              <a:t>m</a:t>
            </a:r>
            <a:r>
              <a:rPr lang="en-GB" sz="1600" dirty="0" smtClean="0">
                <a:latin typeface="Comic Sans MS" pitchFamily="66" charset="0"/>
              </a:rPr>
              <a:t> = 4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most 3 pieces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 then branches 4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 node contains at least one piece of data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and then branches 2 ways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it is a 2-4 tree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444208" y="3140968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7452320" y="2492896"/>
            <a:ext cx="1330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This is null</a:t>
            </a:r>
            <a:endParaRPr lang="en-GB" dirty="0">
              <a:latin typeface="Comic Sans MS" pitchFamily="66" charset="0"/>
            </a:endParaRPr>
          </a:p>
        </p:txBody>
      </p:sp>
      <p:cxnSp>
        <p:nvCxnSpPr>
          <p:cNvPr id="58" name="Straight Arrow Connector 57"/>
          <p:cNvCxnSpPr>
            <a:stCxn id="47" idx="1"/>
            <a:endCxn id="61" idx="3"/>
          </p:cNvCxnSpPr>
          <p:nvPr/>
        </p:nvCxnSpPr>
        <p:spPr>
          <a:xfrm flipH="1">
            <a:off x="6660232" y="2677562"/>
            <a:ext cx="792088" cy="571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sp>
          <p:nvSpPr>
            <p:cNvPr id="62" name="Rounded Rectangle 61"/>
            <p:cNvSpPr/>
            <p:nvPr/>
          </p:nvSpPr>
          <p:spPr>
            <a:xfrm>
              <a:off x="251520" y="1556792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   </a:t>
              </a:r>
              <a:endParaRPr lang="en-GB" dirty="0"/>
            </a:p>
          </p:txBody>
        </p:sp>
        <p:grpSp>
          <p:nvGrpSpPr>
            <p:cNvPr id="63" name="Group 23"/>
            <p:cNvGrpSpPr/>
            <p:nvPr/>
          </p:nvGrpSpPr>
          <p:grpSpPr>
            <a:xfrm>
              <a:off x="1979712" y="1556792"/>
              <a:ext cx="1440160" cy="576064"/>
              <a:chOff x="3635896" y="2132856"/>
              <a:chExt cx="1440160" cy="576064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33"/>
            <p:cNvGrpSpPr/>
            <p:nvPr/>
          </p:nvGrpSpPr>
          <p:grpSpPr>
            <a:xfrm>
              <a:off x="3779912" y="1556792"/>
              <a:ext cx="1440160" cy="576064"/>
              <a:chOff x="3635896" y="2132856"/>
              <a:chExt cx="1440160" cy="576064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H="1">
              <a:off x="827584" y="764704"/>
              <a:ext cx="126014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endCxn id="100" idx="0"/>
            </p:cNvCxnSpPr>
            <p:nvPr/>
          </p:nvCxnSpPr>
          <p:spPr>
            <a:xfrm>
              <a:off x="2303748" y="764704"/>
              <a:ext cx="396044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85" idx="2"/>
              <a:endCxn id="86" idx="0"/>
            </p:cNvCxnSpPr>
            <p:nvPr/>
          </p:nvCxnSpPr>
          <p:spPr>
            <a:xfrm>
              <a:off x="2519772" y="764704"/>
              <a:ext cx="198022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95536" y="162880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1560" y="1628800"/>
              <a:ext cx="216024" cy="2160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27584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95536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1156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7584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843808" y="26064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88024" y="1556792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87824" y="155679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59632" y="1556792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grpSp>
          <p:nvGrpSpPr>
            <p:cNvPr id="78" name="Group 12"/>
            <p:cNvGrpSpPr/>
            <p:nvPr/>
          </p:nvGrpSpPr>
          <p:grpSpPr>
            <a:xfrm>
              <a:off x="1835696" y="260648"/>
              <a:ext cx="1440160" cy="576064"/>
              <a:chOff x="3635896" y="2132856"/>
              <a:chExt cx="1440160" cy="576064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7" name="Rectangle 106"/>
          <p:cNvSpPr/>
          <p:nvPr/>
        </p:nvSpPr>
        <p:spPr>
          <a:xfrm>
            <a:off x="2627784" y="548680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2627784" y="332656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1043608" y="1844824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1043608" y="1628800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2771800" y="1844824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2771800" y="1628800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4572000" y="1844824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4572000" y="1628800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2"/>
          <p:cNvGrpSpPr/>
          <p:nvPr/>
        </p:nvGrpSpPr>
        <p:grpSpPr>
          <a:xfrm>
            <a:off x="320939" y="3294276"/>
            <a:ext cx="1440160" cy="576064"/>
            <a:chOff x="3635896" y="2132856"/>
            <a:chExt cx="1440160" cy="576064"/>
          </a:xfrm>
        </p:grpSpPr>
        <p:sp>
          <p:nvSpPr>
            <p:cNvPr id="48" name="Rounded Rectangle 47"/>
            <p:cNvSpPr/>
            <p:nvPr/>
          </p:nvSpPr>
          <p:spPr>
            <a:xfrm>
              <a:off x="3635896" y="2132856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79912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95936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211960" y="220486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79912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95936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1960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6" name="Shape 65"/>
          <p:cNvCxnSpPr>
            <a:stCxn id="51" idx="2"/>
          </p:cNvCxnSpPr>
          <p:nvPr/>
        </p:nvCxnSpPr>
        <p:spPr>
          <a:xfrm rot="16200000" flipH="1">
            <a:off x="1275045" y="3312278"/>
            <a:ext cx="1080120" cy="162018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hape 66"/>
          <p:cNvCxnSpPr>
            <a:stCxn id="50" idx="2"/>
          </p:cNvCxnSpPr>
          <p:nvPr/>
        </p:nvCxnSpPr>
        <p:spPr>
          <a:xfrm rot="16200000" flipH="1">
            <a:off x="1131029" y="3240270"/>
            <a:ext cx="1080120" cy="1764196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627784" y="3212976"/>
            <a:ext cx="512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d</a:t>
            </a:r>
            <a:r>
              <a:rPr lang="en-GB" b="1" dirty="0" smtClean="0">
                <a:latin typeface="Comic Sans MS" pitchFamily="66" charset="0"/>
              </a:rPr>
              <a:t>ata</a:t>
            </a:r>
            <a:r>
              <a:rPr lang="en-GB" dirty="0" smtClean="0">
                <a:latin typeface="Comic Sans MS" pitchFamily="66" charset="0"/>
              </a:rPr>
              <a:t> (the top row in the picture) an </a:t>
            </a:r>
            <a:r>
              <a:rPr lang="en-GB" dirty="0" err="1" smtClean="0">
                <a:latin typeface="Comic Sans MS" pitchFamily="66" charset="0"/>
              </a:rPr>
              <a:t>ArrayList</a:t>
            </a:r>
            <a:endParaRPr lang="en-GB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latin typeface="Comic Sans MS" pitchFamily="66" charset="0"/>
              </a:rPr>
              <a:t>a</a:t>
            </a:r>
            <a:r>
              <a:rPr lang="en-GB" dirty="0" smtClean="0">
                <a:latin typeface="Comic Sans MS" pitchFamily="66" charset="0"/>
              </a:rPr>
              <a:t>ctually contains the stuff that’s in a node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125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26" name="Rounded Rectangle 125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127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8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54" name="Rounded Rectangle 153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9" name="Straight Arrow Connector 128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endCxn id="161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>
                <a:stCxn id="153" idx="2"/>
                <a:endCxn id="154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142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43" name="Rounded Rectangle 14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68" name="Rectangle 167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 l="55073" t="10055" r="12148" b="62629"/>
          <a:stretch>
            <a:fillRect/>
          </a:stretch>
        </p:blipFill>
        <p:spPr bwMode="auto">
          <a:xfrm>
            <a:off x="2339752" y="4149080"/>
            <a:ext cx="66145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hape 66"/>
          <p:cNvCxnSpPr>
            <a:stCxn id="49" idx="3"/>
          </p:cNvCxnSpPr>
          <p:nvPr/>
        </p:nvCxnSpPr>
        <p:spPr>
          <a:xfrm>
            <a:off x="680979" y="3474296"/>
            <a:ext cx="1874797" cy="1188132"/>
          </a:xfrm>
          <a:prstGeom prst="curvedConnector3">
            <a:avLst>
              <a:gd name="adj1" fmla="val -678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53188" y="4509120"/>
            <a:ext cx="22348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55073" t="10055" r="12148" b="62629"/>
          <a:stretch>
            <a:fillRect/>
          </a:stretch>
        </p:blipFill>
        <p:spPr bwMode="auto">
          <a:xfrm>
            <a:off x="2339752" y="4149080"/>
            <a:ext cx="66145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12"/>
          <p:cNvGrpSpPr/>
          <p:nvPr/>
        </p:nvGrpSpPr>
        <p:grpSpPr>
          <a:xfrm>
            <a:off x="323528" y="3284984"/>
            <a:ext cx="1440160" cy="576064"/>
            <a:chOff x="3635896" y="2132856"/>
            <a:chExt cx="1440160" cy="576064"/>
          </a:xfrm>
        </p:grpSpPr>
        <p:sp>
          <p:nvSpPr>
            <p:cNvPr id="48" name="Rounded Rectangle 47"/>
            <p:cNvSpPr/>
            <p:nvPr/>
          </p:nvSpPr>
          <p:spPr>
            <a:xfrm>
              <a:off x="3635896" y="2132856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79912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95936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211960" y="220486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79912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95936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1960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6" name="Shape 65"/>
          <p:cNvCxnSpPr>
            <a:stCxn id="55" idx="2"/>
          </p:cNvCxnSpPr>
          <p:nvPr/>
        </p:nvCxnSpPr>
        <p:spPr>
          <a:xfrm rot="16200000" flipH="1">
            <a:off x="1313638" y="3483006"/>
            <a:ext cx="1008112" cy="162018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hape 66"/>
          <p:cNvCxnSpPr>
            <a:stCxn id="53" idx="2"/>
          </p:cNvCxnSpPr>
          <p:nvPr/>
        </p:nvCxnSpPr>
        <p:spPr>
          <a:xfrm rot="16200000" flipH="1">
            <a:off x="1205626" y="3374994"/>
            <a:ext cx="1008112" cy="183620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hape 68"/>
          <p:cNvCxnSpPr>
            <a:stCxn id="52" idx="2"/>
          </p:cNvCxnSpPr>
          <p:nvPr/>
        </p:nvCxnSpPr>
        <p:spPr>
          <a:xfrm rot="16200000" flipH="1">
            <a:off x="1097614" y="3266982"/>
            <a:ext cx="1008112" cy="20522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27784" y="3212976"/>
            <a:ext cx="546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l</a:t>
            </a:r>
            <a:r>
              <a:rPr lang="en-GB" b="1" dirty="0" smtClean="0">
                <a:latin typeface="Comic Sans MS" pitchFamily="66" charset="0"/>
              </a:rPr>
              <a:t>eft</a:t>
            </a:r>
            <a:r>
              <a:rPr lang="en-GB" dirty="0" smtClean="0">
                <a:latin typeface="Comic Sans MS" pitchFamily="66" charset="0"/>
              </a:rPr>
              <a:t> (the bottom row in the picture) an </a:t>
            </a:r>
            <a:r>
              <a:rPr lang="en-GB" dirty="0" err="1" smtClean="0">
                <a:latin typeface="Comic Sans MS" pitchFamily="66" charset="0"/>
              </a:rPr>
              <a:t>ArrayList</a:t>
            </a:r>
            <a:endParaRPr lang="en-GB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latin typeface="Comic Sans MS" pitchFamily="66" charset="0"/>
              </a:rPr>
              <a:t>p</a:t>
            </a:r>
            <a:r>
              <a:rPr lang="en-GB" dirty="0" smtClean="0">
                <a:latin typeface="Comic Sans MS" pitchFamily="66" charset="0"/>
              </a:rPr>
              <a:t>ointers to children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7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70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1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3" name="Rounded Rectangle 9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2" name="Straight Arrow Connector 71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endCxn id="100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92" idx="2"/>
                <a:endCxn id="93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85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86" name="Rounded Rectangle 8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58" name="Rectangle 57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2699792" y="4653136"/>
            <a:ext cx="22348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6300192" y="2416968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TextBox 108"/>
          <p:cNvSpPr txBox="1"/>
          <p:nvPr/>
        </p:nvSpPr>
        <p:spPr>
          <a:xfrm>
            <a:off x="7308304" y="1768896"/>
            <a:ext cx="1330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This is null</a:t>
            </a:r>
            <a:endParaRPr lang="en-GB" dirty="0">
              <a:latin typeface="Comic Sans MS" pitchFamily="66" charset="0"/>
            </a:endParaRPr>
          </a:p>
        </p:txBody>
      </p:sp>
      <p:cxnSp>
        <p:nvCxnSpPr>
          <p:cNvPr id="110" name="Straight Arrow Connector 109"/>
          <p:cNvCxnSpPr>
            <a:stCxn id="109" idx="1"/>
            <a:endCxn id="108" idx="3"/>
          </p:cNvCxnSpPr>
          <p:nvPr/>
        </p:nvCxnSpPr>
        <p:spPr>
          <a:xfrm flipH="1">
            <a:off x="6516216" y="1953562"/>
            <a:ext cx="792088" cy="571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55073" t="10055" r="12148" b="62629"/>
          <a:stretch>
            <a:fillRect/>
          </a:stretch>
        </p:blipFill>
        <p:spPr bwMode="auto">
          <a:xfrm>
            <a:off x="2339752" y="4149080"/>
            <a:ext cx="66145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12"/>
          <p:cNvGrpSpPr/>
          <p:nvPr/>
        </p:nvGrpSpPr>
        <p:grpSpPr>
          <a:xfrm>
            <a:off x="323528" y="3284984"/>
            <a:ext cx="1440160" cy="576064"/>
            <a:chOff x="3635896" y="2132856"/>
            <a:chExt cx="1440160" cy="576064"/>
          </a:xfrm>
        </p:grpSpPr>
        <p:sp>
          <p:nvSpPr>
            <p:cNvPr id="48" name="Rounded Rectangle 47"/>
            <p:cNvSpPr/>
            <p:nvPr/>
          </p:nvSpPr>
          <p:spPr>
            <a:xfrm>
              <a:off x="3635896" y="2132856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79912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95936" y="2204864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211960" y="220486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79912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95936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1960" y="2420888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6" name="Shape 65"/>
          <p:cNvCxnSpPr>
            <a:stCxn id="55" idx="2"/>
          </p:cNvCxnSpPr>
          <p:nvPr/>
        </p:nvCxnSpPr>
        <p:spPr>
          <a:xfrm rot="16200000" flipH="1">
            <a:off x="1313638" y="3483006"/>
            <a:ext cx="1008112" cy="162018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hape 66"/>
          <p:cNvCxnSpPr>
            <a:stCxn id="53" idx="2"/>
          </p:cNvCxnSpPr>
          <p:nvPr/>
        </p:nvCxnSpPr>
        <p:spPr>
          <a:xfrm rot="16200000" flipH="1">
            <a:off x="1205626" y="3374994"/>
            <a:ext cx="1008112" cy="183620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hape 68"/>
          <p:cNvCxnSpPr>
            <a:stCxn id="52" idx="2"/>
          </p:cNvCxnSpPr>
          <p:nvPr/>
        </p:nvCxnSpPr>
        <p:spPr>
          <a:xfrm rot="16200000" flipH="1">
            <a:off x="1097614" y="3266982"/>
            <a:ext cx="1008112" cy="20522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27784" y="3212976"/>
            <a:ext cx="546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l</a:t>
            </a:r>
            <a:r>
              <a:rPr lang="en-GB" b="1" dirty="0" smtClean="0">
                <a:latin typeface="Comic Sans MS" pitchFamily="66" charset="0"/>
              </a:rPr>
              <a:t>eft</a:t>
            </a:r>
            <a:r>
              <a:rPr lang="en-GB" dirty="0" smtClean="0">
                <a:latin typeface="Comic Sans MS" pitchFamily="66" charset="0"/>
              </a:rPr>
              <a:t> (the bottom row in the picture) an </a:t>
            </a:r>
            <a:r>
              <a:rPr lang="en-GB" dirty="0" err="1" smtClean="0">
                <a:latin typeface="Comic Sans MS" pitchFamily="66" charset="0"/>
              </a:rPr>
              <a:t>ArrayList</a:t>
            </a:r>
            <a:endParaRPr lang="en-GB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latin typeface="Comic Sans MS" pitchFamily="66" charset="0"/>
              </a:rPr>
              <a:t>p</a:t>
            </a:r>
            <a:r>
              <a:rPr lang="en-GB" dirty="0" smtClean="0">
                <a:latin typeface="Comic Sans MS" pitchFamily="66" charset="0"/>
              </a:rPr>
              <a:t>ointers to children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7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70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1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3" name="Rounded Rectangle 9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2" name="Straight Arrow Connector 71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endCxn id="100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92" idx="2"/>
                <a:endCxn id="93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85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86" name="Rounded Rectangle 8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58" name="Rectangle 57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2699792" y="4653136"/>
            <a:ext cx="22348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6300192" y="2416968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TextBox 108"/>
          <p:cNvSpPr txBox="1"/>
          <p:nvPr/>
        </p:nvSpPr>
        <p:spPr>
          <a:xfrm>
            <a:off x="7308304" y="1768896"/>
            <a:ext cx="1330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This is null</a:t>
            </a:r>
            <a:endParaRPr lang="en-GB" dirty="0">
              <a:latin typeface="Comic Sans MS" pitchFamily="66" charset="0"/>
            </a:endParaRPr>
          </a:p>
        </p:txBody>
      </p:sp>
      <p:cxnSp>
        <p:nvCxnSpPr>
          <p:cNvPr id="110" name="Straight Arrow Connector 109"/>
          <p:cNvCxnSpPr>
            <a:stCxn id="109" idx="1"/>
            <a:endCxn id="108" idx="3"/>
          </p:cNvCxnSpPr>
          <p:nvPr/>
        </p:nvCxnSpPr>
        <p:spPr>
          <a:xfrm flipH="1">
            <a:off x="6516216" y="1953562"/>
            <a:ext cx="792088" cy="571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1560" y="5589240"/>
            <a:ext cx="282667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Oops! Should have 4 blocks!</a:t>
            </a:r>
            <a:endParaRPr lang="en-GB" dirty="0"/>
          </a:p>
        </p:txBody>
      </p:sp>
      <p:cxnSp>
        <p:nvCxnSpPr>
          <p:cNvPr id="4" name="Straight Arrow Connector 3"/>
          <p:cNvCxnSpPr>
            <a:stCxn id="2" idx="0"/>
            <a:endCxn id="48" idx="2"/>
          </p:cNvCxnSpPr>
          <p:nvPr/>
        </p:nvCxnSpPr>
        <p:spPr>
          <a:xfrm flipH="1" flipV="1">
            <a:off x="1043608" y="3861048"/>
            <a:ext cx="981288" cy="172819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2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55073" t="10055" r="12148" b="62629"/>
          <a:stretch>
            <a:fillRect/>
          </a:stretch>
        </p:blipFill>
        <p:spPr bwMode="auto">
          <a:xfrm>
            <a:off x="2458678" y="4149080"/>
            <a:ext cx="66145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96136" y="2996952"/>
            <a:ext cx="324319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omic Sans MS" pitchFamily="66" charset="0"/>
              </a:rPr>
              <a:t>NOTE: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>
                <a:latin typeface="Comic Sans MS" pitchFamily="66" charset="0"/>
              </a:rPr>
              <a:t> we do not show parent link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>
                <a:latin typeface="Comic Sans MS" pitchFamily="66" charset="0"/>
              </a:rPr>
              <a:t> </a:t>
            </a:r>
            <a:r>
              <a:rPr lang="en-GB" sz="1400" dirty="0" smtClean="0">
                <a:latin typeface="Comic Sans MS" pitchFamily="66" charset="0"/>
              </a:rPr>
              <a:t>m is the maximum branching factor</a:t>
            </a:r>
            <a:endParaRPr lang="en-GB" sz="1400" dirty="0">
              <a:latin typeface="Comic Sans MS" pitchFamily="66" charset="0"/>
            </a:endParaRPr>
          </a:p>
        </p:txBody>
      </p:sp>
      <p:cxnSp>
        <p:nvCxnSpPr>
          <p:cNvPr id="59" name="Straight Arrow Connector 58"/>
          <p:cNvCxnSpPr>
            <a:endCxn id="83" idx="3"/>
          </p:cNvCxnSpPr>
          <p:nvPr/>
        </p:nvCxnSpPr>
        <p:spPr>
          <a:xfrm flipH="1">
            <a:off x="5220071" y="3735616"/>
            <a:ext cx="2060498" cy="1198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1"/>
            <a:endCxn id="7" idx="0"/>
          </p:cNvCxnSpPr>
          <p:nvPr/>
        </p:nvCxnSpPr>
        <p:spPr>
          <a:xfrm flipH="1">
            <a:off x="3599892" y="3366284"/>
            <a:ext cx="2196244" cy="1070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8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74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43" name="Rounded Rectangle 14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5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6" name="Rounded Rectangle 10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6" name="Straight Arrow Connector 75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endCxn id="143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105" idx="2"/>
                <a:endCxn id="106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98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9" name="Rounded Rectangle 98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2627784" y="4437112"/>
            <a:ext cx="1944216" cy="16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2641172" y="4782098"/>
            <a:ext cx="2578899" cy="303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55073" t="10055" r="12148" b="62629"/>
          <a:stretch>
            <a:fillRect/>
          </a:stretch>
        </p:blipFill>
        <p:spPr bwMode="auto">
          <a:xfrm>
            <a:off x="2339752" y="4149080"/>
            <a:ext cx="661459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67890" y="2186585"/>
            <a:ext cx="4402167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Note: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There are m+1 data and left  entries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m data entries used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m+1 left entries used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A null data entry is treated as </a:t>
            </a:r>
            <a:r>
              <a:rPr lang="en-GB" sz="3200" dirty="0" smtClean="0">
                <a:latin typeface="Comic Sans MS" pitchFamily="66" charset="0"/>
              </a:rPr>
              <a:t>∞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latin typeface="Comic Sans MS" pitchFamily="66" charset="0"/>
              </a:rPr>
              <a:t>t</a:t>
            </a:r>
            <a:r>
              <a:rPr lang="en-GB" dirty="0" smtClean="0">
                <a:latin typeface="Comic Sans MS" pitchFamily="66" charset="0"/>
              </a:rPr>
              <a:t>his simplifies </a:t>
            </a:r>
            <a:r>
              <a:rPr lang="en-GB" b="1" i="1" dirty="0" smtClean="0">
                <a:latin typeface="Comic Sans MS" pitchFamily="66" charset="0"/>
              </a:rPr>
              <a:t>overflow</a:t>
            </a:r>
            <a:endParaRPr lang="en-GB" b="1" i="1" dirty="0">
              <a:latin typeface="Comic Sans MS" pitchFamily="66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9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77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41" name="Rounded Rectangle 14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8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9" name="Rounded Rectangle 108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141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108" idx="2"/>
                <a:endCxn id="109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101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2" name="Rounded Rectangle 101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0" name="Rectangle 59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2231740" y="4941168"/>
            <a:ext cx="6584343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97E06BE-52CB-41DE-9977-E6CEC388BCA1}" type="slidenum">
              <a:rPr lang="en-GB" sz="1400" smtClean="0">
                <a:latin typeface="Arial" charset="0"/>
              </a:rPr>
              <a:pPr eaLnBrk="1" hangingPunct="1"/>
              <a:t>5</a:t>
            </a:fld>
            <a:endParaRPr lang="en-GB" sz="1400" smtClean="0">
              <a:latin typeface="Arial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GB" smtClean="0"/>
              <a:t>Searching in an m-way tree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 smtClean="0"/>
              <a:t>Similar to that for BST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To search for value x in node (pointed to by) V containing values (v</a:t>
            </a:r>
            <a:r>
              <a:rPr lang="en-GB" sz="2000" baseline="-25000" dirty="0" smtClean="0"/>
              <a:t>1</a:t>
            </a:r>
            <a:r>
              <a:rPr lang="en-GB" sz="2000" dirty="0" smtClean="0"/>
              <a:t>,…,</a:t>
            </a:r>
            <a:r>
              <a:rPr lang="en-GB" sz="2000" dirty="0" err="1" smtClean="0"/>
              <a:t>v</a:t>
            </a:r>
            <a:r>
              <a:rPr lang="en-GB" sz="2000" baseline="-25000" dirty="0" err="1" smtClean="0"/>
              <a:t>k</a:t>
            </a:r>
            <a:r>
              <a:rPr lang="en-GB" sz="2000" dirty="0" smtClean="0"/>
              <a:t>) :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  if V=null, we are done (x is not in the tree) 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  if x&lt;v</a:t>
            </a:r>
            <a:r>
              <a:rPr lang="en-GB" sz="2000" baseline="-25000" dirty="0" smtClean="0"/>
              <a:t>1</a:t>
            </a:r>
            <a:r>
              <a:rPr lang="en-GB" sz="2000" dirty="0" smtClean="0"/>
              <a:t>, search in V’s left-most subtree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  if x&gt;</a:t>
            </a:r>
            <a:r>
              <a:rPr lang="en-GB" sz="2000" dirty="0" err="1" smtClean="0"/>
              <a:t>v</a:t>
            </a:r>
            <a:r>
              <a:rPr lang="en-GB" sz="2000" baseline="-25000" dirty="0" err="1" smtClean="0"/>
              <a:t>k</a:t>
            </a:r>
            <a:r>
              <a:rPr lang="en-GB" sz="2000" dirty="0" smtClean="0"/>
              <a:t>, search in V’s right-most subtree,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  if x=v</a:t>
            </a:r>
            <a:r>
              <a:rPr lang="en-GB" sz="2000" baseline="-25000" dirty="0" smtClean="0"/>
              <a:t>i</a:t>
            </a:r>
            <a:r>
              <a:rPr lang="en-GB" sz="2000" dirty="0" smtClean="0"/>
              <a:t>, for some 1</a:t>
            </a:r>
            <a:r>
              <a:rPr lang="en-GB" sz="2000" dirty="0" smtClean="0">
                <a:sym typeface="Symbol" pitchFamily="18" charset="2"/>
              </a:rPr>
              <a:t>ik, we are done (x has been found)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>
                <a:sym typeface="Symbol" pitchFamily="18" charset="2"/>
              </a:rPr>
              <a:t>  if v</a:t>
            </a:r>
            <a:r>
              <a:rPr lang="en-GB" sz="2000" baseline="-25000" dirty="0" smtClean="0">
                <a:sym typeface="Symbol" pitchFamily="18" charset="2"/>
              </a:rPr>
              <a:t>i</a:t>
            </a:r>
            <a:r>
              <a:rPr lang="en-GB" sz="2000" dirty="0" smtClean="0">
                <a:sym typeface="Symbol" pitchFamily="18" charset="2"/>
              </a:rPr>
              <a:t>xv</a:t>
            </a:r>
            <a:r>
              <a:rPr lang="en-GB" sz="2000" baseline="-25000" dirty="0" smtClean="0">
                <a:sym typeface="Symbol" pitchFamily="18" charset="2"/>
              </a:rPr>
              <a:t>i+1 </a:t>
            </a:r>
            <a:r>
              <a:rPr lang="en-GB" sz="2000" dirty="0" smtClean="0">
                <a:sym typeface="Symbol" pitchFamily="18" charset="2"/>
              </a:rPr>
              <a:t>for some 1ik-1, search the subtree between v</a:t>
            </a:r>
            <a:r>
              <a:rPr lang="en-GB" sz="2000" baseline="-25000" dirty="0" smtClean="0">
                <a:sym typeface="Symbol" pitchFamily="18" charset="2"/>
              </a:rPr>
              <a:t>i</a:t>
            </a:r>
            <a:r>
              <a:rPr lang="en-GB" sz="2000" dirty="0" smtClean="0">
                <a:sym typeface="Symbol" pitchFamily="18" charset="2"/>
              </a:rPr>
              <a:t>  </a:t>
            </a:r>
            <a:r>
              <a:rPr lang="en-GB" sz="2000" dirty="0" smtClean="0">
                <a:sym typeface="Symbol" pitchFamily="18" charset="2"/>
              </a:rPr>
              <a:t>and </a:t>
            </a:r>
            <a:r>
              <a:rPr lang="en-GB" sz="2000" dirty="0" smtClean="0">
                <a:sym typeface="Symbol" pitchFamily="18" charset="2"/>
              </a:rPr>
              <a:t>v</a:t>
            </a:r>
            <a:r>
              <a:rPr lang="en-GB" sz="2000" baseline="-25000" dirty="0" smtClean="0">
                <a:sym typeface="Symbol" pitchFamily="18" charset="2"/>
              </a:rPr>
              <a:t>i+1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000" dirty="0" smtClean="0">
              <a:sym typeface="Symbol" pitchFamily="18" charset="2"/>
            </a:endParaRPr>
          </a:p>
        </p:txBody>
      </p: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2819400" y="4038600"/>
            <a:ext cx="3810000" cy="2393950"/>
            <a:chOff x="3048000" y="3733800"/>
            <a:chExt cx="3810000" cy="2393950"/>
          </a:xfrm>
        </p:grpSpPr>
        <p:sp>
          <p:nvSpPr>
            <p:cNvPr id="6153" name="Text Box 53"/>
            <p:cNvSpPr txBox="1">
              <a:spLocks noChangeArrowheads="1"/>
            </p:cNvSpPr>
            <p:nvPr/>
          </p:nvSpPr>
          <p:spPr bwMode="auto">
            <a:xfrm>
              <a:off x="3581400" y="4876800"/>
              <a:ext cx="2743200" cy="376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v</a:t>
              </a:r>
              <a:r>
                <a:rPr lang="en-GB" sz="1800" baseline="-25000">
                  <a:latin typeface="Arial" charset="0"/>
                </a:rPr>
                <a:t>1</a:t>
              </a:r>
              <a:r>
                <a:rPr lang="en-GB" sz="1800">
                  <a:latin typeface="Arial" charset="0"/>
                </a:rPr>
                <a:t> v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 …v</a:t>
              </a:r>
              <a:r>
                <a:rPr lang="en-GB" sz="1800" baseline="-25000">
                  <a:latin typeface="Arial" charset="0"/>
                </a:rPr>
                <a:t>i</a:t>
              </a:r>
              <a:r>
                <a:rPr lang="en-GB" sz="1800">
                  <a:latin typeface="Arial" charset="0"/>
                </a:rPr>
                <a:t> v</a:t>
              </a:r>
              <a:r>
                <a:rPr lang="en-GB" sz="1800" baseline="-25000">
                  <a:latin typeface="Arial" charset="0"/>
                </a:rPr>
                <a:t>i+1</a:t>
              </a:r>
              <a:r>
                <a:rPr lang="en-GB" sz="1800">
                  <a:latin typeface="Arial" charset="0"/>
                </a:rPr>
                <a:t> … v</a:t>
              </a:r>
              <a:r>
                <a:rPr lang="en-GB" sz="1800" baseline="-25000">
                  <a:latin typeface="Arial" charset="0"/>
                </a:rPr>
                <a:t>k</a:t>
              </a:r>
            </a:p>
          </p:txBody>
        </p:sp>
        <p:sp>
          <p:nvSpPr>
            <p:cNvPr id="6154" name="Line 54"/>
            <p:cNvSpPr>
              <a:spLocks noChangeShapeType="1"/>
            </p:cNvSpPr>
            <p:nvPr/>
          </p:nvSpPr>
          <p:spPr bwMode="auto">
            <a:xfrm flipH="1">
              <a:off x="3048000" y="5257800"/>
              <a:ext cx="6096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5" name="Line 55"/>
            <p:cNvSpPr>
              <a:spLocks noChangeShapeType="1"/>
            </p:cNvSpPr>
            <p:nvPr/>
          </p:nvSpPr>
          <p:spPr bwMode="auto">
            <a:xfrm>
              <a:off x="6096000" y="5257800"/>
              <a:ext cx="762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6" name="Line 56"/>
            <p:cNvSpPr>
              <a:spLocks noChangeShapeType="1"/>
            </p:cNvSpPr>
            <p:nvPr/>
          </p:nvSpPr>
          <p:spPr bwMode="auto">
            <a:xfrm>
              <a:off x="4968875" y="5268913"/>
              <a:ext cx="66675" cy="858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7" name="Line 57"/>
            <p:cNvSpPr>
              <a:spLocks noChangeShapeType="1"/>
            </p:cNvSpPr>
            <p:nvPr/>
          </p:nvSpPr>
          <p:spPr bwMode="auto">
            <a:xfrm>
              <a:off x="4876800" y="3733800"/>
              <a:ext cx="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0" name="Text Box 58"/>
          <p:cNvSpPr txBox="1">
            <a:spLocks noChangeArrowheads="1"/>
          </p:cNvSpPr>
          <p:nvPr/>
        </p:nvSpPr>
        <p:spPr bwMode="auto">
          <a:xfrm>
            <a:off x="4724400" y="44196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Arial" charset="0"/>
              </a:rPr>
              <a:t>V</a:t>
            </a:r>
          </a:p>
        </p:txBody>
      </p:sp>
      <p:sp>
        <p:nvSpPr>
          <p:cNvPr id="615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550025"/>
            <a:ext cx="28956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6152" name="Text Box 14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39302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8873" y="5157192"/>
            <a:ext cx="773961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Comic Sans MS" pitchFamily="66" charset="0"/>
              </a:rPr>
              <a:t>left.get</a:t>
            </a:r>
            <a:r>
              <a:rPr lang="en-GB" sz="1600" dirty="0" smtClean="0">
                <a:latin typeface="Comic Sans MS" pitchFamily="66" charset="0"/>
              </a:rPr>
              <a:t>(</a:t>
            </a:r>
            <a:r>
              <a:rPr lang="en-GB" sz="1600" dirty="0" err="1" smtClean="0">
                <a:latin typeface="Comic Sans MS" pitchFamily="66" charset="0"/>
              </a:rPr>
              <a:t>i</a:t>
            </a:r>
            <a:r>
              <a:rPr lang="en-GB" sz="1600" dirty="0" smtClean="0">
                <a:latin typeface="Comic Sans MS" pitchFamily="66" charset="0"/>
              </a:rPr>
              <a:t>) points to a child with values less that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(i)</a:t>
            </a:r>
          </a:p>
          <a:p>
            <a:r>
              <a:rPr lang="en-GB" sz="1600" dirty="0" smtClean="0">
                <a:latin typeface="Comic Sans MS" pitchFamily="66" charset="0"/>
              </a:rPr>
              <a:t>let n = </a:t>
            </a:r>
            <a:r>
              <a:rPr lang="en-GB" sz="1600" dirty="0" err="1" smtClean="0">
                <a:latin typeface="Comic Sans MS" pitchFamily="66" charset="0"/>
              </a:rPr>
              <a:t>data.size</a:t>
            </a:r>
            <a:r>
              <a:rPr lang="en-GB" sz="1600" dirty="0" smtClean="0">
                <a:latin typeface="Comic Sans MS" pitchFamily="66" charset="0"/>
              </a:rPr>
              <a:t>()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(n-1) == null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</a:t>
            </a:r>
            <a:r>
              <a:rPr lang="en-GB" sz="1600" b="1" dirty="0" err="1" smtClean="0">
                <a:latin typeface="Comic Sans MS" pitchFamily="66" charset="0"/>
              </a:rPr>
              <a:t>left.get</a:t>
            </a:r>
            <a:r>
              <a:rPr lang="en-GB" sz="1600" b="1" dirty="0" smtClean="0">
                <a:latin typeface="Comic Sans MS" pitchFamily="66" charset="0"/>
              </a:rPr>
              <a:t>(n-1) points to a node with all entries greater than this node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consider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(n-1) as </a:t>
            </a:r>
            <a:r>
              <a:rPr lang="en-GB" sz="1600" b="1" i="1" dirty="0" smtClean="0">
                <a:latin typeface="Comic Sans MS" pitchFamily="66" charset="0"/>
              </a:rPr>
              <a:t>infinity</a:t>
            </a:r>
          </a:p>
        </p:txBody>
      </p:sp>
      <p:grpSp>
        <p:nvGrpSpPr>
          <p:cNvPr id="155" name="Group 124"/>
          <p:cNvGrpSpPr/>
          <p:nvPr/>
        </p:nvGrpSpPr>
        <p:grpSpPr>
          <a:xfrm>
            <a:off x="251520" y="301298"/>
            <a:ext cx="8136904" cy="4135814"/>
            <a:chOff x="251520" y="260648"/>
            <a:chExt cx="4968552" cy="1872208"/>
          </a:xfrm>
        </p:grpSpPr>
        <p:sp>
          <p:nvSpPr>
            <p:cNvPr id="164" name="Rounded Rectangle 163"/>
            <p:cNvSpPr/>
            <p:nvPr/>
          </p:nvSpPr>
          <p:spPr>
            <a:xfrm>
              <a:off x="251520" y="1556792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   </a:t>
              </a:r>
              <a:endParaRPr lang="en-GB" dirty="0"/>
            </a:p>
          </p:txBody>
        </p:sp>
        <p:grpSp>
          <p:nvGrpSpPr>
            <p:cNvPr id="165" name="Group 23"/>
            <p:cNvGrpSpPr/>
            <p:nvPr/>
          </p:nvGrpSpPr>
          <p:grpSpPr>
            <a:xfrm>
              <a:off x="1979712" y="1556792"/>
              <a:ext cx="1440160" cy="576064"/>
              <a:chOff x="3635896" y="2132856"/>
              <a:chExt cx="1440160" cy="576064"/>
            </a:xfrm>
          </p:grpSpPr>
          <p:sp>
            <p:nvSpPr>
              <p:cNvPr id="195" name="Rounded Rectangle 194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5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6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6" name="Group 33"/>
            <p:cNvGrpSpPr/>
            <p:nvPr/>
          </p:nvGrpSpPr>
          <p:grpSpPr>
            <a:xfrm>
              <a:off x="3779912" y="1556792"/>
              <a:ext cx="1440160" cy="576064"/>
              <a:chOff x="3635896" y="2132856"/>
              <a:chExt cx="1440160" cy="576064"/>
            </a:xfrm>
          </p:grpSpPr>
          <p:sp>
            <p:nvSpPr>
              <p:cNvPr id="188" name="Rounded Rectangle 187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8</a:t>
                </a:r>
                <a:endParaRPr lang="en-GB" dirty="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9</a:t>
                </a:r>
                <a:endParaRPr lang="en-GB" dirty="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 flipH="1">
              <a:off x="827584" y="764704"/>
              <a:ext cx="126014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endCxn id="195" idx="0"/>
            </p:cNvCxnSpPr>
            <p:nvPr/>
          </p:nvCxnSpPr>
          <p:spPr>
            <a:xfrm>
              <a:off x="2303748" y="764704"/>
              <a:ext cx="396044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87" idx="2"/>
              <a:endCxn id="188" idx="0"/>
            </p:cNvCxnSpPr>
            <p:nvPr/>
          </p:nvCxnSpPr>
          <p:spPr>
            <a:xfrm>
              <a:off x="2519772" y="764704"/>
              <a:ext cx="198022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95536" y="162880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11560" y="1628800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27584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95536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1156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27584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843808" y="26064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788024" y="1556792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987824" y="155679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259632" y="1556792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grpSp>
          <p:nvGrpSpPr>
            <p:cNvPr id="180" name="Group 12"/>
            <p:cNvGrpSpPr/>
            <p:nvPr/>
          </p:nvGrpSpPr>
          <p:grpSpPr>
            <a:xfrm>
              <a:off x="1835696" y="260648"/>
              <a:ext cx="1440160" cy="576064"/>
              <a:chOff x="3635896" y="2132856"/>
              <a:chExt cx="1440160" cy="576064"/>
            </a:xfrm>
          </p:grpSpPr>
          <p:sp>
            <p:nvSpPr>
              <p:cNvPr id="181" name="Rounded Rectangle 180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4</a:t>
                </a:r>
                <a:endParaRPr lang="en-GB" dirty="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7</a:t>
                </a:r>
                <a:endParaRPr lang="en-GB" dirty="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6" name="Rectangle 155"/>
          <p:cNvSpPr/>
          <p:nvPr/>
        </p:nvSpPr>
        <p:spPr>
          <a:xfrm>
            <a:off x="4143083" y="937577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4143083" y="460368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1548708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1548708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4378935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4378935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7327089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7327089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71818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4</a:t>
            </a:r>
            <a:endParaRPr lang="en-GB" dirty="0"/>
          </a:p>
        </p:txBody>
      </p:sp>
      <p:sp>
        <p:nvSpPr>
          <p:cNvPr id="202" name="TextBox 201"/>
          <p:cNvSpPr txBox="1"/>
          <p:nvPr/>
        </p:nvSpPr>
        <p:spPr>
          <a:xfrm>
            <a:off x="3265434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7</a:t>
            </a:r>
            <a:endParaRPr lang="en-GB" dirty="0"/>
          </a:p>
        </p:txBody>
      </p:sp>
      <p:sp>
        <p:nvSpPr>
          <p:cNvPr id="203" name="TextBox 202"/>
          <p:cNvSpPr txBox="1"/>
          <p:nvPr/>
        </p:nvSpPr>
        <p:spPr>
          <a:xfrm>
            <a:off x="5221529" y="2247859"/>
            <a:ext cx="1576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Greater than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9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2085" y="5157192"/>
            <a:ext cx="773961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Comic Sans MS" pitchFamily="66" charset="0"/>
              </a:rPr>
              <a:t>left.get</a:t>
            </a:r>
            <a:r>
              <a:rPr lang="en-GB" sz="1600" dirty="0" smtClean="0">
                <a:latin typeface="Comic Sans MS" pitchFamily="66" charset="0"/>
              </a:rPr>
              <a:t>(</a:t>
            </a:r>
            <a:r>
              <a:rPr lang="en-GB" sz="1600" dirty="0" err="1" smtClean="0">
                <a:latin typeface="Comic Sans MS" pitchFamily="66" charset="0"/>
              </a:rPr>
              <a:t>i</a:t>
            </a:r>
            <a:r>
              <a:rPr lang="en-GB" sz="1600" dirty="0" smtClean="0">
                <a:latin typeface="Comic Sans MS" pitchFamily="66" charset="0"/>
              </a:rPr>
              <a:t>) points to a child with values less that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(i)</a:t>
            </a:r>
          </a:p>
          <a:p>
            <a:r>
              <a:rPr lang="en-GB" sz="1600" dirty="0" smtClean="0">
                <a:latin typeface="Comic Sans MS" pitchFamily="66" charset="0"/>
              </a:rPr>
              <a:t>let n = </a:t>
            </a:r>
            <a:r>
              <a:rPr lang="en-GB" sz="1600" dirty="0" err="1" smtClean="0">
                <a:latin typeface="Comic Sans MS" pitchFamily="66" charset="0"/>
              </a:rPr>
              <a:t>data.size</a:t>
            </a:r>
            <a:r>
              <a:rPr lang="en-GB" sz="1600" dirty="0" smtClean="0">
                <a:latin typeface="Comic Sans MS" pitchFamily="66" charset="0"/>
              </a:rPr>
              <a:t>()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(n-1) == null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</a:t>
            </a:r>
            <a:r>
              <a:rPr lang="en-GB" sz="1600" b="1" dirty="0" err="1" smtClean="0">
                <a:latin typeface="Comic Sans MS" pitchFamily="66" charset="0"/>
              </a:rPr>
              <a:t>left.get</a:t>
            </a:r>
            <a:r>
              <a:rPr lang="en-GB" sz="1600" b="1" dirty="0" smtClean="0">
                <a:latin typeface="Comic Sans MS" pitchFamily="66" charset="0"/>
              </a:rPr>
              <a:t>(n-1) points to a node with all entries greater than this node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consider </a:t>
            </a:r>
            <a:r>
              <a:rPr lang="en-GB" sz="1600" dirty="0" err="1" smtClean="0">
                <a:latin typeface="Comic Sans MS" pitchFamily="66" charset="0"/>
              </a:rPr>
              <a:t>data.get</a:t>
            </a:r>
            <a:r>
              <a:rPr lang="en-GB" sz="1600" dirty="0" smtClean="0">
                <a:latin typeface="Comic Sans MS" pitchFamily="66" charset="0"/>
              </a:rPr>
              <a:t>(n)-1 as </a:t>
            </a:r>
            <a:r>
              <a:rPr lang="en-GB" sz="1600" b="1" i="1" dirty="0" smtClean="0">
                <a:latin typeface="Comic Sans MS" pitchFamily="66" charset="0"/>
              </a:rPr>
              <a:t>infinity</a:t>
            </a:r>
          </a:p>
        </p:txBody>
      </p:sp>
      <p:grpSp>
        <p:nvGrpSpPr>
          <p:cNvPr id="155" name="Group 124"/>
          <p:cNvGrpSpPr/>
          <p:nvPr/>
        </p:nvGrpSpPr>
        <p:grpSpPr>
          <a:xfrm>
            <a:off x="251520" y="301298"/>
            <a:ext cx="8136904" cy="4135814"/>
            <a:chOff x="251520" y="260648"/>
            <a:chExt cx="4968552" cy="1872208"/>
          </a:xfrm>
        </p:grpSpPr>
        <p:sp>
          <p:nvSpPr>
            <p:cNvPr id="164" name="Rounded Rectangle 163"/>
            <p:cNvSpPr/>
            <p:nvPr/>
          </p:nvSpPr>
          <p:spPr>
            <a:xfrm>
              <a:off x="251520" y="1556792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   </a:t>
              </a:r>
              <a:endParaRPr lang="en-GB" dirty="0"/>
            </a:p>
          </p:txBody>
        </p:sp>
        <p:grpSp>
          <p:nvGrpSpPr>
            <p:cNvPr id="165" name="Group 23"/>
            <p:cNvGrpSpPr/>
            <p:nvPr/>
          </p:nvGrpSpPr>
          <p:grpSpPr>
            <a:xfrm>
              <a:off x="1979712" y="1556792"/>
              <a:ext cx="1440160" cy="576064"/>
              <a:chOff x="3635896" y="2132856"/>
              <a:chExt cx="1440160" cy="576064"/>
            </a:xfrm>
          </p:grpSpPr>
          <p:sp>
            <p:nvSpPr>
              <p:cNvPr id="195" name="Rounded Rectangle 194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5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6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6" name="Group 33"/>
            <p:cNvGrpSpPr/>
            <p:nvPr/>
          </p:nvGrpSpPr>
          <p:grpSpPr>
            <a:xfrm>
              <a:off x="3779912" y="1556792"/>
              <a:ext cx="1440160" cy="576064"/>
              <a:chOff x="3635896" y="2132856"/>
              <a:chExt cx="1440160" cy="576064"/>
            </a:xfrm>
          </p:grpSpPr>
          <p:sp>
            <p:nvSpPr>
              <p:cNvPr id="188" name="Rounded Rectangle 187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8</a:t>
                </a:r>
                <a:endParaRPr lang="en-GB" dirty="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9</a:t>
                </a:r>
                <a:endParaRPr lang="en-GB" dirty="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 flipH="1">
              <a:off x="827584" y="764704"/>
              <a:ext cx="126014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endCxn id="195" idx="0"/>
            </p:cNvCxnSpPr>
            <p:nvPr/>
          </p:nvCxnSpPr>
          <p:spPr>
            <a:xfrm>
              <a:off x="2303748" y="764704"/>
              <a:ext cx="396044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87" idx="2"/>
              <a:endCxn id="188" idx="0"/>
            </p:cNvCxnSpPr>
            <p:nvPr/>
          </p:nvCxnSpPr>
          <p:spPr>
            <a:xfrm>
              <a:off x="2519772" y="764704"/>
              <a:ext cx="198022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95536" y="162880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11560" y="1628800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27584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95536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1156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27584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843808" y="26064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788024" y="1556792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987824" y="155679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259632" y="1556792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grpSp>
          <p:nvGrpSpPr>
            <p:cNvPr id="180" name="Group 12"/>
            <p:cNvGrpSpPr/>
            <p:nvPr/>
          </p:nvGrpSpPr>
          <p:grpSpPr>
            <a:xfrm>
              <a:off x="1835696" y="260648"/>
              <a:ext cx="1440160" cy="576064"/>
              <a:chOff x="3635896" y="2132856"/>
              <a:chExt cx="1440160" cy="576064"/>
            </a:xfrm>
          </p:grpSpPr>
          <p:sp>
            <p:nvSpPr>
              <p:cNvPr id="181" name="Rounded Rectangle 180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4</a:t>
                </a:r>
                <a:endParaRPr lang="en-GB" dirty="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7</a:t>
                </a:r>
                <a:endParaRPr lang="en-GB" dirty="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6" name="Rectangle 155"/>
          <p:cNvSpPr/>
          <p:nvPr/>
        </p:nvSpPr>
        <p:spPr>
          <a:xfrm>
            <a:off x="4143083" y="937577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4143083" y="460368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1548708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1548708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4378935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4378935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7327089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7327089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71818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4</a:t>
            </a:r>
            <a:endParaRPr lang="en-GB" dirty="0"/>
          </a:p>
        </p:txBody>
      </p:sp>
      <p:sp>
        <p:nvSpPr>
          <p:cNvPr id="202" name="TextBox 201"/>
          <p:cNvSpPr txBox="1"/>
          <p:nvPr/>
        </p:nvSpPr>
        <p:spPr>
          <a:xfrm>
            <a:off x="3265434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7</a:t>
            </a:r>
            <a:endParaRPr lang="en-GB" dirty="0"/>
          </a:p>
        </p:txBody>
      </p:sp>
      <p:sp>
        <p:nvSpPr>
          <p:cNvPr id="203" name="TextBox 202"/>
          <p:cNvSpPr txBox="1"/>
          <p:nvPr/>
        </p:nvSpPr>
        <p:spPr>
          <a:xfrm>
            <a:off x="5221529" y="2247859"/>
            <a:ext cx="13211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Less than ∞</a:t>
            </a:r>
            <a:endParaRPr lang="en-GB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209162" y="2432525"/>
            <a:ext cx="160692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16083" y="2432525"/>
            <a:ext cx="0" cy="3588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491704" y="6021288"/>
            <a:ext cx="3243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3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294417" y="5665023"/>
            <a:ext cx="40511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i="1" dirty="0" smtClean="0">
                <a:latin typeface="Comic Sans MS" pitchFamily="66" charset="0"/>
              </a:rPr>
              <a:t>NOTE: </a:t>
            </a:r>
            <a:r>
              <a:rPr lang="en-GB" sz="1600" dirty="0" smtClean="0">
                <a:latin typeface="Comic Sans MS" pitchFamily="66" charset="0"/>
              </a:rPr>
              <a:t>a node is a </a:t>
            </a:r>
            <a:r>
              <a:rPr lang="en-GB" sz="1600" b="1" i="1" dirty="0" smtClean="0">
                <a:latin typeface="Comic Sans MS" pitchFamily="66" charset="0"/>
              </a:rPr>
              <a:t>leaf</a:t>
            </a:r>
            <a:r>
              <a:rPr lang="en-GB" sz="1600" dirty="0" smtClean="0">
                <a:latin typeface="Comic Sans MS" pitchFamily="66" charset="0"/>
              </a:rPr>
              <a:t> if data[0] == null</a:t>
            </a:r>
            <a:endParaRPr lang="en-GB" sz="1600" b="1" i="1" dirty="0" smtClean="0">
              <a:latin typeface="Comic Sans MS" pitchFamily="66" charset="0"/>
            </a:endParaRPr>
          </a:p>
        </p:txBody>
      </p:sp>
      <p:grpSp>
        <p:nvGrpSpPr>
          <p:cNvPr id="155" name="Group 124"/>
          <p:cNvGrpSpPr/>
          <p:nvPr/>
        </p:nvGrpSpPr>
        <p:grpSpPr>
          <a:xfrm>
            <a:off x="251520" y="301298"/>
            <a:ext cx="8136904" cy="4135814"/>
            <a:chOff x="251520" y="260648"/>
            <a:chExt cx="4968552" cy="1872208"/>
          </a:xfrm>
        </p:grpSpPr>
        <p:sp>
          <p:nvSpPr>
            <p:cNvPr id="164" name="Rounded Rectangle 163"/>
            <p:cNvSpPr/>
            <p:nvPr/>
          </p:nvSpPr>
          <p:spPr>
            <a:xfrm>
              <a:off x="251520" y="1556792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    </a:t>
              </a:r>
              <a:endParaRPr lang="en-GB" dirty="0"/>
            </a:p>
          </p:txBody>
        </p:sp>
        <p:grpSp>
          <p:nvGrpSpPr>
            <p:cNvPr id="165" name="Group 23"/>
            <p:cNvGrpSpPr/>
            <p:nvPr/>
          </p:nvGrpSpPr>
          <p:grpSpPr>
            <a:xfrm>
              <a:off x="1979712" y="1556792"/>
              <a:ext cx="1440160" cy="576064"/>
              <a:chOff x="3635896" y="2132856"/>
              <a:chExt cx="1440160" cy="576064"/>
            </a:xfrm>
          </p:grpSpPr>
          <p:sp>
            <p:nvSpPr>
              <p:cNvPr id="195" name="Rounded Rectangle 194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5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6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6" name="Group 33"/>
            <p:cNvGrpSpPr/>
            <p:nvPr/>
          </p:nvGrpSpPr>
          <p:grpSpPr>
            <a:xfrm>
              <a:off x="3779912" y="1556792"/>
              <a:ext cx="1440160" cy="576064"/>
              <a:chOff x="3635896" y="2132856"/>
              <a:chExt cx="1440160" cy="576064"/>
            </a:xfrm>
          </p:grpSpPr>
          <p:sp>
            <p:nvSpPr>
              <p:cNvPr id="188" name="Rounded Rectangle 187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8</a:t>
                </a:r>
                <a:endParaRPr lang="en-GB" dirty="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9</a:t>
                </a:r>
                <a:endParaRPr lang="en-GB" dirty="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 flipH="1">
              <a:off x="827584" y="764704"/>
              <a:ext cx="126014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endCxn id="195" idx="0"/>
            </p:cNvCxnSpPr>
            <p:nvPr/>
          </p:nvCxnSpPr>
          <p:spPr>
            <a:xfrm>
              <a:off x="2303748" y="764704"/>
              <a:ext cx="396044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87" idx="2"/>
              <a:endCxn id="188" idx="0"/>
            </p:cNvCxnSpPr>
            <p:nvPr/>
          </p:nvCxnSpPr>
          <p:spPr>
            <a:xfrm>
              <a:off x="2519772" y="764704"/>
              <a:ext cx="198022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95536" y="1628800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11560" y="1628800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27584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395536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1156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27584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843808" y="26064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788024" y="1556792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987824" y="155679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259632" y="1556792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grpSp>
          <p:nvGrpSpPr>
            <p:cNvPr id="180" name="Group 12"/>
            <p:cNvGrpSpPr/>
            <p:nvPr/>
          </p:nvGrpSpPr>
          <p:grpSpPr>
            <a:xfrm>
              <a:off x="1835696" y="260648"/>
              <a:ext cx="1440160" cy="576064"/>
              <a:chOff x="3635896" y="2132856"/>
              <a:chExt cx="1440160" cy="576064"/>
            </a:xfrm>
          </p:grpSpPr>
          <p:sp>
            <p:nvSpPr>
              <p:cNvPr id="181" name="Rounded Rectangle 180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4</a:t>
                </a:r>
                <a:endParaRPr lang="en-GB" dirty="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7</a:t>
                </a:r>
                <a:endParaRPr lang="en-GB" dirty="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6" name="Rectangle 155"/>
          <p:cNvSpPr/>
          <p:nvPr/>
        </p:nvSpPr>
        <p:spPr>
          <a:xfrm>
            <a:off x="4143083" y="937577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4143083" y="460368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1548708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1548708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4378935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4378935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7327089" y="3800833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7327089" y="3323624"/>
            <a:ext cx="353778" cy="477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71818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4</a:t>
            </a:r>
            <a:endParaRPr lang="en-GB" dirty="0"/>
          </a:p>
        </p:txBody>
      </p:sp>
      <p:sp>
        <p:nvSpPr>
          <p:cNvPr id="202" name="TextBox 201"/>
          <p:cNvSpPr txBox="1"/>
          <p:nvPr/>
        </p:nvSpPr>
        <p:spPr>
          <a:xfrm>
            <a:off x="3265434" y="2236222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Less than 7</a:t>
            </a:r>
            <a:endParaRPr lang="en-GB" dirty="0"/>
          </a:p>
        </p:txBody>
      </p:sp>
      <p:sp>
        <p:nvSpPr>
          <p:cNvPr id="203" name="TextBox 202"/>
          <p:cNvSpPr txBox="1"/>
          <p:nvPr/>
        </p:nvSpPr>
        <p:spPr>
          <a:xfrm>
            <a:off x="5221529" y="2247859"/>
            <a:ext cx="1576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Greater than 7</a:t>
            </a:r>
            <a:endParaRPr lang="en-GB" dirty="0"/>
          </a:p>
        </p:txBody>
      </p:sp>
      <p:cxnSp>
        <p:nvCxnSpPr>
          <p:cNvPr id="4" name="Straight Arrow Connector 3"/>
          <p:cNvCxnSpPr>
            <a:stCxn id="56" idx="0"/>
            <a:endCxn id="164" idx="2"/>
          </p:cNvCxnSpPr>
          <p:nvPr/>
        </p:nvCxnSpPr>
        <p:spPr>
          <a:xfrm flipH="1" flipV="1">
            <a:off x="1430782" y="4437112"/>
            <a:ext cx="2889190" cy="1227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6" idx="0"/>
            <a:endCxn id="195" idx="2"/>
          </p:cNvCxnSpPr>
          <p:nvPr/>
        </p:nvCxnSpPr>
        <p:spPr>
          <a:xfrm flipH="1" flipV="1">
            <a:off x="4261009" y="4437112"/>
            <a:ext cx="58963" cy="1227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0"/>
            <a:endCxn id="188" idx="2"/>
          </p:cNvCxnSpPr>
          <p:nvPr/>
        </p:nvCxnSpPr>
        <p:spPr>
          <a:xfrm flipV="1">
            <a:off x="4319972" y="4437112"/>
            <a:ext cx="2889191" cy="1227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6660232" y="1916832"/>
            <a:ext cx="14478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Another view</a:t>
            </a:r>
            <a:endParaRPr lang="en-GB" sz="1600" dirty="0">
              <a:latin typeface="Comic Sans MS" pitchFamily="66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31840" y="3068960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3563888" y="3212976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067944" y="3212976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31318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35638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4067944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49320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53640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5868144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13316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17636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2267744" y="4221088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Straight Arrow Connector 63"/>
          <p:cNvCxnSpPr>
            <a:endCxn id="61" idx="0"/>
          </p:cNvCxnSpPr>
          <p:nvPr/>
        </p:nvCxnSpPr>
        <p:spPr>
          <a:xfrm flipH="1">
            <a:off x="2159732" y="3356992"/>
            <a:ext cx="118813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923928" y="3356992"/>
            <a:ext cx="10801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6" idx="0"/>
          </p:cNvCxnSpPr>
          <p:nvPr/>
        </p:nvCxnSpPr>
        <p:spPr>
          <a:xfrm>
            <a:off x="4572000" y="3356992"/>
            <a:ext cx="118813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65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77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7" name="Rounded Rectangle 106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8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107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99" idx="2"/>
                <a:endCxn id="100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92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3" name="Rounded Rectangle 9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8" name="Rectangle 67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1907704" y="5517232"/>
            <a:ext cx="914400" cy="482352"/>
            <a:chOff x="683568" y="3861048"/>
            <a:chExt cx="914400" cy="482352"/>
          </a:xfrm>
        </p:grpSpPr>
        <p:sp>
          <p:nvSpPr>
            <p:cNvPr id="122" name="Rectangle 121"/>
            <p:cNvSpPr/>
            <p:nvPr/>
          </p:nvSpPr>
          <p:spPr>
            <a:xfrm>
              <a:off x="827584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259632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Double Bracket 126"/>
            <p:cNvSpPr/>
            <p:nvPr/>
          </p:nvSpPr>
          <p:spPr>
            <a:xfrm>
              <a:off x="683568" y="3861048"/>
              <a:ext cx="914400" cy="482352"/>
            </a:xfrm>
            <a:prstGeom prst="bracketPai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660232" y="1916832"/>
            <a:ext cx="204254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Another other view</a:t>
            </a:r>
          </a:p>
          <a:p>
            <a:r>
              <a:rPr lang="en-GB" sz="1600" dirty="0" smtClean="0">
                <a:latin typeface="Comic Sans MS" pitchFamily="66" charset="0"/>
              </a:rPr>
              <a:t>(bracket notation)</a:t>
            </a:r>
            <a:endParaRPr lang="en-GB" sz="1600" dirty="0">
              <a:latin typeface="Comic Sans MS" pitchFamily="66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31840" y="3068960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3563888" y="3212976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067944" y="3212976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31318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35638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4067944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49320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53640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5868144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1331640" y="4077072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1763688" y="422108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2267744" y="4221088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Straight Arrow Connector 63"/>
          <p:cNvCxnSpPr>
            <a:endCxn id="61" idx="0"/>
          </p:cNvCxnSpPr>
          <p:nvPr/>
        </p:nvCxnSpPr>
        <p:spPr>
          <a:xfrm flipH="1">
            <a:off x="2159732" y="3356992"/>
            <a:ext cx="118813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923928" y="3356992"/>
            <a:ext cx="10801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6" idx="0"/>
          </p:cNvCxnSpPr>
          <p:nvPr/>
        </p:nvCxnSpPr>
        <p:spPr>
          <a:xfrm>
            <a:off x="4572000" y="3356992"/>
            <a:ext cx="118813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2" name="Group 59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3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4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7" name="Rounded Rectangle 106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107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99" idx="2"/>
                <a:endCxn id="100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6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3" name="Rounded Rectangle 9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68" name="Rectangle 67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275856" y="5517232"/>
            <a:ext cx="914400" cy="482352"/>
            <a:chOff x="683568" y="3861048"/>
            <a:chExt cx="914400" cy="482352"/>
          </a:xfrm>
        </p:grpSpPr>
        <p:sp>
          <p:nvSpPr>
            <p:cNvPr id="130" name="Rectangle 129"/>
            <p:cNvSpPr/>
            <p:nvPr/>
          </p:nvSpPr>
          <p:spPr>
            <a:xfrm>
              <a:off x="827584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59632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Double Bracket 131"/>
            <p:cNvSpPr/>
            <p:nvPr/>
          </p:nvSpPr>
          <p:spPr>
            <a:xfrm>
              <a:off x="683568" y="3861048"/>
              <a:ext cx="914400" cy="482352"/>
            </a:xfrm>
            <a:prstGeom prst="bracketPai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4572000" y="5517232"/>
            <a:ext cx="914400" cy="482352"/>
            <a:chOff x="683568" y="3861048"/>
            <a:chExt cx="914400" cy="482352"/>
          </a:xfrm>
        </p:grpSpPr>
        <p:sp>
          <p:nvSpPr>
            <p:cNvPr id="134" name="Rectangle 133"/>
            <p:cNvSpPr/>
            <p:nvPr/>
          </p:nvSpPr>
          <p:spPr>
            <a:xfrm>
              <a:off x="827584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259632" y="4005064"/>
              <a:ext cx="216024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Double Bracket 135"/>
            <p:cNvSpPr/>
            <p:nvPr/>
          </p:nvSpPr>
          <p:spPr>
            <a:xfrm>
              <a:off x="683568" y="3861048"/>
              <a:ext cx="914400" cy="482352"/>
            </a:xfrm>
            <a:prstGeom prst="bracketPai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7" name="Double Bracket 136"/>
          <p:cNvSpPr/>
          <p:nvPr/>
        </p:nvSpPr>
        <p:spPr>
          <a:xfrm>
            <a:off x="1547664" y="5445224"/>
            <a:ext cx="4176464" cy="64807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2915816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283968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2051720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2411760" y="5661248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3419872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3779912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4716016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076056" y="5661248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07704" y="3356992"/>
            <a:ext cx="442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latin typeface="Comic Sans MS" pitchFamily="66" charset="0"/>
              </a:rPr>
              <a:t>An example of an insertion leading to a split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07704" y="3356992"/>
            <a:ext cx="442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latin typeface="Comic Sans MS" pitchFamily="66" charset="0"/>
              </a:rPr>
              <a:t>An example of an insertion leading to a split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133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42" name="Rounded Rectangle 141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143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73" name="Rounded Rectangle 17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4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6" name="Rounded Rectangle 165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5" name="Straight Arrow Connector 144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>
                <a:endCxn id="173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>
                <a:stCxn id="165" idx="2"/>
                <a:endCxn id="166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Rectangle 147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158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59" name="Rounded Rectangle 158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34" name="Rectangle 133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187624" y="2852936"/>
            <a:ext cx="44855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rgbClr val="FF0000"/>
                </a:solidFill>
                <a:latin typeface="Comic Sans MS" pitchFamily="66" charset="0"/>
              </a:rPr>
              <a:t>Insertion resulting in overflow</a:t>
            </a:r>
          </a:p>
          <a:p>
            <a:pPr algn="ctr"/>
            <a:r>
              <a:rPr lang="en-GB" dirty="0" smtClean="0">
                <a:latin typeface="Comic Sans MS" pitchFamily="66" charset="0"/>
              </a:rPr>
              <a:t>Node contains 3 entries (only 2 allowed)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55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67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04" name="Rounded Rectangle 103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8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97" name="Rounded Rectangle 96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69" name="Straight Arrow Connector 68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endCxn id="104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96" idx="2"/>
                <a:endCxn id="97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82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83" name="Rounded Rectangle 82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56" name="Rectangle 55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0" name="Straight Arrow Connector 49"/>
          <p:cNvCxnSpPr>
            <a:stCxn id="148" idx="0"/>
          </p:cNvCxnSpPr>
          <p:nvPr/>
        </p:nvCxnSpPr>
        <p:spPr>
          <a:xfrm flipH="1" flipV="1">
            <a:off x="719580" y="1844824"/>
            <a:ext cx="2710806" cy="10081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16016" y="2420888"/>
            <a:ext cx="41008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Create a new node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  <a:r>
              <a:rPr lang="en-GB" sz="1600" dirty="0" smtClean="0">
                <a:latin typeface="Comic Sans MS" pitchFamily="66" charset="0"/>
              </a:rPr>
              <a:t> </a:t>
            </a:r>
            <a:endParaRPr lang="en-GB" sz="1600" b="1" dirty="0" smtClean="0">
              <a:latin typeface="Comic Sans MS" pitchFamily="66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88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126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75" name="Rounded Rectangle 174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6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8" name="Rounded Rectangle 167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endCxn id="175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>
                <a:stCxn id="167" idx="2"/>
                <a:endCxn id="168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160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107504" y="2924944"/>
            <a:ext cx="6192688" cy="1872208"/>
            <a:chOff x="107504" y="2924944"/>
            <a:chExt cx="6192688" cy="1872208"/>
          </a:xfrm>
        </p:grpSpPr>
        <p:sp>
          <p:nvSpPr>
            <p:cNvPr id="98" name="Rounded Rectangle 97"/>
            <p:cNvSpPr/>
            <p:nvPr/>
          </p:nvSpPr>
          <p:spPr>
            <a:xfrm>
              <a:off x="2915816" y="2924944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59832" y="2996952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75856" y="2996952"/>
              <a:ext cx="21602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91880" y="2996952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59832" y="3212976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275856" y="3212976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91880" y="3212976"/>
              <a:ext cx="216024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23"/>
            <p:cNvGrpSpPr/>
            <p:nvPr/>
          </p:nvGrpSpPr>
          <p:grpSpPr>
            <a:xfrm>
              <a:off x="3275856" y="4221088"/>
              <a:ext cx="1440160" cy="576064"/>
              <a:chOff x="3635896" y="2132856"/>
              <a:chExt cx="1440160" cy="576064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33"/>
            <p:cNvGrpSpPr/>
            <p:nvPr/>
          </p:nvGrpSpPr>
          <p:grpSpPr>
            <a:xfrm>
              <a:off x="4860032" y="4221088"/>
              <a:ext cx="1440160" cy="576064"/>
              <a:chOff x="3635896" y="2132856"/>
              <a:chExt cx="1440160" cy="576064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3" name="Straight Arrow Connector 122"/>
            <p:cNvCxnSpPr>
              <a:stCxn id="102" idx="2"/>
              <a:endCxn id="135" idx="0"/>
            </p:cNvCxnSpPr>
            <p:nvPr/>
          </p:nvCxnSpPr>
          <p:spPr>
            <a:xfrm flipH="1">
              <a:off x="827584" y="3429000"/>
              <a:ext cx="234026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4" idx="2"/>
              <a:endCxn id="116" idx="0"/>
            </p:cNvCxnSpPr>
            <p:nvPr/>
          </p:nvCxnSpPr>
          <p:spPr>
            <a:xfrm>
              <a:off x="3599892" y="3429000"/>
              <a:ext cx="198022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1619672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763688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79712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5736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76368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79712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195736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07504" y="4221088"/>
              <a:ext cx="1440160" cy="5760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1520" y="4293096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67544" y="4293096"/>
              <a:ext cx="216024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83568" y="4293096"/>
              <a:ext cx="216024" cy="2160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520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544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8356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/>
            <p:cNvCxnSpPr>
              <a:stCxn id="103" idx="2"/>
              <a:endCxn id="107" idx="0"/>
            </p:cNvCxnSpPr>
            <p:nvPr/>
          </p:nvCxnSpPr>
          <p:spPr>
            <a:xfrm>
              <a:off x="3383868" y="3429000"/>
              <a:ext cx="612068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3923928" y="2924944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283968" y="4221088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627784" y="4221088"/>
              <a:ext cx="356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A’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115616" y="4221088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868144" y="4221088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5652120" y="4293096"/>
              <a:ext cx="216024" cy="432048"/>
              <a:chOff x="7380312" y="4149080"/>
              <a:chExt cx="216024" cy="432048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899592" y="4293096"/>
              <a:ext cx="216024" cy="432048"/>
              <a:chOff x="7380312" y="4149080"/>
              <a:chExt cx="216024" cy="432048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3707904" y="2996952"/>
              <a:ext cx="216024" cy="432048"/>
              <a:chOff x="7380312" y="4149080"/>
              <a:chExt cx="216024" cy="432048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2411760" y="4293096"/>
              <a:ext cx="216024" cy="432048"/>
              <a:chOff x="7380312" y="4149080"/>
              <a:chExt cx="216024" cy="432048"/>
            </a:xfrm>
          </p:grpSpPr>
          <p:sp>
            <p:nvSpPr>
              <p:cNvPr id="227" name="Rectangle 226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4067944" y="4293096"/>
              <a:ext cx="216024" cy="432048"/>
              <a:chOff x="7380312" y="4149080"/>
              <a:chExt cx="216024" cy="432048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16016" y="2420888"/>
            <a:ext cx="4100844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Create a new node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  <a:p>
            <a:pPr>
              <a:buFont typeface="Arial" pitchFamily="34" charset="0"/>
              <a:buChar char="•"/>
            </a:pPr>
            <a:r>
              <a:rPr lang="en-GB" sz="1600" b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insert </a:t>
            </a:r>
            <a:r>
              <a:rPr lang="en-GB" sz="1600" b="1" i="1" dirty="0" smtClean="0">
                <a:solidFill>
                  <a:srgbClr val="00B050"/>
                </a:solidFill>
                <a:latin typeface="Comic Sans MS" pitchFamily="66" charset="0"/>
              </a:rPr>
              <a:t>largest element</a:t>
            </a:r>
            <a:r>
              <a:rPr lang="en-GB" sz="1600" b="1" i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 </a:t>
            </a:r>
            <a:r>
              <a:rPr lang="en-GB" sz="1600" b="1" dirty="0" smtClean="0">
                <a:latin typeface="Comic Sans MS" pitchFamily="66" charset="0"/>
              </a:rPr>
              <a:t>A</a:t>
            </a:r>
            <a:r>
              <a:rPr lang="en-GB" sz="1600" dirty="0" smtClean="0">
                <a:latin typeface="Comic Sans MS" pitchFamily="66" charset="0"/>
              </a:rPr>
              <a:t> into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</p:txBody>
      </p:sp>
      <p:grpSp>
        <p:nvGrpSpPr>
          <p:cNvPr id="2" name="Group 86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3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4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75" name="Rounded Rectangle 174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8" name="Rounded Rectangle 167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endCxn id="175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>
                <a:stCxn id="167" idx="2"/>
                <a:endCxn id="168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6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231"/>
          <p:cNvGrpSpPr/>
          <p:nvPr/>
        </p:nvGrpSpPr>
        <p:grpSpPr>
          <a:xfrm>
            <a:off x="107504" y="2924944"/>
            <a:ext cx="6192688" cy="1872208"/>
            <a:chOff x="107504" y="2924944"/>
            <a:chExt cx="6192688" cy="1872208"/>
          </a:xfrm>
        </p:grpSpPr>
        <p:sp>
          <p:nvSpPr>
            <p:cNvPr id="98" name="Rounded Rectangle 97"/>
            <p:cNvSpPr/>
            <p:nvPr/>
          </p:nvSpPr>
          <p:spPr>
            <a:xfrm>
              <a:off x="2915816" y="2924944"/>
              <a:ext cx="1440160" cy="576064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59832" y="2996952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75856" y="2996952"/>
              <a:ext cx="216024" cy="21602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91880" y="2996952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59832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275856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91880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23"/>
            <p:cNvGrpSpPr/>
            <p:nvPr/>
          </p:nvGrpSpPr>
          <p:grpSpPr>
            <a:xfrm>
              <a:off x="3275856" y="4221088"/>
              <a:ext cx="1440160" cy="576064"/>
              <a:chOff x="3635896" y="2132856"/>
              <a:chExt cx="1440160" cy="576064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33"/>
            <p:cNvGrpSpPr/>
            <p:nvPr/>
          </p:nvGrpSpPr>
          <p:grpSpPr>
            <a:xfrm>
              <a:off x="4860032" y="4221088"/>
              <a:ext cx="1440160" cy="576064"/>
              <a:chOff x="3635896" y="2132856"/>
              <a:chExt cx="1440160" cy="576064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3" name="Straight Arrow Connector 122"/>
            <p:cNvCxnSpPr>
              <a:stCxn id="102" idx="2"/>
              <a:endCxn id="135" idx="0"/>
            </p:cNvCxnSpPr>
            <p:nvPr/>
          </p:nvCxnSpPr>
          <p:spPr>
            <a:xfrm flipH="1">
              <a:off x="827584" y="3429000"/>
              <a:ext cx="2340260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04" idx="2"/>
              <a:endCxn id="116" idx="0"/>
            </p:cNvCxnSpPr>
            <p:nvPr/>
          </p:nvCxnSpPr>
          <p:spPr>
            <a:xfrm>
              <a:off x="3599892" y="3429000"/>
              <a:ext cx="1980220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1619672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763688" y="4293096"/>
              <a:ext cx="216024" cy="2160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79712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5736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76368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79712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195736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07504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1520" y="4293096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67544" y="4293096"/>
              <a:ext cx="216024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83568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520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544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8356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/>
            <p:cNvCxnSpPr>
              <a:stCxn id="103" idx="2"/>
              <a:endCxn id="107" idx="0"/>
            </p:cNvCxnSpPr>
            <p:nvPr/>
          </p:nvCxnSpPr>
          <p:spPr>
            <a:xfrm>
              <a:off x="3383868" y="3429000"/>
              <a:ext cx="612068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3923928" y="2924944"/>
              <a:ext cx="314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283968" y="4221088"/>
              <a:ext cx="2984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627784" y="4221088"/>
              <a:ext cx="3561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A’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115616" y="4221088"/>
              <a:ext cx="316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868144" y="4221088"/>
              <a:ext cx="2952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10" name="Group 183"/>
            <p:cNvGrpSpPr/>
            <p:nvPr/>
          </p:nvGrpSpPr>
          <p:grpSpPr>
            <a:xfrm>
              <a:off x="5652120" y="4293096"/>
              <a:ext cx="216024" cy="432048"/>
              <a:chOff x="7380312" y="4149080"/>
              <a:chExt cx="216024" cy="432048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84"/>
            <p:cNvGrpSpPr/>
            <p:nvPr/>
          </p:nvGrpSpPr>
          <p:grpSpPr>
            <a:xfrm>
              <a:off x="899592" y="4293096"/>
              <a:ext cx="216024" cy="432048"/>
              <a:chOff x="7380312" y="4149080"/>
              <a:chExt cx="216024" cy="432048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87"/>
            <p:cNvGrpSpPr/>
            <p:nvPr/>
          </p:nvGrpSpPr>
          <p:grpSpPr>
            <a:xfrm>
              <a:off x="3707904" y="2996952"/>
              <a:ext cx="216024" cy="432048"/>
              <a:chOff x="7380312" y="4149080"/>
              <a:chExt cx="216024" cy="432048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225"/>
            <p:cNvGrpSpPr/>
            <p:nvPr/>
          </p:nvGrpSpPr>
          <p:grpSpPr>
            <a:xfrm>
              <a:off x="2411760" y="4293096"/>
              <a:ext cx="216024" cy="432048"/>
              <a:chOff x="7380312" y="4149080"/>
              <a:chExt cx="216024" cy="432048"/>
            </a:xfrm>
          </p:grpSpPr>
          <p:sp>
            <p:nvSpPr>
              <p:cNvPr id="227" name="Rectangle 226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228"/>
            <p:cNvGrpSpPr/>
            <p:nvPr/>
          </p:nvGrpSpPr>
          <p:grpSpPr>
            <a:xfrm>
              <a:off x="4067944" y="4293096"/>
              <a:ext cx="216024" cy="432048"/>
              <a:chOff x="7380312" y="4149080"/>
              <a:chExt cx="216024" cy="432048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6631FB1-ABE5-4773-B7A0-00CD99432D8E}" type="slidenum">
              <a:rPr lang="en-GB" sz="1400" smtClean="0">
                <a:latin typeface="Arial" charset="0"/>
              </a:rPr>
              <a:pPr eaLnBrk="1" hangingPunct="1"/>
              <a:t>6</a:t>
            </a:fld>
            <a:endParaRPr lang="en-GB" sz="1400" smtClean="0">
              <a:latin typeface="Arial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Example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2743200" y="1828800"/>
            <a:ext cx="5222875" cy="2667000"/>
            <a:chOff x="2256" y="336"/>
            <a:chExt cx="2714" cy="1363"/>
          </a:xfrm>
        </p:grpSpPr>
        <p:grpSp>
          <p:nvGrpSpPr>
            <p:cNvPr id="7176" name="Group 5"/>
            <p:cNvGrpSpPr>
              <a:grpSpLocks/>
            </p:cNvGrpSpPr>
            <p:nvPr/>
          </p:nvGrpSpPr>
          <p:grpSpPr bwMode="auto">
            <a:xfrm>
              <a:off x="3289" y="336"/>
              <a:ext cx="585" cy="277"/>
              <a:chOff x="2487" y="1347"/>
              <a:chExt cx="830" cy="277"/>
            </a:xfrm>
          </p:grpSpPr>
          <p:sp>
            <p:nvSpPr>
              <p:cNvPr id="7194" name="Rectangle 6"/>
              <p:cNvSpPr>
                <a:spLocks noChangeArrowheads="1"/>
              </p:cNvSpPr>
              <p:nvPr/>
            </p:nvSpPr>
            <p:spPr bwMode="auto">
              <a:xfrm>
                <a:off x="2487" y="1347"/>
                <a:ext cx="830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7195" name="Rectangle 7"/>
              <p:cNvSpPr>
                <a:spLocks noChangeArrowheads="1"/>
              </p:cNvSpPr>
              <p:nvPr/>
            </p:nvSpPr>
            <p:spPr bwMode="auto">
              <a:xfrm>
                <a:off x="2564" y="1424"/>
                <a:ext cx="430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 10  44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7177" name="Line 8"/>
            <p:cNvSpPr>
              <a:spLocks noChangeShapeType="1"/>
            </p:cNvSpPr>
            <p:nvPr/>
          </p:nvSpPr>
          <p:spPr bwMode="auto">
            <a:xfrm flipH="1">
              <a:off x="2458" y="607"/>
              <a:ext cx="883" cy="35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78" name="Rectangle 9"/>
            <p:cNvSpPr>
              <a:spLocks noChangeArrowheads="1"/>
            </p:cNvSpPr>
            <p:nvPr/>
          </p:nvSpPr>
          <p:spPr bwMode="auto">
            <a:xfrm>
              <a:off x="2256" y="935"/>
              <a:ext cx="338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7179" name="Rectangle 10"/>
            <p:cNvSpPr>
              <a:spLocks noChangeArrowheads="1"/>
            </p:cNvSpPr>
            <p:nvPr/>
          </p:nvSpPr>
          <p:spPr bwMode="auto">
            <a:xfrm>
              <a:off x="2295" y="989"/>
              <a:ext cx="16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3  7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7181" name="Rectangle 12"/>
            <p:cNvSpPr>
              <a:spLocks noChangeArrowheads="1"/>
            </p:cNvSpPr>
            <p:nvPr/>
          </p:nvSpPr>
          <p:spPr bwMode="auto">
            <a:xfrm>
              <a:off x="4405" y="977"/>
              <a:ext cx="27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55  70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7182" name="Line 13"/>
            <p:cNvSpPr>
              <a:spLocks noChangeShapeType="1"/>
            </p:cNvSpPr>
            <p:nvPr/>
          </p:nvSpPr>
          <p:spPr bwMode="auto">
            <a:xfrm>
              <a:off x="3768" y="602"/>
              <a:ext cx="786" cy="29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83" name="Group 14"/>
            <p:cNvGrpSpPr>
              <a:grpSpLocks/>
            </p:cNvGrpSpPr>
            <p:nvPr/>
          </p:nvGrpSpPr>
          <p:grpSpPr bwMode="auto">
            <a:xfrm>
              <a:off x="3413" y="928"/>
              <a:ext cx="268" cy="277"/>
              <a:chOff x="2276" y="1657"/>
              <a:chExt cx="268" cy="277"/>
            </a:xfrm>
          </p:grpSpPr>
          <p:sp>
            <p:nvSpPr>
              <p:cNvPr id="7192" name="Rectangle 15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7193" name="Rectangle 16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138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22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7184" name="Line 17"/>
            <p:cNvSpPr>
              <a:spLocks noChangeShapeType="1"/>
            </p:cNvSpPr>
            <p:nvPr/>
          </p:nvSpPr>
          <p:spPr bwMode="auto">
            <a:xfrm>
              <a:off x="3550" y="614"/>
              <a:ext cx="2" cy="30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5" name="Line 18"/>
            <p:cNvSpPr>
              <a:spLocks noChangeShapeType="1"/>
            </p:cNvSpPr>
            <p:nvPr/>
          </p:nvSpPr>
          <p:spPr bwMode="auto">
            <a:xfrm flipH="1">
              <a:off x="4210" y="1162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86" name="Group 19"/>
            <p:cNvGrpSpPr>
              <a:grpSpLocks/>
            </p:cNvGrpSpPr>
            <p:nvPr/>
          </p:nvGrpSpPr>
          <p:grpSpPr bwMode="auto">
            <a:xfrm>
              <a:off x="4066" y="1402"/>
              <a:ext cx="268" cy="277"/>
              <a:chOff x="2276" y="1657"/>
              <a:chExt cx="268" cy="277"/>
            </a:xfrm>
          </p:grpSpPr>
          <p:sp>
            <p:nvSpPr>
              <p:cNvPr id="7190" name="Rectangle 20"/>
              <p:cNvSpPr>
                <a:spLocks noChangeArrowheads="1"/>
              </p:cNvSpPr>
              <p:nvPr/>
            </p:nvSpPr>
            <p:spPr bwMode="auto">
              <a:xfrm>
                <a:off x="2276" y="1657"/>
                <a:ext cx="268" cy="27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Arial" charset="0"/>
                </a:endParaRPr>
              </a:p>
            </p:txBody>
          </p:sp>
          <p:sp>
            <p:nvSpPr>
              <p:cNvPr id="7191" name="Rectangle 21"/>
              <p:cNvSpPr>
                <a:spLocks noChangeArrowheads="1"/>
              </p:cNvSpPr>
              <p:nvPr/>
            </p:nvSpPr>
            <p:spPr bwMode="auto">
              <a:xfrm>
                <a:off x="2317" y="1727"/>
                <a:ext cx="138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500">
                    <a:solidFill>
                      <a:srgbClr val="000000"/>
                    </a:solidFill>
                    <a:latin typeface="Helvetica" pitchFamily="34" charset="0"/>
                  </a:rPr>
                  <a:t>50 </a:t>
                </a:r>
                <a:endParaRPr lang="en-GB" sz="1800">
                  <a:latin typeface="Arial" charset="0"/>
                </a:endParaRPr>
              </a:p>
            </p:txBody>
          </p:sp>
        </p:grpSp>
        <p:sp>
          <p:nvSpPr>
            <p:cNvPr id="7187" name="Line 22"/>
            <p:cNvSpPr>
              <a:spLocks noChangeShapeType="1"/>
            </p:cNvSpPr>
            <p:nvPr/>
          </p:nvSpPr>
          <p:spPr bwMode="auto">
            <a:xfrm flipH="1">
              <a:off x="4583" y="1187"/>
              <a:ext cx="3" cy="22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8" name="Rectangle 23"/>
            <p:cNvSpPr>
              <a:spLocks noChangeArrowheads="1"/>
            </p:cNvSpPr>
            <p:nvPr/>
          </p:nvSpPr>
          <p:spPr bwMode="auto">
            <a:xfrm>
              <a:off x="4457" y="1422"/>
              <a:ext cx="513" cy="277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  <p:sp>
          <p:nvSpPr>
            <p:cNvPr id="7189" name="Rectangle 24"/>
            <p:cNvSpPr>
              <a:spLocks noChangeArrowheads="1"/>
            </p:cNvSpPr>
            <p:nvPr/>
          </p:nvSpPr>
          <p:spPr bwMode="auto">
            <a:xfrm>
              <a:off x="4498" y="1492"/>
              <a:ext cx="303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Helvetica" pitchFamily="34" charset="0"/>
                </a:rPr>
                <a:t>60   68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7180" name="Rectangle 11"/>
            <p:cNvSpPr>
              <a:spLocks noChangeArrowheads="1"/>
            </p:cNvSpPr>
            <p:nvPr/>
          </p:nvSpPr>
          <p:spPr bwMode="auto">
            <a:xfrm>
              <a:off x="4353" y="911"/>
              <a:ext cx="441" cy="279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7173" name="Text Box 2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r>
              <a:rPr lang="en-GB" sz="2000" smtClean="0"/>
              <a:t>search for </a:t>
            </a:r>
          </a:p>
          <a:p>
            <a:r>
              <a:rPr lang="en-GB" sz="2000" smtClean="0"/>
              <a:t>68</a:t>
            </a:r>
          </a:p>
          <a:p>
            <a:r>
              <a:rPr lang="en-GB" sz="2000" smtClean="0"/>
              <a:t>69</a:t>
            </a:r>
          </a:p>
          <a:p>
            <a:r>
              <a:rPr lang="en-GB" sz="2000" smtClean="0"/>
              <a:t>23</a:t>
            </a:r>
          </a:p>
        </p:txBody>
      </p:sp>
      <p:sp>
        <p:nvSpPr>
          <p:cNvPr id="7174" name="Footer Placeholder 2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7175" name="Text Box 29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25862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16016" y="2420888"/>
            <a:ext cx="4100844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Create a new node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  <a:p>
            <a:pPr>
              <a:buFont typeface="Arial" pitchFamily="34" charset="0"/>
              <a:buChar char="•"/>
            </a:pPr>
            <a:r>
              <a:rPr lang="en-GB" sz="1600" b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insert </a:t>
            </a:r>
            <a:r>
              <a:rPr lang="en-GB" sz="1600" dirty="0" smtClean="0">
                <a:solidFill>
                  <a:srgbClr val="00B050"/>
                </a:solidFill>
                <a:latin typeface="Comic Sans MS" pitchFamily="66" charset="0"/>
              </a:rPr>
              <a:t>largest element </a:t>
            </a:r>
            <a:r>
              <a:rPr lang="en-GB" sz="1600" dirty="0" smtClean="0">
                <a:latin typeface="Comic Sans MS" pitchFamily="66" charset="0"/>
              </a:rPr>
              <a:t>in </a:t>
            </a:r>
            <a:r>
              <a:rPr lang="en-GB" sz="1600" b="1" dirty="0" smtClean="0">
                <a:latin typeface="Comic Sans MS" pitchFamily="66" charset="0"/>
              </a:rPr>
              <a:t>A</a:t>
            </a:r>
            <a:r>
              <a:rPr lang="en-GB" sz="1600" dirty="0" smtClean="0">
                <a:latin typeface="Comic Sans MS" pitchFamily="66" charset="0"/>
              </a:rPr>
              <a:t> to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  <a:p>
            <a:pPr>
              <a:buFont typeface="Arial" pitchFamily="34" charset="0"/>
              <a:buChar char="•"/>
            </a:pPr>
            <a:r>
              <a:rPr lang="en-GB" sz="1600" b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insert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largest element </a:t>
            </a:r>
            <a:r>
              <a:rPr lang="en-GB" sz="1600" dirty="0" smtClean="0">
                <a:latin typeface="Comic Sans MS" pitchFamily="66" charset="0"/>
              </a:rPr>
              <a:t>in </a:t>
            </a:r>
            <a:r>
              <a:rPr lang="en-GB" sz="1600" b="1" dirty="0" smtClean="0">
                <a:latin typeface="Comic Sans MS" pitchFamily="66" charset="0"/>
              </a:rPr>
              <a:t>A </a:t>
            </a:r>
            <a:r>
              <a:rPr lang="en-GB" sz="1600" dirty="0" smtClean="0">
                <a:latin typeface="Comic Sans MS" pitchFamily="66" charset="0"/>
              </a:rPr>
              <a:t>into parent </a:t>
            </a:r>
          </a:p>
        </p:txBody>
      </p:sp>
      <p:grpSp>
        <p:nvGrpSpPr>
          <p:cNvPr id="2" name="Group 86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3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4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75" name="Rounded Rectangle 174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8" name="Rounded Rectangle 167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endCxn id="175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>
                <a:stCxn id="167" idx="2"/>
                <a:endCxn id="168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6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231"/>
          <p:cNvGrpSpPr/>
          <p:nvPr/>
        </p:nvGrpSpPr>
        <p:grpSpPr>
          <a:xfrm>
            <a:off x="107504" y="2924944"/>
            <a:ext cx="6192688" cy="1872208"/>
            <a:chOff x="107504" y="2924944"/>
            <a:chExt cx="6192688" cy="1872208"/>
          </a:xfrm>
        </p:grpSpPr>
        <p:sp>
          <p:nvSpPr>
            <p:cNvPr id="98" name="Rounded Rectangle 97"/>
            <p:cNvSpPr/>
            <p:nvPr/>
          </p:nvSpPr>
          <p:spPr>
            <a:xfrm>
              <a:off x="2915816" y="2924944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59832" y="2996952"/>
              <a:ext cx="216024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75856" y="2996952"/>
              <a:ext cx="216024" cy="21602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91880" y="2996952"/>
              <a:ext cx="216024" cy="21602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59832" y="321297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275856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91880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23"/>
            <p:cNvGrpSpPr/>
            <p:nvPr/>
          </p:nvGrpSpPr>
          <p:grpSpPr>
            <a:xfrm>
              <a:off x="3275856" y="4221088"/>
              <a:ext cx="1440160" cy="576064"/>
              <a:chOff x="3635896" y="2132856"/>
              <a:chExt cx="1440160" cy="576064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33"/>
            <p:cNvGrpSpPr/>
            <p:nvPr/>
          </p:nvGrpSpPr>
          <p:grpSpPr>
            <a:xfrm>
              <a:off x="4860032" y="4221088"/>
              <a:ext cx="1440160" cy="576064"/>
              <a:chOff x="3635896" y="2132856"/>
              <a:chExt cx="1440160" cy="576064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3" name="Straight Arrow Connector 122"/>
            <p:cNvCxnSpPr>
              <a:stCxn id="103" idx="2"/>
              <a:endCxn id="135" idx="0"/>
            </p:cNvCxnSpPr>
            <p:nvPr/>
          </p:nvCxnSpPr>
          <p:spPr>
            <a:xfrm flipH="1">
              <a:off x="827584" y="3429000"/>
              <a:ext cx="2556284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225" idx="2"/>
              <a:endCxn id="116" idx="0"/>
            </p:cNvCxnSpPr>
            <p:nvPr/>
          </p:nvCxnSpPr>
          <p:spPr>
            <a:xfrm>
              <a:off x="3815916" y="3429000"/>
              <a:ext cx="1764196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1619672" y="4221088"/>
              <a:ext cx="1440160" cy="576064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763688" y="4293096"/>
              <a:ext cx="216024" cy="2160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79712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5736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76368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79712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195736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07504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1520" y="4293096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67544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83568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520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544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8356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/>
            <p:cNvCxnSpPr>
              <a:stCxn id="104" idx="2"/>
              <a:endCxn id="107" idx="0"/>
            </p:cNvCxnSpPr>
            <p:nvPr/>
          </p:nvCxnSpPr>
          <p:spPr>
            <a:xfrm>
              <a:off x="3599892" y="3429000"/>
              <a:ext cx="396044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3923928" y="2924944"/>
              <a:ext cx="314510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283968" y="4221088"/>
              <a:ext cx="2984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627784" y="4221088"/>
              <a:ext cx="3561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A’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115616" y="4221088"/>
              <a:ext cx="316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868144" y="4221088"/>
              <a:ext cx="2952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10" name="Group 183"/>
            <p:cNvGrpSpPr/>
            <p:nvPr/>
          </p:nvGrpSpPr>
          <p:grpSpPr>
            <a:xfrm>
              <a:off x="5652120" y="4293096"/>
              <a:ext cx="216024" cy="432048"/>
              <a:chOff x="7380312" y="4149080"/>
              <a:chExt cx="216024" cy="432048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84"/>
            <p:cNvGrpSpPr/>
            <p:nvPr/>
          </p:nvGrpSpPr>
          <p:grpSpPr>
            <a:xfrm>
              <a:off x="899592" y="4293096"/>
              <a:ext cx="216024" cy="432048"/>
              <a:chOff x="7380312" y="4149080"/>
              <a:chExt cx="216024" cy="432048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87"/>
            <p:cNvGrpSpPr/>
            <p:nvPr/>
          </p:nvGrpSpPr>
          <p:grpSpPr>
            <a:xfrm>
              <a:off x="3707904" y="2996952"/>
              <a:ext cx="216024" cy="432048"/>
              <a:chOff x="7380312" y="4149080"/>
              <a:chExt cx="216024" cy="432048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225"/>
            <p:cNvGrpSpPr/>
            <p:nvPr/>
          </p:nvGrpSpPr>
          <p:grpSpPr>
            <a:xfrm>
              <a:off x="2411760" y="4293096"/>
              <a:ext cx="216024" cy="432048"/>
              <a:chOff x="7380312" y="4149080"/>
              <a:chExt cx="216024" cy="432048"/>
            </a:xfrm>
          </p:grpSpPr>
          <p:sp>
            <p:nvSpPr>
              <p:cNvPr id="227" name="Rectangle 226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228"/>
            <p:cNvGrpSpPr/>
            <p:nvPr/>
          </p:nvGrpSpPr>
          <p:grpSpPr>
            <a:xfrm>
              <a:off x="4067944" y="4293096"/>
              <a:ext cx="216024" cy="432048"/>
              <a:chOff x="7380312" y="4149080"/>
              <a:chExt cx="216024" cy="432048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16016" y="2420888"/>
            <a:ext cx="4100844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Create a new node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  <a:p>
            <a:pPr>
              <a:buFont typeface="Arial" pitchFamily="34" charset="0"/>
              <a:buChar char="•"/>
            </a:pPr>
            <a:r>
              <a:rPr lang="en-GB" sz="1600" b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insert </a:t>
            </a:r>
            <a:r>
              <a:rPr lang="en-GB" sz="1600" dirty="0" smtClean="0">
                <a:solidFill>
                  <a:srgbClr val="00B050"/>
                </a:solidFill>
                <a:latin typeface="Comic Sans MS" pitchFamily="66" charset="0"/>
              </a:rPr>
              <a:t>largest element </a:t>
            </a:r>
            <a:r>
              <a:rPr lang="en-GB" sz="1600" dirty="0" smtClean="0">
                <a:latin typeface="Comic Sans MS" pitchFamily="66" charset="0"/>
              </a:rPr>
              <a:t>in </a:t>
            </a:r>
            <a:r>
              <a:rPr lang="en-GB" sz="1600" b="1" dirty="0" smtClean="0">
                <a:latin typeface="Comic Sans MS" pitchFamily="66" charset="0"/>
              </a:rPr>
              <a:t>A</a:t>
            </a:r>
            <a:r>
              <a:rPr lang="en-GB" sz="1600" dirty="0" smtClean="0">
                <a:latin typeface="Comic Sans MS" pitchFamily="66" charset="0"/>
              </a:rPr>
              <a:t> to </a:t>
            </a:r>
            <a:r>
              <a:rPr lang="en-GB" sz="1600" b="1" dirty="0" smtClean="0">
                <a:latin typeface="Comic Sans MS" pitchFamily="66" charset="0"/>
              </a:rPr>
              <a:t>A’</a:t>
            </a:r>
          </a:p>
          <a:p>
            <a:pPr>
              <a:buFont typeface="Arial" pitchFamily="34" charset="0"/>
              <a:buChar char="•"/>
            </a:pPr>
            <a:r>
              <a:rPr lang="en-GB" sz="1600" b="1" dirty="0" smtClean="0">
                <a:latin typeface="Comic Sans MS" pitchFamily="66" charset="0"/>
              </a:rPr>
              <a:t> </a:t>
            </a:r>
            <a:r>
              <a:rPr lang="en-GB" sz="1600" dirty="0" smtClean="0">
                <a:latin typeface="Comic Sans MS" pitchFamily="66" charset="0"/>
              </a:rPr>
              <a:t>insert </a:t>
            </a:r>
            <a:r>
              <a:rPr lang="en-GB" sz="1600" dirty="0" smtClean="0">
                <a:solidFill>
                  <a:srgbClr val="FF0000"/>
                </a:solidFill>
                <a:latin typeface="Comic Sans MS" pitchFamily="66" charset="0"/>
              </a:rPr>
              <a:t>largest element </a:t>
            </a:r>
            <a:r>
              <a:rPr lang="en-GB" sz="1600" dirty="0" smtClean="0">
                <a:latin typeface="Comic Sans MS" pitchFamily="66" charset="0"/>
              </a:rPr>
              <a:t>in </a:t>
            </a:r>
            <a:r>
              <a:rPr lang="en-GB" sz="1600" b="1" dirty="0" smtClean="0">
                <a:latin typeface="Comic Sans MS" pitchFamily="66" charset="0"/>
              </a:rPr>
              <a:t>A </a:t>
            </a:r>
            <a:r>
              <a:rPr lang="en-GB" sz="1600" dirty="0" smtClean="0">
                <a:latin typeface="Comic Sans MS" pitchFamily="66" charset="0"/>
              </a:rPr>
              <a:t>into parent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omic Sans MS" pitchFamily="66" charset="0"/>
              </a:rPr>
              <a:t> update </a:t>
            </a:r>
            <a:r>
              <a:rPr lang="en-GB" sz="1600" b="1" i="1" dirty="0" smtClean="0">
                <a:latin typeface="Comic Sans MS" pitchFamily="66" charset="0"/>
              </a:rPr>
              <a:t>left</a:t>
            </a:r>
            <a:r>
              <a:rPr lang="en-GB" sz="1600" dirty="0" smtClean="0">
                <a:latin typeface="Comic Sans MS" pitchFamily="66" charset="0"/>
              </a:rPr>
              <a:t> &amp; </a:t>
            </a:r>
            <a:r>
              <a:rPr lang="en-GB" sz="1600" b="1" i="1" dirty="0" smtClean="0">
                <a:latin typeface="Comic Sans MS" pitchFamily="66" charset="0"/>
              </a:rPr>
              <a:t>parent</a:t>
            </a:r>
            <a:r>
              <a:rPr lang="en-GB" sz="1600" dirty="0" smtClean="0">
                <a:latin typeface="Comic Sans MS" pitchFamily="66" charset="0"/>
              </a:rPr>
              <a:t> pointers </a:t>
            </a:r>
            <a:r>
              <a:rPr lang="en-GB" sz="1600" i="1" dirty="0" err="1" smtClean="0">
                <a:latin typeface="Comic Sans MS" pitchFamily="66" charset="0"/>
              </a:rPr>
              <a:t>inorder</a:t>
            </a:r>
            <a:endParaRPr lang="en-GB" sz="1600" i="1" dirty="0" smtClean="0">
              <a:latin typeface="Comic Sans MS" pitchFamily="66" charset="0"/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251520" y="260648"/>
            <a:ext cx="4968552" cy="1872208"/>
            <a:chOff x="251520" y="260648"/>
            <a:chExt cx="4968552" cy="1872208"/>
          </a:xfrm>
        </p:grpSpPr>
        <p:grpSp>
          <p:nvGrpSpPr>
            <p:cNvPr id="3" name="Group 124"/>
            <p:cNvGrpSpPr/>
            <p:nvPr/>
          </p:nvGrpSpPr>
          <p:grpSpPr>
            <a:xfrm>
              <a:off x="251520" y="260648"/>
              <a:ext cx="4968552" cy="1872208"/>
              <a:chOff x="251520" y="260648"/>
              <a:chExt cx="4968552" cy="1872208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251520" y="1556792"/>
                <a:ext cx="1440160" cy="576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    </a:t>
                </a:r>
                <a:endParaRPr lang="en-GB" dirty="0"/>
              </a:p>
            </p:txBody>
          </p:sp>
          <p:grpSp>
            <p:nvGrpSpPr>
              <p:cNvPr id="4" name="Group 23"/>
              <p:cNvGrpSpPr/>
              <p:nvPr/>
            </p:nvGrpSpPr>
            <p:grpSpPr>
              <a:xfrm>
                <a:off x="19797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75" name="Rounded Rectangle 174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33"/>
              <p:cNvGrpSpPr/>
              <p:nvPr/>
            </p:nvGrpSpPr>
            <p:grpSpPr>
              <a:xfrm>
                <a:off x="3779912" y="1556792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8" name="Rounded Rectangle 167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827584" y="764704"/>
                <a:ext cx="126014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endCxn id="175" idx="0"/>
              </p:cNvCxnSpPr>
              <p:nvPr/>
            </p:nvCxnSpPr>
            <p:spPr>
              <a:xfrm>
                <a:off x="2303748" y="764704"/>
                <a:ext cx="396044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>
                <a:stCxn id="167" idx="2"/>
                <a:endCxn id="168" idx="0"/>
              </p:cNvCxnSpPr>
              <p:nvPr/>
            </p:nvCxnSpPr>
            <p:spPr>
              <a:xfrm>
                <a:off x="2519772" y="764704"/>
                <a:ext cx="1980220" cy="792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/>
              <p:cNvSpPr/>
              <p:nvPr/>
            </p:nvSpPr>
            <p:spPr>
              <a:xfrm>
                <a:off x="395536" y="1628800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11560" y="1628800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827584" y="1628800"/>
                <a:ext cx="216024" cy="21602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95536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11560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27584" y="184482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843808" y="260648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X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4788024" y="1556792"/>
                <a:ext cx="295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987824" y="1556792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259632" y="1556792"/>
                <a:ext cx="316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A</a:t>
                </a:r>
              </a:p>
            </p:txBody>
          </p:sp>
          <p:grpSp>
            <p:nvGrpSpPr>
              <p:cNvPr id="6" name="Group 12"/>
              <p:cNvGrpSpPr/>
              <p:nvPr/>
            </p:nvGrpSpPr>
            <p:grpSpPr>
              <a:xfrm>
                <a:off x="1835696" y="260648"/>
                <a:ext cx="1440160" cy="576064"/>
                <a:chOff x="3635896" y="2132856"/>
                <a:chExt cx="1440160" cy="576064"/>
              </a:xfrm>
            </p:grpSpPr>
            <p:sp>
              <p:nvSpPr>
                <p:cNvPr id="161" name="Rounded Rectangle 160"/>
                <p:cNvSpPr/>
                <p:nvPr/>
              </p:nvSpPr>
              <p:spPr>
                <a:xfrm>
                  <a:off x="3635896" y="2132856"/>
                  <a:ext cx="1440160" cy="57606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79912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995936" y="22048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211960" y="220486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779912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95936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211960" y="2420888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9" name="Rectangle 88"/>
            <p:cNvSpPr/>
            <p:nvPr/>
          </p:nvSpPr>
          <p:spPr>
            <a:xfrm>
              <a:off x="2627784" y="54868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627784" y="33265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43608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43608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718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718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572000" y="1844824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72000" y="162880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231"/>
          <p:cNvGrpSpPr/>
          <p:nvPr/>
        </p:nvGrpSpPr>
        <p:grpSpPr>
          <a:xfrm>
            <a:off x="107504" y="2924944"/>
            <a:ext cx="6192688" cy="1872208"/>
            <a:chOff x="107504" y="2924944"/>
            <a:chExt cx="6192688" cy="1872208"/>
          </a:xfrm>
        </p:grpSpPr>
        <p:sp>
          <p:nvSpPr>
            <p:cNvPr id="98" name="Rounded Rectangle 97"/>
            <p:cNvSpPr/>
            <p:nvPr/>
          </p:nvSpPr>
          <p:spPr>
            <a:xfrm>
              <a:off x="2915816" y="2924944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59832" y="2996952"/>
              <a:ext cx="216024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75856" y="2996952"/>
              <a:ext cx="216024" cy="21602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91880" y="2996952"/>
              <a:ext cx="216024" cy="21602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59832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275856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491880" y="3212976"/>
              <a:ext cx="216024" cy="21602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23"/>
            <p:cNvGrpSpPr/>
            <p:nvPr/>
          </p:nvGrpSpPr>
          <p:grpSpPr>
            <a:xfrm>
              <a:off x="3275856" y="4221088"/>
              <a:ext cx="1440160" cy="576064"/>
              <a:chOff x="3635896" y="2132856"/>
              <a:chExt cx="1440160" cy="576064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33"/>
            <p:cNvGrpSpPr/>
            <p:nvPr/>
          </p:nvGrpSpPr>
          <p:grpSpPr>
            <a:xfrm>
              <a:off x="4860032" y="4221088"/>
              <a:ext cx="1440160" cy="576064"/>
              <a:chOff x="3635896" y="2132856"/>
              <a:chExt cx="1440160" cy="576064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5" name="Straight Arrow Connector 124"/>
            <p:cNvCxnSpPr>
              <a:stCxn id="225" idx="2"/>
              <a:endCxn id="116" idx="0"/>
            </p:cNvCxnSpPr>
            <p:nvPr/>
          </p:nvCxnSpPr>
          <p:spPr>
            <a:xfrm>
              <a:off x="3815916" y="3429000"/>
              <a:ext cx="1764196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02" idx="2"/>
              <a:endCxn id="135" idx="0"/>
            </p:cNvCxnSpPr>
            <p:nvPr/>
          </p:nvCxnSpPr>
          <p:spPr>
            <a:xfrm flipH="1">
              <a:off x="827584" y="3429000"/>
              <a:ext cx="2340260" cy="7920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1619672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763688" y="4293096"/>
              <a:ext cx="216024" cy="2160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79712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5736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76368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79712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195736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07504" y="4221088"/>
              <a:ext cx="1440160" cy="57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1520" y="4293096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67544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83568" y="4293096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520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544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83568" y="4509120"/>
              <a:ext cx="216024" cy="216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/>
            <p:cNvCxnSpPr>
              <a:stCxn id="104" idx="2"/>
              <a:endCxn id="107" idx="0"/>
            </p:cNvCxnSpPr>
            <p:nvPr/>
          </p:nvCxnSpPr>
          <p:spPr>
            <a:xfrm>
              <a:off x="3599892" y="3429000"/>
              <a:ext cx="396044" cy="792088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3923928" y="2924944"/>
              <a:ext cx="314510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X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283968" y="4221088"/>
              <a:ext cx="2984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627784" y="4221088"/>
              <a:ext cx="3561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A’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115616" y="4221088"/>
              <a:ext cx="316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868144" y="4221088"/>
              <a:ext cx="2952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10" name="Group 183"/>
            <p:cNvGrpSpPr/>
            <p:nvPr/>
          </p:nvGrpSpPr>
          <p:grpSpPr>
            <a:xfrm>
              <a:off x="5652120" y="4293096"/>
              <a:ext cx="216024" cy="432048"/>
              <a:chOff x="7380312" y="4149080"/>
              <a:chExt cx="216024" cy="432048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84"/>
            <p:cNvGrpSpPr/>
            <p:nvPr/>
          </p:nvGrpSpPr>
          <p:grpSpPr>
            <a:xfrm>
              <a:off x="899592" y="4293096"/>
              <a:ext cx="216024" cy="432048"/>
              <a:chOff x="7380312" y="4149080"/>
              <a:chExt cx="216024" cy="432048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87"/>
            <p:cNvGrpSpPr/>
            <p:nvPr/>
          </p:nvGrpSpPr>
          <p:grpSpPr>
            <a:xfrm>
              <a:off x="3707904" y="2996952"/>
              <a:ext cx="216024" cy="432048"/>
              <a:chOff x="7380312" y="4149080"/>
              <a:chExt cx="216024" cy="432048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225"/>
            <p:cNvGrpSpPr/>
            <p:nvPr/>
          </p:nvGrpSpPr>
          <p:grpSpPr>
            <a:xfrm>
              <a:off x="2411760" y="4293096"/>
              <a:ext cx="216024" cy="432048"/>
              <a:chOff x="7380312" y="4149080"/>
              <a:chExt cx="216024" cy="432048"/>
            </a:xfrm>
          </p:grpSpPr>
          <p:sp>
            <p:nvSpPr>
              <p:cNvPr id="227" name="Rectangle 226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228"/>
            <p:cNvGrpSpPr/>
            <p:nvPr/>
          </p:nvGrpSpPr>
          <p:grpSpPr>
            <a:xfrm>
              <a:off x="4067944" y="4293096"/>
              <a:ext cx="216024" cy="432048"/>
              <a:chOff x="7380312" y="4149080"/>
              <a:chExt cx="216024" cy="432048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26" name="Straight Arrow Connector 125"/>
          <p:cNvCxnSpPr>
            <a:endCxn id="95" idx="0"/>
          </p:cNvCxnSpPr>
          <p:nvPr/>
        </p:nvCxnSpPr>
        <p:spPr>
          <a:xfrm flipH="1">
            <a:off x="2339752" y="3429000"/>
            <a:ext cx="1008112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275856" y="764704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3563888" y="908720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4427984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/>
          <p:cNvSpPr/>
          <p:nvPr/>
        </p:nvSpPr>
        <p:spPr>
          <a:xfrm>
            <a:off x="37799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4211960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16016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/>
          <p:cNvSpPr/>
          <p:nvPr/>
        </p:nvSpPr>
        <p:spPr>
          <a:xfrm>
            <a:off x="56521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6084168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6588224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/>
          <p:cNvSpPr/>
          <p:nvPr/>
        </p:nvSpPr>
        <p:spPr>
          <a:xfrm>
            <a:off x="1795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899592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6" name="Straight Arrow Connector 195"/>
          <p:cNvCxnSpPr>
            <a:endCxn id="193" idx="0"/>
          </p:cNvCxnSpPr>
          <p:nvPr/>
        </p:nvCxnSpPr>
        <p:spPr>
          <a:xfrm flipH="1">
            <a:off x="1007604" y="1052736"/>
            <a:ext cx="248427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endCxn id="157" idx="0"/>
          </p:cNvCxnSpPr>
          <p:nvPr/>
        </p:nvCxnSpPr>
        <p:spPr>
          <a:xfrm>
            <a:off x="4283968" y="1052736"/>
            <a:ext cx="32403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endCxn id="190" idx="0"/>
          </p:cNvCxnSpPr>
          <p:nvPr/>
        </p:nvCxnSpPr>
        <p:spPr>
          <a:xfrm>
            <a:off x="4788024" y="1052736"/>
            <a:ext cx="1692188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>
          <a:xfrm>
            <a:off x="20517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2699792" y="1916832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3995936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4" name="Straight Arrow Connector 203"/>
          <p:cNvCxnSpPr>
            <a:endCxn id="199" idx="0"/>
          </p:cNvCxnSpPr>
          <p:nvPr/>
        </p:nvCxnSpPr>
        <p:spPr>
          <a:xfrm flipH="1">
            <a:off x="2879812" y="1052736"/>
            <a:ext cx="104411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6444208" y="980728"/>
            <a:ext cx="255069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Another view (post split)</a:t>
            </a:r>
            <a:endParaRPr lang="en-GB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100392" y="116632"/>
            <a:ext cx="9412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Split A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275856" y="764704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3563888" y="908720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4427984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/>
          <p:cNvSpPr/>
          <p:nvPr/>
        </p:nvSpPr>
        <p:spPr>
          <a:xfrm>
            <a:off x="37799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4211960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16016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/>
          <p:cNvSpPr/>
          <p:nvPr/>
        </p:nvSpPr>
        <p:spPr>
          <a:xfrm>
            <a:off x="56521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6084168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6588224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/>
          <p:cNvSpPr/>
          <p:nvPr/>
        </p:nvSpPr>
        <p:spPr>
          <a:xfrm>
            <a:off x="1795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899592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6" name="Straight Arrow Connector 195"/>
          <p:cNvCxnSpPr>
            <a:endCxn id="193" idx="0"/>
          </p:cNvCxnSpPr>
          <p:nvPr/>
        </p:nvCxnSpPr>
        <p:spPr>
          <a:xfrm flipH="1">
            <a:off x="1007604" y="1052736"/>
            <a:ext cx="248427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endCxn id="157" idx="0"/>
          </p:cNvCxnSpPr>
          <p:nvPr/>
        </p:nvCxnSpPr>
        <p:spPr>
          <a:xfrm>
            <a:off x="4283968" y="1052736"/>
            <a:ext cx="32403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endCxn id="190" idx="0"/>
          </p:cNvCxnSpPr>
          <p:nvPr/>
        </p:nvCxnSpPr>
        <p:spPr>
          <a:xfrm>
            <a:off x="4788024" y="1052736"/>
            <a:ext cx="1692188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>
          <a:xfrm>
            <a:off x="20517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2699792" y="1916832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3995936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4" name="Straight Arrow Connector 203"/>
          <p:cNvCxnSpPr>
            <a:endCxn id="199" idx="0"/>
          </p:cNvCxnSpPr>
          <p:nvPr/>
        </p:nvCxnSpPr>
        <p:spPr>
          <a:xfrm flipH="1">
            <a:off x="2879812" y="1052736"/>
            <a:ext cx="104411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6444208" y="980728"/>
            <a:ext cx="204254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Another other view</a:t>
            </a:r>
            <a:endParaRPr lang="en-GB" sz="1600" dirty="0">
              <a:latin typeface="Comic Sans MS" pitchFamily="66" charset="0"/>
            </a:endParaRPr>
          </a:p>
        </p:txBody>
      </p:sp>
      <p:sp>
        <p:nvSpPr>
          <p:cNvPr id="164" name="Double Bracket 163"/>
          <p:cNvSpPr/>
          <p:nvPr/>
        </p:nvSpPr>
        <p:spPr>
          <a:xfrm>
            <a:off x="1619672" y="4365104"/>
            <a:ext cx="4752528" cy="64807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1" name="Group 220"/>
          <p:cNvGrpSpPr/>
          <p:nvPr/>
        </p:nvGrpSpPr>
        <p:grpSpPr>
          <a:xfrm>
            <a:off x="1835696" y="4437112"/>
            <a:ext cx="4370784" cy="482352"/>
            <a:chOff x="1187624" y="5517232"/>
            <a:chExt cx="4370784" cy="482352"/>
          </a:xfrm>
        </p:grpSpPr>
        <p:sp>
          <p:nvSpPr>
            <p:cNvPr id="165" name="Rectangle 164"/>
            <p:cNvSpPr/>
            <p:nvPr/>
          </p:nvSpPr>
          <p:spPr>
            <a:xfrm>
              <a:off x="2915816" y="5661248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355976" y="5661248"/>
              <a:ext cx="216024" cy="21602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6" name="Group 215"/>
            <p:cNvGrpSpPr/>
            <p:nvPr/>
          </p:nvGrpSpPr>
          <p:grpSpPr>
            <a:xfrm>
              <a:off x="1187624" y="5517232"/>
              <a:ext cx="576064" cy="482352"/>
              <a:chOff x="539552" y="5517232"/>
              <a:chExt cx="576064" cy="482352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539552" y="5517232"/>
                <a:ext cx="576064" cy="482352"/>
                <a:chOff x="683568" y="3861048"/>
                <a:chExt cx="914400" cy="482352"/>
              </a:xfrm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827584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1259632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4" name="Double Bracket 153"/>
                <p:cNvSpPr/>
                <p:nvPr/>
              </p:nvSpPr>
              <p:spPr>
                <a:xfrm>
                  <a:off x="683568" y="3861048"/>
                  <a:ext cx="914400" cy="482352"/>
                </a:xfrm>
                <a:prstGeom prst="bracketPair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8" name="Rectangle 167"/>
              <p:cNvSpPr/>
              <p:nvPr/>
            </p:nvSpPr>
            <p:spPr>
              <a:xfrm>
                <a:off x="686986" y="5661248"/>
                <a:ext cx="221151" cy="21602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3275856" y="5517232"/>
              <a:ext cx="914400" cy="482352"/>
              <a:chOff x="3275856" y="5517232"/>
              <a:chExt cx="914400" cy="482352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3275856" y="5517232"/>
                <a:ext cx="914400" cy="482352"/>
                <a:chOff x="683568" y="3861048"/>
                <a:chExt cx="914400" cy="482352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827584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1259632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9" name="Double Bracket 158"/>
                <p:cNvSpPr/>
                <p:nvPr/>
              </p:nvSpPr>
              <p:spPr>
                <a:xfrm>
                  <a:off x="683568" y="3861048"/>
                  <a:ext cx="914400" cy="482352"/>
                </a:xfrm>
                <a:prstGeom prst="bracketPair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0" name="Rectangle 169"/>
              <p:cNvSpPr/>
              <p:nvPr/>
            </p:nvSpPr>
            <p:spPr>
              <a:xfrm>
                <a:off x="3419872" y="5661248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779912" y="5661248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4644008" y="5517232"/>
              <a:ext cx="914400" cy="482352"/>
              <a:chOff x="4572000" y="5517232"/>
              <a:chExt cx="914400" cy="482352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4572000" y="5517232"/>
                <a:ext cx="914400" cy="482352"/>
                <a:chOff x="683568" y="3861048"/>
                <a:chExt cx="914400" cy="482352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827584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1259632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Double Bracket 162"/>
                <p:cNvSpPr/>
                <p:nvPr/>
              </p:nvSpPr>
              <p:spPr>
                <a:xfrm>
                  <a:off x="683568" y="3861048"/>
                  <a:ext cx="914400" cy="482352"/>
                </a:xfrm>
                <a:prstGeom prst="bracketPair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2" name="Rectangle 171"/>
              <p:cNvSpPr/>
              <p:nvPr/>
            </p:nvSpPr>
            <p:spPr>
              <a:xfrm>
                <a:off x="4716016" y="5661248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5076056" y="5661248"/>
                <a:ext cx="216024" cy="21602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2267744" y="5517232"/>
              <a:ext cx="504056" cy="482352"/>
              <a:chOff x="1907704" y="5517232"/>
              <a:chExt cx="504056" cy="482352"/>
            </a:xfrm>
          </p:grpSpPr>
          <p:grpSp>
            <p:nvGrpSpPr>
              <p:cNvPr id="209" name="Group 150"/>
              <p:cNvGrpSpPr/>
              <p:nvPr/>
            </p:nvGrpSpPr>
            <p:grpSpPr>
              <a:xfrm>
                <a:off x="1907704" y="5517232"/>
                <a:ext cx="504056" cy="482352"/>
                <a:chOff x="683568" y="3861048"/>
                <a:chExt cx="914400" cy="482352"/>
              </a:xfrm>
            </p:grpSpPr>
            <p:sp>
              <p:nvSpPr>
                <p:cNvPr id="213" name="Rectangle 212"/>
                <p:cNvSpPr/>
                <p:nvPr/>
              </p:nvSpPr>
              <p:spPr>
                <a:xfrm>
                  <a:off x="827584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1259632" y="4005064"/>
                  <a:ext cx="216024" cy="2160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Double Bracket 214"/>
                <p:cNvSpPr/>
                <p:nvPr/>
              </p:nvSpPr>
              <p:spPr>
                <a:xfrm>
                  <a:off x="683568" y="3861048"/>
                  <a:ext cx="914400" cy="482352"/>
                </a:xfrm>
                <a:prstGeom prst="bracketPair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2" name="Rectangle 211"/>
              <p:cNvSpPr/>
              <p:nvPr/>
            </p:nvSpPr>
            <p:spPr>
              <a:xfrm>
                <a:off x="2051720" y="5661248"/>
                <a:ext cx="233036" cy="21602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0" name="Rectangle 219"/>
            <p:cNvSpPr/>
            <p:nvPr/>
          </p:nvSpPr>
          <p:spPr>
            <a:xfrm>
              <a:off x="1907704" y="5661248"/>
              <a:ext cx="216024" cy="2160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6516216" y="260648"/>
            <a:ext cx="187220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mic Sans MS" pitchFamily="66" charset="0"/>
              </a:rPr>
              <a:t>Split X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275856" y="764704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3563888" y="908720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4427984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/>
          <p:cNvSpPr/>
          <p:nvPr/>
        </p:nvSpPr>
        <p:spPr>
          <a:xfrm>
            <a:off x="37799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4211960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16016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/>
          <p:cNvSpPr/>
          <p:nvPr/>
        </p:nvSpPr>
        <p:spPr>
          <a:xfrm>
            <a:off x="56521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6084168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6588224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/>
          <p:cNvSpPr/>
          <p:nvPr/>
        </p:nvSpPr>
        <p:spPr>
          <a:xfrm>
            <a:off x="179512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899592" y="1916832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6" name="Straight Arrow Connector 195"/>
          <p:cNvCxnSpPr>
            <a:endCxn id="193" idx="0"/>
          </p:cNvCxnSpPr>
          <p:nvPr/>
        </p:nvCxnSpPr>
        <p:spPr>
          <a:xfrm flipH="1">
            <a:off x="1007604" y="1052736"/>
            <a:ext cx="248427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endCxn id="157" idx="0"/>
          </p:cNvCxnSpPr>
          <p:nvPr/>
        </p:nvCxnSpPr>
        <p:spPr>
          <a:xfrm>
            <a:off x="4283968" y="1052736"/>
            <a:ext cx="32403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endCxn id="190" idx="0"/>
          </p:cNvCxnSpPr>
          <p:nvPr/>
        </p:nvCxnSpPr>
        <p:spPr>
          <a:xfrm>
            <a:off x="4788024" y="1052736"/>
            <a:ext cx="1692188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>
          <a:xfrm>
            <a:off x="2051720" y="1772816"/>
            <a:ext cx="165618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2699792" y="1916832"/>
            <a:ext cx="216024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3995936" y="908720"/>
            <a:ext cx="216024" cy="216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4" name="Straight Arrow Connector 203"/>
          <p:cNvCxnSpPr>
            <a:endCxn id="199" idx="0"/>
          </p:cNvCxnSpPr>
          <p:nvPr/>
        </p:nvCxnSpPr>
        <p:spPr>
          <a:xfrm flipH="1">
            <a:off x="2879812" y="1052736"/>
            <a:ext cx="104411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1"/>
            <a:endCxn id="105" idx="7"/>
          </p:cNvCxnSpPr>
          <p:nvPr/>
        </p:nvCxnSpPr>
        <p:spPr>
          <a:xfrm flipH="1">
            <a:off x="4689497" y="584684"/>
            <a:ext cx="1826719" cy="253837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95044" y="4797152"/>
            <a:ext cx="412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We should of course now split the parent!</a:t>
            </a:r>
          </a:p>
          <a:p>
            <a:pPr algn="ctr"/>
            <a:r>
              <a:rPr lang="en-GB" dirty="0" smtClean="0"/>
              <a:t>See following code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452320" y="116632"/>
            <a:ext cx="159210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Code &amp; Demo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0939" r="926" b="4306"/>
          <a:stretch>
            <a:fillRect/>
          </a:stretch>
        </p:blipFill>
        <p:spPr bwMode="auto">
          <a:xfrm>
            <a:off x="611560" y="620688"/>
            <a:ext cx="7416824" cy="589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50886" r="18697" b="30805"/>
          <a:stretch>
            <a:fillRect/>
          </a:stretch>
        </p:blipFill>
        <p:spPr bwMode="auto">
          <a:xfrm>
            <a:off x="323528" y="0"/>
            <a:ext cx="7488832" cy="681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1997" y="3068960"/>
            <a:ext cx="192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Download and run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5000" t="2083" r="55000" b="10417"/>
          <a:stretch>
            <a:fillRect/>
          </a:stretch>
        </p:blipFill>
        <p:spPr bwMode="auto">
          <a:xfrm>
            <a:off x="323528" y="260648"/>
            <a:ext cx="7344816" cy="6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268760"/>
            <a:ext cx="864096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057400" y="2743200"/>
            <a:ext cx="485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800">
                <a:latin typeface="Arial" charset="0"/>
              </a:rPr>
              <a:t>NOTE: inorder traversal is appropriate/defined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197101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803" t="12551" r="65304" b="35313"/>
          <a:stretch>
            <a:fillRect/>
          </a:stretch>
        </p:blipFill>
        <p:spPr bwMode="auto">
          <a:xfrm>
            <a:off x="251519" y="404664"/>
            <a:ext cx="880985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4581128"/>
            <a:ext cx="4124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EXAMPLE:</a:t>
            </a:r>
          </a:p>
          <a:p>
            <a:r>
              <a:rPr lang="en-GB" sz="1600" dirty="0" smtClean="0">
                <a:latin typeface="Comic Sans MS" pitchFamily="66" charset="0"/>
              </a:rPr>
              <a:t>Method </a:t>
            </a:r>
            <a:r>
              <a:rPr lang="en-GB" sz="1600" dirty="0" err="1" smtClean="0">
                <a:latin typeface="Comic Sans MS" pitchFamily="66" charset="0"/>
              </a:rPr>
              <a:t>toString</a:t>
            </a:r>
            <a:r>
              <a:rPr lang="en-GB" sz="1600" dirty="0" smtClean="0">
                <a:latin typeface="Comic Sans MS" pitchFamily="66" charset="0"/>
              </a:rPr>
              <a:t> is an </a:t>
            </a:r>
            <a:r>
              <a:rPr lang="en-GB" sz="1600" dirty="0" err="1" smtClean="0">
                <a:latin typeface="Comic Sans MS" pitchFamily="66" charset="0"/>
              </a:rPr>
              <a:t>inorder</a:t>
            </a:r>
            <a:r>
              <a:rPr lang="en-GB" sz="1600" dirty="0" smtClean="0">
                <a:latin typeface="Comic Sans MS" pitchFamily="66" charset="0"/>
              </a:rPr>
              <a:t> traversal </a:t>
            </a:r>
            <a:endParaRPr lang="en-GB" sz="16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37127" r="35767" b="29888"/>
          <a:stretch/>
        </p:blipFill>
        <p:spPr bwMode="auto">
          <a:xfrm>
            <a:off x="179512" y="548680"/>
            <a:ext cx="866379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3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3573016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omic Sans MS" pitchFamily="66" charset="0"/>
              </a:rPr>
              <a:t>EXAMPLE:</a:t>
            </a:r>
          </a:p>
          <a:p>
            <a:r>
              <a:rPr lang="en-GB" sz="1600" dirty="0" smtClean="0">
                <a:latin typeface="Comic Sans MS" pitchFamily="66" charset="0"/>
              </a:rPr>
              <a:t>Method </a:t>
            </a:r>
            <a:r>
              <a:rPr lang="en-GB" sz="1600" dirty="0" err="1" smtClean="0">
                <a:latin typeface="Comic Sans MS" pitchFamily="66" charset="0"/>
              </a:rPr>
              <a:t>isPresent</a:t>
            </a:r>
            <a:r>
              <a:rPr lang="en-GB" sz="1600" dirty="0" smtClean="0">
                <a:latin typeface="Comic Sans MS" pitchFamily="66" charset="0"/>
              </a:rPr>
              <a:t> … like in a </a:t>
            </a:r>
            <a:r>
              <a:rPr lang="en-GB" sz="1600" dirty="0" err="1" smtClean="0">
                <a:latin typeface="Comic Sans MS" pitchFamily="66" charset="0"/>
              </a:rPr>
              <a:t>bstree</a:t>
            </a:r>
            <a:r>
              <a:rPr lang="en-GB" sz="1600" dirty="0" smtClean="0">
                <a:latin typeface="Comic Sans MS" pitchFamily="66" charset="0"/>
              </a:rPr>
              <a:t> </a:t>
            </a:r>
            <a:endParaRPr lang="en-GB" sz="16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68792" r="19558" b="13076"/>
          <a:stretch/>
        </p:blipFill>
        <p:spPr bwMode="auto">
          <a:xfrm>
            <a:off x="0" y="1412776"/>
            <a:ext cx="899696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" name="TextBox 4095"/>
          <p:cNvSpPr txBox="1"/>
          <p:nvPr/>
        </p:nvSpPr>
        <p:spPr>
          <a:xfrm>
            <a:off x="1547664" y="3979945"/>
            <a:ext cx="479015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plit() … by example, overflow in an interior node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7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" name="TextBox 4095"/>
          <p:cNvSpPr txBox="1"/>
          <p:nvPr/>
        </p:nvSpPr>
        <p:spPr>
          <a:xfrm>
            <a:off x="517016" y="6165304"/>
            <a:ext cx="777898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plit() … we have added data to V (interior node), have an overflow and must split</a:t>
            </a:r>
            <a:endParaRPr lang="en-GB" dirty="0"/>
          </a:p>
        </p:txBody>
      </p:sp>
      <p:grpSp>
        <p:nvGrpSpPr>
          <p:cNvPr id="308" name="Group 307"/>
          <p:cNvGrpSpPr/>
          <p:nvPr/>
        </p:nvGrpSpPr>
        <p:grpSpPr>
          <a:xfrm>
            <a:off x="1362789" y="2335658"/>
            <a:ext cx="7456635" cy="3328359"/>
            <a:chOff x="406995" y="466220"/>
            <a:chExt cx="7456635" cy="3328359"/>
          </a:xfrm>
        </p:grpSpPr>
        <p:sp>
          <p:nvSpPr>
            <p:cNvPr id="309" name="Rounded Rectangle 308"/>
            <p:cNvSpPr/>
            <p:nvPr/>
          </p:nvSpPr>
          <p:spPr>
            <a:xfrm>
              <a:off x="5091107" y="466220"/>
              <a:ext cx="1498661" cy="66468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5240973" y="549306"/>
              <a:ext cx="224799" cy="24925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5465773" y="549306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5690572" y="549306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240973" y="798565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465773" y="798565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90572" y="798565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6" name="Straight Arrow Connector 315"/>
            <p:cNvCxnSpPr>
              <a:endCxn id="360" idx="0"/>
            </p:cNvCxnSpPr>
            <p:nvPr/>
          </p:nvCxnSpPr>
          <p:spPr>
            <a:xfrm flipH="1">
              <a:off x="3817244" y="1047823"/>
              <a:ext cx="1517396" cy="8308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315" idx="2"/>
            </p:cNvCxnSpPr>
            <p:nvPr/>
          </p:nvCxnSpPr>
          <p:spPr>
            <a:xfrm>
              <a:off x="5802971" y="1047823"/>
              <a:ext cx="2060659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14" idx="2"/>
            </p:cNvCxnSpPr>
            <p:nvPr/>
          </p:nvCxnSpPr>
          <p:spPr>
            <a:xfrm>
              <a:off x="5578172" y="1047823"/>
              <a:ext cx="636931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318"/>
            <p:cNvSpPr txBox="1"/>
            <p:nvPr/>
          </p:nvSpPr>
          <p:spPr>
            <a:xfrm>
              <a:off x="6140170" y="466220"/>
              <a:ext cx="330622" cy="35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U</a:t>
              </a:r>
              <a:endParaRPr lang="en-GB" sz="1400" b="1" dirty="0">
                <a:latin typeface="Comic Sans MS" pitchFamily="66" charset="0"/>
              </a:endParaRPr>
            </a:p>
          </p:txBody>
        </p:sp>
        <p:grpSp>
          <p:nvGrpSpPr>
            <p:cNvPr id="320" name="Group 319"/>
            <p:cNvGrpSpPr/>
            <p:nvPr/>
          </p:nvGrpSpPr>
          <p:grpSpPr>
            <a:xfrm>
              <a:off x="3067913" y="1878685"/>
              <a:ext cx="1498661" cy="664689"/>
              <a:chOff x="2168718" y="1961771"/>
              <a:chExt cx="1498661" cy="664689"/>
            </a:xfrm>
          </p:grpSpPr>
          <p:sp>
            <p:nvSpPr>
              <p:cNvPr id="360" name="Rounded Rectangle 359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3217781" y="1961771"/>
                <a:ext cx="318944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V</a:t>
                </a:r>
              </a:p>
            </p:txBody>
          </p:sp>
          <p:grpSp>
            <p:nvGrpSpPr>
              <p:cNvPr id="368" name="Group 367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69" name="Rectangle 368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1" name="Group 320"/>
            <p:cNvGrpSpPr/>
            <p:nvPr/>
          </p:nvGrpSpPr>
          <p:grpSpPr>
            <a:xfrm>
              <a:off x="5915371" y="549306"/>
              <a:ext cx="224799" cy="498517"/>
              <a:chOff x="7380312" y="4149080"/>
              <a:chExt cx="216024" cy="432048"/>
            </a:xfrm>
          </p:grpSpPr>
          <p:sp>
            <p:nvSpPr>
              <p:cNvPr id="358" name="Rectangle 357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2" name="Group 23"/>
            <p:cNvGrpSpPr/>
            <p:nvPr/>
          </p:nvGrpSpPr>
          <p:grpSpPr>
            <a:xfrm>
              <a:off x="406995" y="3129890"/>
              <a:ext cx="1498661" cy="664689"/>
              <a:chOff x="3635896" y="2132856"/>
              <a:chExt cx="1440160" cy="576064"/>
            </a:xfrm>
          </p:grpSpPr>
          <p:sp>
            <p:nvSpPr>
              <p:cNvPr id="351" name="Rounded Rectangle 350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3" name="Group 23"/>
            <p:cNvGrpSpPr/>
            <p:nvPr/>
          </p:nvGrpSpPr>
          <p:grpSpPr>
            <a:xfrm>
              <a:off x="2021952" y="3088346"/>
              <a:ext cx="1498661" cy="664689"/>
              <a:chOff x="3635896" y="2132856"/>
              <a:chExt cx="1440160" cy="576064"/>
            </a:xfrm>
          </p:grpSpPr>
          <p:sp>
            <p:nvSpPr>
              <p:cNvPr id="344" name="Rounded Rectangle 343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4" name="Group 23"/>
            <p:cNvGrpSpPr/>
            <p:nvPr/>
          </p:nvGrpSpPr>
          <p:grpSpPr>
            <a:xfrm>
              <a:off x="3667378" y="3075906"/>
              <a:ext cx="1498661" cy="664689"/>
              <a:chOff x="3635896" y="2132856"/>
              <a:chExt cx="1440160" cy="576064"/>
            </a:xfrm>
          </p:grpSpPr>
          <p:sp>
            <p:nvSpPr>
              <p:cNvPr id="337" name="Rounded Rectangle 336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25" name="Straight Arrow Connector 324"/>
            <p:cNvCxnSpPr>
              <a:stCxn id="364" idx="2"/>
              <a:endCxn id="351" idx="0"/>
            </p:cNvCxnSpPr>
            <p:nvPr/>
          </p:nvCxnSpPr>
          <p:spPr>
            <a:xfrm flipH="1">
              <a:off x="1156326" y="2460287"/>
              <a:ext cx="2173853" cy="66960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endCxn id="344" idx="0"/>
            </p:cNvCxnSpPr>
            <p:nvPr/>
          </p:nvCxnSpPr>
          <p:spPr>
            <a:xfrm flipH="1">
              <a:off x="2771283" y="2460288"/>
              <a:ext cx="783694" cy="6280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>
              <a:stCxn id="366" idx="2"/>
              <a:endCxn id="337" idx="0"/>
            </p:cNvCxnSpPr>
            <p:nvPr/>
          </p:nvCxnSpPr>
          <p:spPr>
            <a:xfrm>
              <a:off x="3779777" y="2460287"/>
              <a:ext cx="636932" cy="6156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" name="Group 23"/>
            <p:cNvGrpSpPr/>
            <p:nvPr/>
          </p:nvGrpSpPr>
          <p:grpSpPr>
            <a:xfrm>
              <a:off x="5278439" y="3051357"/>
              <a:ext cx="1498661" cy="664689"/>
              <a:chOff x="3635896" y="2132856"/>
              <a:chExt cx="1440160" cy="576064"/>
            </a:xfrm>
          </p:grpSpPr>
          <p:sp>
            <p:nvSpPr>
              <p:cNvPr id="330" name="Rounded Rectangle 329"/>
              <p:cNvSpPr/>
              <p:nvPr/>
            </p:nvSpPr>
            <p:spPr>
              <a:xfrm>
                <a:off x="3635896" y="2132856"/>
                <a:ext cx="1440160" cy="57606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3779912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3995936" y="2204864"/>
                <a:ext cx="21602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211960" y="220486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3779912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3995936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211960" y="2420888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29" name="Straight Arrow Connector 328"/>
            <p:cNvCxnSpPr>
              <a:endCxn id="330" idx="0"/>
            </p:cNvCxnSpPr>
            <p:nvPr/>
          </p:nvCxnSpPr>
          <p:spPr>
            <a:xfrm>
              <a:off x="4036877" y="2457888"/>
              <a:ext cx="1990893" cy="5934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362789" y="4996999"/>
            <a:ext cx="1498661" cy="6646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4" name="Group 133"/>
          <p:cNvGrpSpPr/>
          <p:nvPr/>
        </p:nvGrpSpPr>
        <p:grpSpPr>
          <a:xfrm>
            <a:off x="1512655" y="5080086"/>
            <a:ext cx="902599" cy="500845"/>
            <a:chOff x="1512655" y="5080086"/>
            <a:chExt cx="902599" cy="500845"/>
          </a:xfrm>
        </p:grpSpPr>
        <p:sp>
          <p:nvSpPr>
            <p:cNvPr id="135" name="Rectangle 134"/>
            <p:cNvSpPr/>
            <p:nvPr/>
          </p:nvSpPr>
          <p:spPr>
            <a:xfrm>
              <a:off x="1512655" y="508241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737454" y="508241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962253" y="5082414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512655" y="5331673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737454" y="5331673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962253" y="5331673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89704" y="5080086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190455" y="5331672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820571" y="5040870"/>
            <a:ext cx="224799" cy="498517"/>
            <a:chOff x="3577210" y="5040870"/>
            <a:chExt cx="224799" cy="498517"/>
          </a:xfrm>
        </p:grpSpPr>
        <p:sp>
          <p:nvSpPr>
            <p:cNvPr id="144" name="Rectangle 143"/>
            <p:cNvSpPr/>
            <p:nvPr/>
          </p:nvSpPr>
          <p:spPr>
            <a:xfrm>
              <a:off x="3577210" y="5040870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3577210" y="5290129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447435" y="5040870"/>
            <a:ext cx="224799" cy="498517"/>
            <a:chOff x="3577210" y="5040870"/>
            <a:chExt cx="224799" cy="498517"/>
          </a:xfrm>
        </p:grpSpPr>
        <p:sp>
          <p:nvSpPr>
            <p:cNvPr id="147" name="Rectangle 146"/>
            <p:cNvSpPr/>
            <p:nvPr/>
          </p:nvSpPr>
          <p:spPr>
            <a:xfrm>
              <a:off x="3577210" y="5040870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577210" y="5290129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077058" y="4999328"/>
            <a:ext cx="224799" cy="498517"/>
            <a:chOff x="3577210" y="5040870"/>
            <a:chExt cx="224799" cy="498517"/>
          </a:xfrm>
        </p:grpSpPr>
        <p:sp>
          <p:nvSpPr>
            <p:cNvPr id="150" name="Rectangle 149"/>
            <p:cNvSpPr/>
            <p:nvPr/>
          </p:nvSpPr>
          <p:spPr>
            <a:xfrm>
              <a:off x="3577210" y="5040870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577210" y="5290129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66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8416" y="6077331"/>
            <a:ext cx="199894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U is the parent of V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23528" y="620688"/>
            <a:ext cx="223224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TextBox 23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sp>
          <p:nvSpPr>
            <p:cNvPr id="315" name="Rounded Rectangle 314"/>
            <p:cNvSpPr/>
            <p:nvPr/>
          </p:nvSpPr>
          <p:spPr>
            <a:xfrm>
              <a:off x="6046901" y="2335658"/>
              <a:ext cx="1498661" cy="66468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6196767" y="2418744"/>
              <a:ext cx="224799" cy="24925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421567" y="241874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646366" y="2418744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61967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64215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6646366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2" name="Straight Arrow Connector 321"/>
            <p:cNvCxnSpPr>
              <a:endCxn id="382" idx="0"/>
            </p:cNvCxnSpPr>
            <p:nvPr/>
          </p:nvCxnSpPr>
          <p:spPr>
            <a:xfrm flipH="1">
              <a:off x="4773038" y="2917261"/>
              <a:ext cx="1517396" cy="8308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321" idx="2"/>
            </p:cNvCxnSpPr>
            <p:nvPr/>
          </p:nvCxnSpPr>
          <p:spPr>
            <a:xfrm>
              <a:off x="6758765" y="2917261"/>
              <a:ext cx="2060659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>
              <a:stCxn id="320" idx="2"/>
            </p:cNvCxnSpPr>
            <p:nvPr/>
          </p:nvCxnSpPr>
          <p:spPr>
            <a:xfrm>
              <a:off x="6533967" y="2917261"/>
              <a:ext cx="1255127" cy="9372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TextBox 324"/>
            <p:cNvSpPr txBox="1"/>
            <p:nvPr/>
          </p:nvSpPr>
          <p:spPr>
            <a:xfrm>
              <a:off x="7095964" y="2335658"/>
              <a:ext cx="330622" cy="35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U</a:t>
              </a:r>
              <a:endParaRPr lang="en-GB" sz="1400" b="1" dirty="0">
                <a:latin typeface="Comic Sans MS" pitchFamily="66" charset="0"/>
              </a:endParaRPr>
            </a:p>
          </p:txBody>
        </p:sp>
        <p:grpSp>
          <p:nvGrpSpPr>
            <p:cNvPr id="326" name="Group 325"/>
            <p:cNvGrpSpPr/>
            <p:nvPr/>
          </p:nvGrpSpPr>
          <p:grpSpPr>
            <a:xfrm>
              <a:off x="4023707" y="3748123"/>
              <a:ext cx="1498661" cy="664689"/>
              <a:chOff x="2168718" y="1961771"/>
              <a:chExt cx="1498661" cy="664689"/>
            </a:xfrm>
          </p:grpSpPr>
          <p:sp>
            <p:nvSpPr>
              <p:cNvPr id="382" name="Rounded Rectangle 381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9" name="TextBox 388"/>
              <p:cNvSpPr txBox="1"/>
              <p:nvPr/>
            </p:nvSpPr>
            <p:spPr>
              <a:xfrm>
                <a:off x="3217781" y="1961771"/>
                <a:ext cx="318944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V</a:t>
                </a:r>
              </a:p>
            </p:txBody>
          </p:sp>
          <p:grpSp>
            <p:nvGrpSpPr>
              <p:cNvPr id="390" name="Group 389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91" name="Rectangle 390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7" name="Group 326"/>
            <p:cNvGrpSpPr/>
            <p:nvPr/>
          </p:nvGrpSpPr>
          <p:grpSpPr>
            <a:xfrm>
              <a:off x="6871165" y="2418744"/>
              <a:ext cx="224799" cy="498517"/>
              <a:chOff x="7380312" y="4149080"/>
              <a:chExt cx="216024" cy="432048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28" name="Straight Arrow Connector 327"/>
            <p:cNvCxnSpPr>
              <a:stCxn id="386" idx="2"/>
              <a:endCxn id="369" idx="0"/>
            </p:cNvCxnSpPr>
            <p:nvPr/>
          </p:nvCxnSpPr>
          <p:spPr>
            <a:xfrm flipH="1">
              <a:off x="2151303" y="4329725"/>
              <a:ext cx="2134670" cy="6745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endCxn id="358" idx="0"/>
            </p:cNvCxnSpPr>
            <p:nvPr/>
          </p:nvCxnSpPr>
          <p:spPr>
            <a:xfrm flipH="1">
              <a:off x="3776072" y="4329726"/>
              <a:ext cx="734699" cy="673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>
              <a:stCxn id="388" idx="2"/>
              <a:endCxn id="347" idx="0"/>
            </p:cNvCxnSpPr>
            <p:nvPr/>
          </p:nvCxnSpPr>
          <p:spPr>
            <a:xfrm>
              <a:off x="4735571" y="4329725"/>
              <a:ext cx="683267" cy="665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>
              <a:endCxn id="336" idx="0"/>
            </p:cNvCxnSpPr>
            <p:nvPr/>
          </p:nvCxnSpPr>
          <p:spPr>
            <a:xfrm>
              <a:off x="4899592" y="4327326"/>
              <a:ext cx="2140172" cy="6769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Group 331"/>
            <p:cNvGrpSpPr/>
            <p:nvPr/>
          </p:nvGrpSpPr>
          <p:grpSpPr>
            <a:xfrm>
              <a:off x="1401972" y="5004294"/>
              <a:ext cx="1498661" cy="664689"/>
              <a:chOff x="2168718" y="1961771"/>
              <a:chExt cx="1498661" cy="664689"/>
            </a:xfrm>
          </p:grpSpPr>
          <p:sp>
            <p:nvSpPr>
              <p:cNvPr id="369" name="Rounded Rectangle 368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377" name="Group 376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78" name="Rectangle 377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33" name="Group 332"/>
            <p:cNvGrpSpPr/>
            <p:nvPr/>
          </p:nvGrpSpPr>
          <p:grpSpPr>
            <a:xfrm>
              <a:off x="3026741" y="5003465"/>
              <a:ext cx="1498661" cy="664689"/>
              <a:chOff x="2168718" y="1961771"/>
              <a:chExt cx="1498661" cy="664689"/>
            </a:xfrm>
          </p:grpSpPr>
          <p:sp>
            <p:nvSpPr>
              <p:cNvPr id="358" name="Rounded Rectangle 357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366" name="Group 365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67" name="Rectangle 366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34" name="Group 333"/>
            <p:cNvGrpSpPr/>
            <p:nvPr/>
          </p:nvGrpSpPr>
          <p:grpSpPr>
            <a:xfrm>
              <a:off x="4669507" y="4995611"/>
              <a:ext cx="1498661" cy="664689"/>
              <a:chOff x="2168718" y="1961771"/>
              <a:chExt cx="1498661" cy="664689"/>
            </a:xfrm>
          </p:grpSpPr>
          <p:sp>
            <p:nvSpPr>
              <p:cNvPr id="347" name="Rounded Rectangle 346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355" name="Group 354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56" name="Rectangle 35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35" name="Group 334"/>
            <p:cNvGrpSpPr/>
            <p:nvPr/>
          </p:nvGrpSpPr>
          <p:grpSpPr>
            <a:xfrm>
              <a:off x="6290433" y="5004294"/>
              <a:ext cx="1498661" cy="664689"/>
              <a:chOff x="2168718" y="1961771"/>
              <a:chExt cx="1498661" cy="664689"/>
            </a:xfrm>
          </p:grpSpPr>
          <p:sp>
            <p:nvSpPr>
              <p:cNvPr id="336" name="Rounded Rectangle 335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344" name="Group 343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345" name="Rectangle 344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839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8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7636" y="6077331"/>
            <a:ext cx="143981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V is </a:t>
            </a:r>
            <a:r>
              <a:rPr lang="en-GB" i="1" dirty="0" smtClean="0"/>
              <a:t>this</a:t>
            </a:r>
            <a:r>
              <a:rPr lang="en-GB" dirty="0" smtClean="0"/>
              <a:t> node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23528" y="794717"/>
            <a:ext cx="223224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TextBox 236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sp>
          <p:nvSpPr>
            <p:cNvPr id="104" name="Rounded Rectangle 103"/>
            <p:cNvSpPr/>
            <p:nvPr/>
          </p:nvSpPr>
          <p:spPr>
            <a:xfrm>
              <a:off x="6046901" y="2335658"/>
              <a:ext cx="1498661" cy="66468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196767" y="2418744"/>
              <a:ext cx="224799" cy="24925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421567" y="241874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646366" y="2418744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1967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4215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646366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1" name="Straight Arrow Connector 110"/>
            <p:cNvCxnSpPr>
              <a:endCxn id="171" idx="0"/>
            </p:cNvCxnSpPr>
            <p:nvPr/>
          </p:nvCxnSpPr>
          <p:spPr>
            <a:xfrm flipH="1">
              <a:off x="4773038" y="2917261"/>
              <a:ext cx="1517396" cy="8308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10" idx="2"/>
            </p:cNvCxnSpPr>
            <p:nvPr/>
          </p:nvCxnSpPr>
          <p:spPr>
            <a:xfrm>
              <a:off x="6758765" y="2917261"/>
              <a:ext cx="2060659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9" idx="2"/>
            </p:cNvCxnSpPr>
            <p:nvPr/>
          </p:nvCxnSpPr>
          <p:spPr>
            <a:xfrm>
              <a:off x="6533967" y="2917261"/>
              <a:ext cx="1255127" cy="9372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7095964" y="2335658"/>
              <a:ext cx="330622" cy="35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U</a:t>
              </a:r>
              <a:endParaRPr lang="en-GB" sz="1400" b="1" dirty="0">
                <a:latin typeface="Comic Sans MS" pitchFamily="66" charset="0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4023707" y="3748123"/>
              <a:ext cx="1498661" cy="664689"/>
              <a:chOff x="2168718" y="1961771"/>
              <a:chExt cx="1498661" cy="664689"/>
            </a:xfrm>
          </p:grpSpPr>
          <p:sp>
            <p:nvSpPr>
              <p:cNvPr id="171" name="Rounded Rectangle 170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3217781" y="1961771"/>
                <a:ext cx="318944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V</a:t>
                </a:r>
              </a:p>
            </p:txBody>
          </p:sp>
          <p:grpSp>
            <p:nvGrpSpPr>
              <p:cNvPr id="243" name="Group 242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44" name="Rectangle 243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6" name="Group 115"/>
            <p:cNvGrpSpPr/>
            <p:nvPr/>
          </p:nvGrpSpPr>
          <p:grpSpPr>
            <a:xfrm>
              <a:off x="6871165" y="2418744"/>
              <a:ext cx="224799" cy="498517"/>
              <a:chOff x="7380312" y="4149080"/>
              <a:chExt cx="216024" cy="432048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7" name="Straight Arrow Connector 116"/>
            <p:cNvCxnSpPr>
              <a:stCxn id="239" idx="2"/>
              <a:endCxn id="158" idx="0"/>
            </p:cNvCxnSpPr>
            <p:nvPr/>
          </p:nvCxnSpPr>
          <p:spPr>
            <a:xfrm flipH="1">
              <a:off x="2151303" y="4329725"/>
              <a:ext cx="2134670" cy="6745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endCxn id="147" idx="0"/>
            </p:cNvCxnSpPr>
            <p:nvPr/>
          </p:nvCxnSpPr>
          <p:spPr>
            <a:xfrm flipH="1">
              <a:off x="3776072" y="4329726"/>
              <a:ext cx="734699" cy="673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241" idx="2"/>
              <a:endCxn id="136" idx="0"/>
            </p:cNvCxnSpPr>
            <p:nvPr/>
          </p:nvCxnSpPr>
          <p:spPr>
            <a:xfrm>
              <a:off x="4735571" y="4329725"/>
              <a:ext cx="683267" cy="665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endCxn id="125" idx="0"/>
            </p:cNvCxnSpPr>
            <p:nvPr/>
          </p:nvCxnSpPr>
          <p:spPr>
            <a:xfrm>
              <a:off x="4899592" y="4327326"/>
              <a:ext cx="2140172" cy="6769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1401972" y="5004294"/>
              <a:ext cx="1498661" cy="664689"/>
              <a:chOff x="2168718" y="1961771"/>
              <a:chExt cx="1498661" cy="664689"/>
            </a:xfrm>
          </p:grpSpPr>
          <p:sp>
            <p:nvSpPr>
              <p:cNvPr id="158" name="Rounded Rectangle 157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167" name="Rectangle 166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22" name="Group 121"/>
            <p:cNvGrpSpPr/>
            <p:nvPr/>
          </p:nvGrpSpPr>
          <p:grpSpPr>
            <a:xfrm>
              <a:off x="3026741" y="5003465"/>
              <a:ext cx="1498661" cy="664689"/>
              <a:chOff x="2168718" y="1961771"/>
              <a:chExt cx="1498661" cy="664689"/>
            </a:xfrm>
          </p:grpSpPr>
          <p:sp>
            <p:nvSpPr>
              <p:cNvPr id="147" name="Rounded Rectangle 146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55" name="Group 154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4669507" y="4995611"/>
              <a:ext cx="1498661" cy="664689"/>
              <a:chOff x="2168718" y="1961771"/>
              <a:chExt cx="1498661" cy="664689"/>
            </a:xfrm>
          </p:grpSpPr>
          <p:sp>
            <p:nvSpPr>
              <p:cNvPr id="136" name="Rounded Rectangle 135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44" name="Group 143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145" name="Rectangle 144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6290433" y="5004294"/>
              <a:ext cx="1498661" cy="664689"/>
              <a:chOff x="2168718" y="1961771"/>
              <a:chExt cx="1498661" cy="664689"/>
            </a:xfrm>
          </p:grpSpPr>
          <p:sp>
            <p:nvSpPr>
              <p:cNvPr id="125" name="Rounded Rectangle 124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761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224903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204498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Create new node W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12051" y="1082749"/>
            <a:ext cx="5696909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TextBox 192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sp>
          <p:nvSpPr>
            <p:cNvPr id="208" name="Rounded Rectangle 207"/>
            <p:cNvSpPr/>
            <p:nvPr/>
          </p:nvSpPr>
          <p:spPr>
            <a:xfrm>
              <a:off x="6046901" y="2335658"/>
              <a:ext cx="1498661" cy="66468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6196767" y="2418744"/>
              <a:ext cx="224799" cy="24925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6421567" y="241874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6646366" y="2418744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1967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64215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646366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5" name="Straight Arrow Connector 214"/>
            <p:cNvCxnSpPr>
              <a:endCxn id="275" idx="0"/>
            </p:cNvCxnSpPr>
            <p:nvPr/>
          </p:nvCxnSpPr>
          <p:spPr>
            <a:xfrm flipH="1">
              <a:off x="4773038" y="2917261"/>
              <a:ext cx="1517396" cy="8308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>
              <a:stCxn id="214" idx="2"/>
            </p:cNvCxnSpPr>
            <p:nvPr/>
          </p:nvCxnSpPr>
          <p:spPr>
            <a:xfrm>
              <a:off x="6758765" y="2917261"/>
              <a:ext cx="2060659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213" idx="2"/>
            </p:cNvCxnSpPr>
            <p:nvPr/>
          </p:nvCxnSpPr>
          <p:spPr>
            <a:xfrm>
              <a:off x="6533967" y="2917261"/>
              <a:ext cx="1255127" cy="9372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/>
            <p:cNvSpPr txBox="1"/>
            <p:nvPr/>
          </p:nvSpPr>
          <p:spPr>
            <a:xfrm>
              <a:off x="7095964" y="2335658"/>
              <a:ext cx="330622" cy="35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U</a:t>
              </a:r>
              <a:endParaRPr lang="en-GB" sz="1400" b="1" dirty="0">
                <a:latin typeface="Comic Sans MS" pitchFamily="66" charset="0"/>
              </a:endParaRPr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4023707" y="3748123"/>
              <a:ext cx="1498661" cy="664689"/>
              <a:chOff x="2168718" y="1961771"/>
              <a:chExt cx="1498661" cy="664689"/>
            </a:xfrm>
          </p:grpSpPr>
          <p:sp>
            <p:nvSpPr>
              <p:cNvPr id="275" name="Rounded Rectangle 274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3217781" y="1961771"/>
                <a:ext cx="318944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V</a:t>
                </a:r>
              </a:p>
            </p:txBody>
          </p:sp>
          <p:grpSp>
            <p:nvGrpSpPr>
              <p:cNvPr id="283" name="Group 282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84" name="Rectangle 283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20" name="Group 219"/>
            <p:cNvGrpSpPr/>
            <p:nvPr/>
          </p:nvGrpSpPr>
          <p:grpSpPr>
            <a:xfrm>
              <a:off x="6871165" y="2418744"/>
              <a:ext cx="224799" cy="498517"/>
              <a:chOff x="7380312" y="4149080"/>
              <a:chExt cx="216024" cy="432048"/>
            </a:xfrm>
          </p:grpSpPr>
          <p:sp>
            <p:nvSpPr>
              <p:cNvPr id="273" name="Rectangle 272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1" name="Straight Arrow Connector 220"/>
            <p:cNvCxnSpPr>
              <a:stCxn id="279" idx="2"/>
              <a:endCxn id="262" idx="0"/>
            </p:cNvCxnSpPr>
            <p:nvPr/>
          </p:nvCxnSpPr>
          <p:spPr>
            <a:xfrm flipH="1">
              <a:off x="2151303" y="4329725"/>
              <a:ext cx="2134670" cy="6745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>
              <a:endCxn id="251" idx="0"/>
            </p:cNvCxnSpPr>
            <p:nvPr/>
          </p:nvCxnSpPr>
          <p:spPr>
            <a:xfrm flipH="1">
              <a:off x="3776072" y="4329726"/>
              <a:ext cx="734699" cy="673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81" idx="2"/>
              <a:endCxn id="240" idx="0"/>
            </p:cNvCxnSpPr>
            <p:nvPr/>
          </p:nvCxnSpPr>
          <p:spPr>
            <a:xfrm>
              <a:off x="4735571" y="4329725"/>
              <a:ext cx="683267" cy="665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endCxn id="229" idx="0"/>
            </p:cNvCxnSpPr>
            <p:nvPr/>
          </p:nvCxnSpPr>
          <p:spPr>
            <a:xfrm>
              <a:off x="4899592" y="4327326"/>
              <a:ext cx="2140172" cy="6769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/>
            <p:cNvGrpSpPr/>
            <p:nvPr/>
          </p:nvGrpSpPr>
          <p:grpSpPr>
            <a:xfrm>
              <a:off x="1401972" y="5004294"/>
              <a:ext cx="1498661" cy="664689"/>
              <a:chOff x="2168718" y="1961771"/>
              <a:chExt cx="1498661" cy="664689"/>
            </a:xfrm>
          </p:grpSpPr>
          <p:sp>
            <p:nvSpPr>
              <p:cNvPr id="262" name="Rounded Rectangle 261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70" name="Group 269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71" name="Rectangle 270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26" name="Group 225"/>
            <p:cNvGrpSpPr/>
            <p:nvPr/>
          </p:nvGrpSpPr>
          <p:grpSpPr>
            <a:xfrm>
              <a:off x="3026741" y="5003465"/>
              <a:ext cx="1498661" cy="664689"/>
              <a:chOff x="2168718" y="1961771"/>
              <a:chExt cx="1498661" cy="664689"/>
            </a:xfrm>
          </p:grpSpPr>
          <p:sp>
            <p:nvSpPr>
              <p:cNvPr id="251" name="Rounded Rectangle 250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59" name="Group 258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60" name="Rectangle 259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27" name="Group 226"/>
            <p:cNvGrpSpPr/>
            <p:nvPr/>
          </p:nvGrpSpPr>
          <p:grpSpPr>
            <a:xfrm>
              <a:off x="4669507" y="4995611"/>
              <a:ext cx="1498661" cy="664689"/>
              <a:chOff x="2168718" y="1961771"/>
              <a:chExt cx="1498661" cy="664689"/>
            </a:xfrm>
          </p:grpSpPr>
          <p:sp>
            <p:nvSpPr>
              <p:cNvPr id="240" name="Rounded Rectangle 239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48" name="Group 247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49" name="Rectangle 248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28" name="Group 227"/>
            <p:cNvGrpSpPr/>
            <p:nvPr/>
          </p:nvGrpSpPr>
          <p:grpSpPr>
            <a:xfrm>
              <a:off x="6290433" y="5004294"/>
              <a:ext cx="1498661" cy="664689"/>
              <a:chOff x="2168718" y="1961771"/>
              <a:chExt cx="1498661" cy="664689"/>
            </a:xfrm>
          </p:grpSpPr>
          <p:sp>
            <p:nvSpPr>
              <p:cNvPr id="229" name="Rounded Rectangle 228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37" name="Group 236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38" name="Rectangle 237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86" name="Group 285"/>
            <p:cNvGrpSpPr/>
            <p:nvPr/>
          </p:nvGrpSpPr>
          <p:grpSpPr>
            <a:xfrm>
              <a:off x="5903301" y="3748122"/>
              <a:ext cx="1498661" cy="664689"/>
              <a:chOff x="2168718" y="1961771"/>
              <a:chExt cx="1498661" cy="664689"/>
            </a:xfrm>
          </p:grpSpPr>
          <p:sp>
            <p:nvSpPr>
              <p:cNvPr id="287" name="Rounded Rectangle 286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3217781" y="1961771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W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95" name="Group 294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96" name="Rectangle 29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432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555325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If V has no parent U then create one and make it the root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12051" y="1260065"/>
            <a:ext cx="7112801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TextBox 76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sp>
          <p:nvSpPr>
            <p:cNvPr id="109" name="Rounded Rectangle 108"/>
            <p:cNvSpPr/>
            <p:nvPr/>
          </p:nvSpPr>
          <p:spPr>
            <a:xfrm>
              <a:off x="6046901" y="2335658"/>
              <a:ext cx="1498661" cy="66468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196767" y="2418744"/>
              <a:ext cx="224799" cy="24925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421567" y="2418744"/>
              <a:ext cx="224799" cy="2492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646366" y="2418744"/>
              <a:ext cx="224799" cy="2492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1967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421567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646366" y="2668003"/>
              <a:ext cx="224799" cy="24925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6" name="Straight Arrow Connector 115"/>
            <p:cNvCxnSpPr>
              <a:endCxn id="260" idx="0"/>
            </p:cNvCxnSpPr>
            <p:nvPr/>
          </p:nvCxnSpPr>
          <p:spPr>
            <a:xfrm flipH="1">
              <a:off x="4773038" y="2917261"/>
              <a:ext cx="1517396" cy="8308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5" idx="2"/>
            </p:cNvCxnSpPr>
            <p:nvPr/>
          </p:nvCxnSpPr>
          <p:spPr>
            <a:xfrm>
              <a:off x="6758765" y="2917261"/>
              <a:ext cx="2060659" cy="913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2"/>
            </p:cNvCxnSpPr>
            <p:nvPr/>
          </p:nvCxnSpPr>
          <p:spPr>
            <a:xfrm>
              <a:off x="6533967" y="2917261"/>
              <a:ext cx="1255127" cy="9372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7095964" y="2335658"/>
              <a:ext cx="330622" cy="35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U</a:t>
              </a:r>
              <a:endParaRPr lang="en-GB" sz="1400" b="1" dirty="0">
                <a:latin typeface="Comic Sans MS" pitchFamily="66" charset="0"/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4023707" y="3748123"/>
              <a:ext cx="1498661" cy="664689"/>
              <a:chOff x="2168718" y="1961771"/>
              <a:chExt cx="1498661" cy="664689"/>
            </a:xfrm>
          </p:grpSpPr>
          <p:sp>
            <p:nvSpPr>
              <p:cNvPr id="260" name="Rounded Rectangle 259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3217781" y="1961771"/>
                <a:ext cx="318944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Comic Sans MS" pitchFamily="66" charset="0"/>
                  </a:rPr>
                  <a:t>V</a:t>
                </a:r>
              </a:p>
            </p:txBody>
          </p:sp>
          <p:grpSp>
            <p:nvGrpSpPr>
              <p:cNvPr id="268" name="Group 267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69" name="Rectangle 268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93" name="Group 192"/>
            <p:cNvGrpSpPr/>
            <p:nvPr/>
          </p:nvGrpSpPr>
          <p:grpSpPr>
            <a:xfrm>
              <a:off x="6871165" y="2418744"/>
              <a:ext cx="224799" cy="498517"/>
              <a:chOff x="7380312" y="4149080"/>
              <a:chExt cx="216024" cy="432048"/>
            </a:xfrm>
          </p:grpSpPr>
          <p:sp>
            <p:nvSpPr>
              <p:cNvPr id="258" name="Rectangle 257"/>
              <p:cNvSpPr/>
              <p:nvPr/>
            </p:nvSpPr>
            <p:spPr>
              <a:xfrm>
                <a:off x="7380312" y="4149080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7380312" y="4365104"/>
                <a:ext cx="216024" cy="21602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4" name="Straight Arrow Connector 193"/>
            <p:cNvCxnSpPr>
              <a:stCxn id="264" idx="2"/>
              <a:endCxn id="247" idx="0"/>
            </p:cNvCxnSpPr>
            <p:nvPr/>
          </p:nvCxnSpPr>
          <p:spPr>
            <a:xfrm flipH="1">
              <a:off x="2151303" y="4329725"/>
              <a:ext cx="2134670" cy="6745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>
              <a:endCxn id="236" idx="0"/>
            </p:cNvCxnSpPr>
            <p:nvPr/>
          </p:nvCxnSpPr>
          <p:spPr>
            <a:xfrm flipH="1">
              <a:off x="3776072" y="4329726"/>
              <a:ext cx="734699" cy="673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>
              <a:stCxn id="266" idx="2"/>
              <a:endCxn id="225" idx="0"/>
            </p:cNvCxnSpPr>
            <p:nvPr/>
          </p:nvCxnSpPr>
          <p:spPr>
            <a:xfrm>
              <a:off x="4735571" y="4329725"/>
              <a:ext cx="683267" cy="665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endCxn id="214" idx="0"/>
            </p:cNvCxnSpPr>
            <p:nvPr/>
          </p:nvCxnSpPr>
          <p:spPr>
            <a:xfrm>
              <a:off x="4899592" y="4327326"/>
              <a:ext cx="2140172" cy="6769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1401972" y="5004294"/>
              <a:ext cx="1498661" cy="664689"/>
              <a:chOff x="2168718" y="1961771"/>
              <a:chExt cx="1498661" cy="664689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55" name="Group 254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56" name="Rectangle 25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99" name="Group 198"/>
            <p:cNvGrpSpPr/>
            <p:nvPr/>
          </p:nvGrpSpPr>
          <p:grpSpPr>
            <a:xfrm>
              <a:off x="3026741" y="5003465"/>
              <a:ext cx="1498661" cy="664689"/>
              <a:chOff x="2168718" y="1961771"/>
              <a:chExt cx="1498661" cy="664689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44" name="Group 243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45" name="Rectangle 244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4669507" y="4995611"/>
              <a:ext cx="1498661" cy="664689"/>
              <a:chOff x="2168718" y="1961771"/>
              <a:chExt cx="1498661" cy="664689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6290433" y="5004294"/>
              <a:ext cx="1498661" cy="664689"/>
              <a:chOff x="2168718" y="1961771"/>
              <a:chExt cx="1498661" cy="664689"/>
            </a:xfrm>
          </p:grpSpPr>
          <p:sp>
            <p:nvSpPr>
              <p:cNvPr id="214" name="Rounded Rectangle 213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3217781" y="196177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5903301" y="3748122"/>
              <a:ext cx="1498661" cy="664689"/>
              <a:chOff x="2168718" y="1961771"/>
              <a:chExt cx="1498661" cy="664689"/>
            </a:xfrm>
          </p:grpSpPr>
          <p:sp>
            <p:nvSpPr>
              <p:cNvPr id="203" name="Rounded Rectangle 202"/>
              <p:cNvSpPr/>
              <p:nvPr/>
            </p:nvSpPr>
            <p:spPr>
              <a:xfrm>
                <a:off x="2168718" y="1961771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2318584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2543383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2768182" y="2044857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2318584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2543383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2768182" y="2294115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3217781" y="1961771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W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211" name="Group 210"/>
              <p:cNvGrpSpPr/>
              <p:nvPr/>
            </p:nvGrpSpPr>
            <p:grpSpPr>
              <a:xfrm>
                <a:off x="2992982" y="2044857"/>
                <a:ext cx="224799" cy="498517"/>
                <a:chOff x="7380312" y="4149080"/>
                <a:chExt cx="216024" cy="432048"/>
              </a:xfrm>
            </p:grpSpPr>
            <p:sp>
              <p:nvSpPr>
                <p:cNvPr id="212" name="Rectangle 211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013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859850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Add last (largest) element in V into W and carry over left pointers (note: no longer a tree!)</a:t>
            </a:r>
            <a:endParaRPr lang="en-GB" dirty="0"/>
          </a:p>
        </p:txBody>
      </p:sp>
      <p:sp>
        <p:nvSpPr>
          <p:cNvPr id="84" name="TextBox 83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96" name="Group 95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" name="Straight Arrow Connector 103"/>
              <p:cNvCxnSpPr>
                <a:endCxn id="248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stCxn id="103" idx="2"/>
              </p:cNvCxnSpPr>
              <p:nvPr/>
            </p:nvCxnSpPr>
            <p:spPr>
              <a:xfrm>
                <a:off x="6758765" y="2917261"/>
                <a:ext cx="2060659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102" idx="2"/>
              </p:cNvCxnSpPr>
              <p:nvPr/>
            </p:nvCxnSpPr>
            <p:spPr>
              <a:xfrm>
                <a:off x="6533967" y="2917261"/>
                <a:ext cx="1255127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48" name="Rounded Rectangle 24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TextBox 254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56" name="Group 255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57" name="Rectangle 256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9" name="Group 108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10" name="Straight Arrow Connector 109"/>
              <p:cNvCxnSpPr>
                <a:stCxn id="252" idx="2"/>
                <a:endCxn id="235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endCxn id="224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stCxn id="254" idx="2"/>
                <a:endCxn id="213" idx="0"/>
              </p:cNvCxnSpPr>
              <p:nvPr/>
            </p:nvCxnSpPr>
            <p:spPr>
              <a:xfrm>
                <a:off x="4735571" y="4329725"/>
                <a:ext cx="683267" cy="66588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endCxn id="202" idx="0"/>
              </p:cNvCxnSpPr>
              <p:nvPr/>
            </p:nvCxnSpPr>
            <p:spPr>
              <a:xfrm>
                <a:off x="4899592" y="4327326"/>
                <a:ext cx="2140172" cy="6769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5" name="Rounded Rectangle 234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TextBox 241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4" name="Rectangle 243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5" name="Group 114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4" name="Rounded Rectangle 22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1" name="TextBox 230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2" name="Group 23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3" name="Rectangle 23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6" name="Group 115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3" name="Rounded Rectangle 21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1" name="Group 22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2" name="Rectangle 22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2" name="Rounded Rectangle 201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0" name="Group 20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1" name="Rectangle 21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8" name="Group 117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9" name="Rounded Rectangle 11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9" name="Group 19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0" name="Rectangle 19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259" name="Straight Arrow Connector 258"/>
            <p:cNvCxnSpPr>
              <a:stCxn id="196" idx="2"/>
              <a:endCxn id="202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endCxn id="213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2" name="Rectangle 351"/>
          <p:cNvSpPr/>
          <p:nvPr/>
        </p:nvSpPr>
        <p:spPr>
          <a:xfrm>
            <a:off x="391562" y="1404081"/>
            <a:ext cx="4006810" cy="414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7483257-9079-4B44-977B-14B484BD8E1B}" type="slidenum">
              <a:rPr lang="en-GB" sz="1400" smtClean="0">
                <a:latin typeface="Arial" charset="0"/>
              </a:rPr>
              <a:pPr eaLnBrk="1" hangingPunct="1"/>
              <a:t>8</a:t>
            </a:fld>
            <a:endParaRPr lang="en-GB" sz="1400" smtClean="0">
              <a:latin typeface="Arial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GB" smtClean="0"/>
              <a:t>Insertion for an m-way tree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229600" cy="1981200"/>
          </a:xfrm>
        </p:spPr>
        <p:txBody>
          <a:bodyPr/>
          <a:lstStyle/>
          <a:p>
            <a:r>
              <a:rPr lang="en-GB" sz="2000" smtClean="0"/>
              <a:t>Similar to insertion for BST</a:t>
            </a:r>
          </a:p>
          <a:p>
            <a:r>
              <a:rPr lang="en-GB" sz="2000" smtClean="0"/>
              <a:t>Remember, for an m-way tree can have at most m-1 values at each node</a:t>
            </a:r>
          </a:p>
          <a:p>
            <a:r>
              <a:rPr lang="en-GB" sz="2000" smtClean="0"/>
              <a:t>To add value x, continue as for search until we reach a node (pointed to by V) containing (v</a:t>
            </a:r>
            <a:r>
              <a:rPr lang="en-GB" sz="2000" baseline="-25000" smtClean="0"/>
              <a:t>1</a:t>
            </a:r>
            <a:r>
              <a:rPr lang="en-GB" sz="2000" smtClean="0"/>
              <a:t>,…,v</a:t>
            </a:r>
            <a:r>
              <a:rPr lang="en-GB" sz="2000" baseline="-25000" smtClean="0"/>
              <a:t>k</a:t>
            </a:r>
            <a:r>
              <a:rPr lang="en-GB" sz="2000" smtClean="0"/>
              <a:t>)  (where k</a:t>
            </a:r>
            <a:r>
              <a:rPr lang="en-GB" sz="2000" smtClean="0">
                <a:sym typeface="Symbol" pitchFamily="18" charset="2"/>
              </a:rPr>
              <a:t> m-1) </a:t>
            </a:r>
            <a:r>
              <a:rPr lang="en-GB" sz="2000" smtClean="0"/>
              <a:t>and can’t continue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85775" y="3587750"/>
            <a:ext cx="8458200" cy="7016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/>
              <a:t> If V is full and x&lt;v</a:t>
            </a:r>
            <a:r>
              <a:rPr lang="en-GB" sz="2000" baseline="-25000"/>
              <a:t>1</a:t>
            </a:r>
            <a:r>
              <a:rPr lang="en-GB" sz="2000"/>
              <a:t> then the left subtree must be empty, so create</a:t>
            </a:r>
          </a:p>
          <a:p>
            <a:pPr eaLnBrk="1" hangingPunct="1"/>
            <a:r>
              <a:rPr lang="en-GB" sz="2000"/>
              <a:t>  a new (left-most) child for V and place x as its first value.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81000" y="4419600"/>
            <a:ext cx="8458200" cy="100647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dirty="0"/>
              <a:t> If V is full and v</a:t>
            </a:r>
            <a:r>
              <a:rPr lang="en-GB" sz="2000" baseline="-25000" dirty="0"/>
              <a:t>i </a:t>
            </a:r>
            <a:r>
              <a:rPr lang="en-GB" sz="2000" dirty="0"/>
              <a:t>&lt; x &lt; v</a:t>
            </a:r>
            <a:r>
              <a:rPr lang="en-GB" sz="2000" baseline="-25000" dirty="0"/>
              <a:t>i+1</a:t>
            </a:r>
            <a:r>
              <a:rPr lang="en-GB" sz="2000" dirty="0"/>
              <a:t> then the subtree between v</a:t>
            </a:r>
            <a:r>
              <a:rPr lang="en-GB" sz="2000" baseline="-25000" dirty="0"/>
              <a:t>i</a:t>
            </a:r>
            <a:r>
              <a:rPr lang="en-GB" sz="2000" dirty="0"/>
              <a:t> and v</a:t>
            </a:r>
            <a:r>
              <a:rPr lang="en-GB" sz="2000" baseline="-25000" dirty="0"/>
              <a:t>i+1</a:t>
            </a:r>
            <a:r>
              <a:rPr lang="en-GB" sz="2000" dirty="0"/>
              <a:t> must </a:t>
            </a:r>
          </a:p>
          <a:p>
            <a:pPr eaLnBrk="1" hangingPunct="1"/>
            <a:r>
              <a:rPr lang="en-GB" sz="2000" dirty="0"/>
              <a:t>  be empty, so create a new child for V </a:t>
            </a:r>
            <a:r>
              <a:rPr lang="en-GB" sz="1800" dirty="0"/>
              <a:t>between v</a:t>
            </a:r>
            <a:r>
              <a:rPr lang="en-GB" sz="1800" baseline="-25000" dirty="0"/>
              <a:t>i</a:t>
            </a:r>
            <a:r>
              <a:rPr lang="en-GB" sz="1800" dirty="0"/>
              <a:t> and v</a:t>
            </a:r>
            <a:r>
              <a:rPr lang="en-GB" sz="1800" baseline="-25000" dirty="0"/>
              <a:t>i+1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2000" dirty="0"/>
              <a:t>and place x </a:t>
            </a:r>
            <a:r>
              <a:rPr lang="en-GB" sz="2000" dirty="0" smtClean="0"/>
              <a:t> as  </a:t>
            </a:r>
            <a:r>
              <a:rPr lang="en-GB" sz="2000" dirty="0"/>
              <a:t>its first value.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81000" y="5486400"/>
            <a:ext cx="8458200" cy="7016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/>
              <a:t> If V is full and x&gt;v</a:t>
            </a:r>
            <a:r>
              <a:rPr lang="en-GB" sz="2000" baseline="-25000"/>
              <a:t>k</a:t>
            </a:r>
            <a:r>
              <a:rPr lang="en-GB" sz="2000"/>
              <a:t>then the right subtree must be empty, so create</a:t>
            </a:r>
          </a:p>
          <a:p>
            <a:pPr eaLnBrk="1" hangingPunct="1"/>
            <a:r>
              <a:rPr lang="en-GB" sz="2000"/>
              <a:t>  a new (right-most) child for V and place x as its first value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73075" y="2960688"/>
            <a:ext cx="8458200" cy="39687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/>
              <a:t> If V is not full then add x to V so that values of V remain ordered.</a:t>
            </a:r>
          </a:p>
        </p:txBody>
      </p:sp>
      <p:sp>
        <p:nvSpPr>
          <p:cNvPr id="922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3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12234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734079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If V isn’t a leaf then update parents of children passed over to W (not shown)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93075" y="1712670"/>
            <a:ext cx="8585821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93" name="Group 92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" name="Straight Arrow Connector 102"/>
              <p:cNvCxnSpPr>
                <a:endCxn id="247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>
                <a:stCxn id="102" idx="2"/>
              </p:cNvCxnSpPr>
              <p:nvPr/>
            </p:nvCxnSpPr>
            <p:spPr>
              <a:xfrm>
                <a:off x="6758765" y="2917261"/>
                <a:ext cx="2060659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stCxn id="101" idx="2"/>
              </p:cNvCxnSpPr>
              <p:nvPr/>
            </p:nvCxnSpPr>
            <p:spPr>
              <a:xfrm>
                <a:off x="6533967" y="2917261"/>
                <a:ext cx="1255127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47" name="Rounded Rectangle 246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4" name="TextBox 253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55" name="Group 254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8" name="Group 107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45" name="Rectangle 244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9" name="Straight Arrow Connector 108"/>
              <p:cNvCxnSpPr>
                <a:stCxn id="251" idx="2"/>
                <a:endCxn id="234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>
                <a:endCxn id="223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stCxn id="253" idx="2"/>
                <a:endCxn id="212" idx="0"/>
              </p:cNvCxnSpPr>
              <p:nvPr/>
            </p:nvCxnSpPr>
            <p:spPr>
              <a:xfrm>
                <a:off x="4735571" y="4329725"/>
                <a:ext cx="683267" cy="66588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endCxn id="201" idx="0"/>
              </p:cNvCxnSpPr>
              <p:nvPr/>
            </p:nvCxnSpPr>
            <p:spPr>
              <a:xfrm>
                <a:off x="4899592" y="4327326"/>
                <a:ext cx="2140172" cy="6769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4" name="Rounded Rectangle 23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42" name="Group 24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3" name="Rectangle 24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4" name="Group 113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3" name="Rounded Rectangle 22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1" name="Group 23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2" name="Rectangle 23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5" name="Group 114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2" name="Rounded Rectangle 211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0" name="Group 21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1" name="Rectangle 22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6" name="Group 115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1" name="Rounded Rectangle 200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9" name="Group 20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0" name="Rectangle 20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7" name="Group 116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8" name="Rounded Rectangle 11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99" name="Rectangle 198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94" name="Straight Arrow Connector 93"/>
            <p:cNvCxnSpPr>
              <a:stCxn id="195" idx="2"/>
              <a:endCxn id="201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endCxn id="212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40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379738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New node W’s parent is U (not shown)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12893" y="1931377"/>
            <a:ext cx="2894009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4" name="Group 83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Arrow Connector 93"/>
              <p:cNvCxnSpPr>
                <a:endCxn id="238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>
                <a:stCxn id="93" idx="2"/>
              </p:cNvCxnSpPr>
              <p:nvPr/>
            </p:nvCxnSpPr>
            <p:spPr>
              <a:xfrm>
                <a:off x="6758765" y="2917261"/>
                <a:ext cx="2060659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>
                <a:stCxn id="92" idx="2"/>
              </p:cNvCxnSpPr>
              <p:nvPr/>
            </p:nvCxnSpPr>
            <p:spPr>
              <a:xfrm>
                <a:off x="6533967" y="2917261"/>
                <a:ext cx="1255127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8" name="Rounded Rectangle 23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TextBox 244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6" name="Group 245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7" name="Rectangle 246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9" name="Group 98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6" name="Rectangle 235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Arrow Connector 99"/>
              <p:cNvCxnSpPr>
                <a:stCxn id="242" idx="2"/>
                <a:endCxn id="225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endCxn id="214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244" idx="2"/>
                <a:endCxn id="203" idx="0"/>
              </p:cNvCxnSpPr>
              <p:nvPr/>
            </p:nvCxnSpPr>
            <p:spPr>
              <a:xfrm>
                <a:off x="4735571" y="4329725"/>
                <a:ext cx="683267" cy="66588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endCxn id="120" idx="0"/>
              </p:cNvCxnSpPr>
              <p:nvPr/>
            </p:nvCxnSpPr>
            <p:spPr>
              <a:xfrm>
                <a:off x="4899592" y="4327326"/>
                <a:ext cx="2140172" cy="6769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5" name="Rounded Rectangle 224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3" name="Group 232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4" name="Rectangle 233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4" name="Rounded Rectangle 21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2" name="Group 22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3" name="Rectangle 22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3" name="Rounded Rectangle 20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1" name="Group 21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2" name="Rectangle 21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20" name="Rounded Rectangle 119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0" name="Group 19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1" name="Rectangle 20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8" name="Group 107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09" name="Rounded Rectangle 10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7" name="Group 116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5" name="Straight Arrow Connector 84"/>
            <p:cNvCxnSpPr>
              <a:stCxn id="114" idx="2"/>
              <a:endCxn id="120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203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04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0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36786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Remove from V the data passed to W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69739" y="2117412"/>
            <a:ext cx="2894009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5" name="Group 84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" name="Straight Arrow Connector 94"/>
              <p:cNvCxnSpPr>
                <a:endCxn id="239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>
                <a:stCxn id="94" idx="2"/>
              </p:cNvCxnSpPr>
              <p:nvPr/>
            </p:nvCxnSpPr>
            <p:spPr>
              <a:xfrm>
                <a:off x="6758765" y="2917261"/>
                <a:ext cx="2060659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3" idx="2"/>
              </p:cNvCxnSpPr>
              <p:nvPr/>
            </p:nvCxnSpPr>
            <p:spPr>
              <a:xfrm>
                <a:off x="6533967" y="2917261"/>
                <a:ext cx="1255127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9" name="Rounded Rectangle 23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TextBox 245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7" name="Group 246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8" name="Rectangle 247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0" name="Group 99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1" name="Straight Arrow Connector 100"/>
              <p:cNvCxnSpPr>
                <a:stCxn id="243" idx="2"/>
                <a:endCxn id="226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endCxn id="215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>
                <a:stCxn id="245" idx="2"/>
                <a:endCxn id="193" idx="0"/>
              </p:cNvCxnSpPr>
              <p:nvPr/>
            </p:nvCxnSpPr>
            <p:spPr>
              <a:xfrm>
                <a:off x="4735571" y="4329725"/>
                <a:ext cx="2304193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6" name="Rounded Rectangle 225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4" name="Group 233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5" name="Rectangle 234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5" name="Rounded Rectangle 214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TextBox 221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3" name="Group 222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4" name="Rectangle 223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5" name="Rectangle 224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4" name="Rounded Rectangle 20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2" name="Group 21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3" name="Rectangle 21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8" name="Group 107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93" name="Rounded Rectangle 19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TextBox 19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1" name="Group 20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2" name="Rectangle 20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9" name="Group 108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0" name="Rounded Rectangle 109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8" name="Group 117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6" name="Straight Arrow Connector 85"/>
            <p:cNvCxnSpPr>
              <a:stCxn id="115" idx="2"/>
              <a:endCxn id="193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endCxn id="204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78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-4072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422102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Insert largest element in V into its parent U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25292" y="2283108"/>
            <a:ext cx="2894009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5" name="Group 84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" name="Straight Arrow Connector 94"/>
              <p:cNvCxnSpPr>
                <a:endCxn id="237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6948264" y="2917261"/>
                <a:ext cx="1871160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6758765" y="2917261"/>
                <a:ext cx="1030329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7" name="Rounded Rectangle 236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TextBox 243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5" name="Group 244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6" name="Rectangle 245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0" name="Group 99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5" name="Rectangle 234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1" name="Straight Arrow Connector 100"/>
              <p:cNvCxnSpPr>
                <a:stCxn id="241" idx="2"/>
                <a:endCxn id="224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endCxn id="213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243" idx="2"/>
                <a:endCxn id="120" idx="0"/>
              </p:cNvCxnSpPr>
              <p:nvPr/>
            </p:nvCxnSpPr>
            <p:spPr>
              <a:xfrm>
                <a:off x="4735571" y="4329725"/>
                <a:ext cx="2304193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4" name="Rounded Rectangle 22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1" name="TextBox 230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2" name="Group 23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3" name="Rectangle 23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3" name="Rounded Rectangle 21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1" name="Group 22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2" name="Rectangle 22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2" name="Rounded Rectangle 201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0" name="Group 20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1" name="Rectangle 21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20" name="Rounded Rectangle 119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9" name="Group 19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0" name="Rectangle 19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8" name="Group 107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09" name="Rounded Rectangle 10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7" name="Group 116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6" name="Straight Arrow Connector 85"/>
            <p:cNvCxnSpPr>
              <a:stCxn id="114" idx="2"/>
              <a:endCxn id="120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endCxn id="202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Straight Arrow Connector 247"/>
          <p:cNvCxnSpPr>
            <a:stCxn id="93" idx="2"/>
            <a:endCxn id="109" idx="0"/>
          </p:cNvCxnSpPr>
          <p:nvPr/>
        </p:nvCxnSpPr>
        <p:spPr>
          <a:xfrm>
            <a:off x="6533967" y="2917261"/>
            <a:ext cx="118665" cy="8308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-4072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820820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V’s largest child is then its second largest element (a bit of a hack to simplify next step)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7692" y="2454041"/>
            <a:ext cx="3565305" cy="346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4" name="Group 83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Arrow Connector 93"/>
              <p:cNvCxnSpPr>
                <a:endCxn id="236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6948264" y="2917261"/>
                <a:ext cx="1871160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6758765" y="2917261"/>
                <a:ext cx="1030329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6" name="Rounded Rectangle 235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TextBox 242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4" name="Group 243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5" name="Rectangle 244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9" name="Group 98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Arrow Connector 99"/>
              <p:cNvCxnSpPr>
                <a:stCxn id="240" idx="2"/>
                <a:endCxn id="223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endCxn id="212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242" idx="2"/>
                <a:endCxn id="212" idx="0"/>
              </p:cNvCxnSpPr>
              <p:nvPr/>
            </p:nvCxnSpPr>
            <p:spPr>
              <a:xfrm flipH="1">
                <a:off x="3776072" y="4329725"/>
                <a:ext cx="959499" cy="6737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3" name="Rounded Rectangle 222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1" name="Group 230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2" name="Rectangle 231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2" name="Rounded Rectangle 211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0" name="Group 21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1" name="Rectangle 22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1" name="Rounded Rectangle 200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9" name="Group 20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0" name="Rectangle 20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9" name="Rounded Rectangle 11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99" name="Rectangle 198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08" name="Rounded Rectangle 10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6" name="Group 115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5" name="Straight Arrow Connector 84"/>
            <p:cNvCxnSpPr>
              <a:stCxn id="113" idx="2"/>
              <a:endCxn id="119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201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Straight Arrow Connector 120"/>
          <p:cNvCxnSpPr/>
          <p:nvPr/>
        </p:nvCxnSpPr>
        <p:spPr>
          <a:xfrm>
            <a:off x="6533967" y="2917261"/>
            <a:ext cx="118665" cy="8308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9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-4072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435311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Remove from V the element passed up to U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08757" y="2630746"/>
            <a:ext cx="1745185" cy="346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4" name="Group 83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Arrow Connector 93"/>
              <p:cNvCxnSpPr>
                <a:endCxn id="235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6948264" y="2917261"/>
                <a:ext cx="1871160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6758765" y="2917261"/>
                <a:ext cx="1030329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5" name="Rounded Rectangle 234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TextBox 241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4" name="Rectangle 243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9" name="Group 98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3" name="Rectangle 232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Arrow Connector 99"/>
              <p:cNvCxnSpPr>
                <a:stCxn id="239" idx="2"/>
                <a:endCxn id="222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endCxn id="211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2" name="Rounded Rectangle 221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30" name="Group 229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1" name="Rectangle 230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2" name="Rectangle 231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1" name="Rounded Rectangle 210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9" name="Group 21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20" name="Rectangle 21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00" name="Rounded Rectangle 199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8" name="Group 207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9" name="Rectangle 208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9" name="Rounded Rectangle 11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7" name="Group 196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98" name="Rectangle 197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08" name="Rounded Rectangle 10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6" name="Group 115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5" name="Straight Arrow Connector 84"/>
            <p:cNvCxnSpPr>
              <a:stCxn id="113" idx="2"/>
              <a:endCxn id="119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200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6533967" y="2917261"/>
            <a:ext cx="118665" cy="8308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3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296" t="41343" r="17070" b="30883"/>
          <a:stretch/>
        </p:blipFill>
        <p:spPr bwMode="auto">
          <a:xfrm>
            <a:off x="-4072" y="188639"/>
            <a:ext cx="8988265" cy="32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388" y="6061938"/>
            <a:ext cx="523027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If parent of V (that is U) has overflowed … then split U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72874" y="2869473"/>
            <a:ext cx="2971226" cy="346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6948264" y="116632"/>
            <a:ext cx="186781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(m=3)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401972" y="2335658"/>
            <a:ext cx="7417452" cy="3333325"/>
            <a:chOff x="1401972" y="2335658"/>
            <a:chExt cx="7417452" cy="3333325"/>
          </a:xfrm>
        </p:grpSpPr>
        <p:grpSp>
          <p:nvGrpSpPr>
            <p:cNvPr id="84" name="Group 83"/>
            <p:cNvGrpSpPr/>
            <p:nvPr/>
          </p:nvGrpSpPr>
          <p:grpSpPr>
            <a:xfrm>
              <a:off x="1401972" y="2335658"/>
              <a:ext cx="7417452" cy="3333325"/>
              <a:chOff x="1401972" y="2335658"/>
              <a:chExt cx="7417452" cy="3333325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6046901" y="2335658"/>
                <a:ext cx="1498661" cy="6646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196767" y="2418744"/>
                <a:ext cx="224799" cy="24925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21567" y="2418744"/>
                <a:ext cx="224799" cy="2492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46366" y="2418744"/>
                <a:ext cx="224799" cy="24925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1967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421567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646366" y="2668003"/>
                <a:ext cx="224799" cy="24925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Arrow Connector 93"/>
              <p:cNvCxnSpPr>
                <a:endCxn id="234" idx="0"/>
              </p:cNvCxnSpPr>
              <p:nvPr/>
            </p:nvCxnSpPr>
            <p:spPr>
              <a:xfrm flipH="1">
                <a:off x="4773038" y="2917261"/>
                <a:ext cx="1517396" cy="8308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6948264" y="2917261"/>
                <a:ext cx="1871160" cy="9139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6758765" y="2917261"/>
                <a:ext cx="1030329" cy="937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7095964" y="2335658"/>
                <a:ext cx="330622" cy="355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latin typeface="Comic Sans MS" pitchFamily="66" charset="0"/>
                  </a:rPr>
                  <a:t>U</a:t>
                </a:r>
                <a:endParaRPr lang="en-GB" sz="1400" b="1" dirty="0">
                  <a:latin typeface="Comic Sans MS" pitchFamily="66" charset="0"/>
                </a:endParaRP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4023707" y="3748123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34" name="Rounded Rectangle 233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3217781" y="1961771"/>
                  <a:ext cx="318944" cy="355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>
                      <a:latin typeface="Comic Sans MS" pitchFamily="66" charset="0"/>
                    </a:rPr>
                    <a:t>V</a:t>
                  </a:r>
                </a:p>
              </p:txBody>
            </p:sp>
            <p:grpSp>
              <p:nvGrpSpPr>
                <p:cNvPr id="242" name="Group 241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43" name="Rectangle 242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9" name="Group 98"/>
              <p:cNvGrpSpPr/>
              <p:nvPr/>
            </p:nvGrpSpPr>
            <p:grpSpPr>
              <a:xfrm>
                <a:off x="6871165" y="2418744"/>
                <a:ext cx="224799" cy="498517"/>
                <a:chOff x="7380312" y="4149080"/>
                <a:chExt cx="216024" cy="432048"/>
              </a:xfrm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7380312" y="4149080"/>
                  <a:ext cx="216024" cy="216024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7380312" y="4365104"/>
                  <a:ext cx="216024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Arrow Connector 99"/>
              <p:cNvCxnSpPr>
                <a:stCxn id="238" idx="2"/>
                <a:endCxn id="221" idx="0"/>
              </p:cNvCxnSpPr>
              <p:nvPr/>
            </p:nvCxnSpPr>
            <p:spPr>
              <a:xfrm flipH="1">
                <a:off x="2151303" y="4329725"/>
                <a:ext cx="2134670" cy="674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endCxn id="210" idx="0"/>
              </p:cNvCxnSpPr>
              <p:nvPr/>
            </p:nvCxnSpPr>
            <p:spPr>
              <a:xfrm flipH="1">
                <a:off x="3776072" y="4329726"/>
                <a:ext cx="734699" cy="6737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/>
              <p:cNvGrpSpPr/>
              <p:nvPr/>
            </p:nvGrpSpPr>
            <p:grpSpPr>
              <a:xfrm>
                <a:off x="1401972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21" name="Rounded Rectangle 220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29" name="Group 228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30" name="Rectangle 229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1" name="Rectangle 230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3" name="Group 102"/>
              <p:cNvGrpSpPr/>
              <p:nvPr/>
            </p:nvGrpSpPr>
            <p:grpSpPr>
              <a:xfrm>
                <a:off x="3026741" y="5003465"/>
                <a:ext cx="1498661" cy="664689"/>
                <a:chOff x="2168718" y="1961771"/>
                <a:chExt cx="1498661" cy="664689"/>
              </a:xfrm>
            </p:grpSpPr>
            <p:sp>
              <p:nvSpPr>
                <p:cNvPr id="210" name="Rounded Rectangle 209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18" name="Group 217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19" name="Rectangle 218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0" name="Rectangle 219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4669507" y="4995611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99" name="Rounded Rectangle 198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207" name="Group 206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208" name="Rectangle 207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6290433" y="5004294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18" name="Rounded Rectangle 117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3217781" y="1961771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96" name="Group 195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97" name="Rectangle 196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5903301" y="3748122"/>
                <a:ext cx="1498661" cy="664689"/>
                <a:chOff x="2168718" y="1961771"/>
                <a:chExt cx="1498661" cy="664689"/>
              </a:xfrm>
            </p:grpSpPr>
            <p:sp>
              <p:nvSpPr>
                <p:cNvPr id="107" name="Rounded Rectangle 106"/>
                <p:cNvSpPr/>
                <p:nvPr/>
              </p:nvSpPr>
              <p:spPr>
                <a:xfrm>
                  <a:off x="2168718" y="1961771"/>
                  <a:ext cx="1498661" cy="6646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318584" y="2044857"/>
                  <a:ext cx="224799" cy="2492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543383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768182" y="2044857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318584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543383" y="2294115"/>
                  <a:ext cx="224799" cy="24925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768182" y="2294115"/>
                  <a:ext cx="224799" cy="24925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3217781" y="1961771"/>
                  <a:ext cx="3706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omic Sans MS" pitchFamily="66" charset="0"/>
                    </a:rPr>
                    <a:t>W</a:t>
                  </a:r>
                  <a:endParaRPr lang="en-GB" sz="1400" b="1" dirty="0">
                    <a:latin typeface="Comic Sans MS" pitchFamily="66" charset="0"/>
                  </a:endParaRPr>
                </a:p>
              </p:txBody>
            </p:sp>
            <p:grpSp>
              <p:nvGrpSpPr>
                <p:cNvPr id="115" name="Group 114"/>
                <p:cNvGrpSpPr/>
                <p:nvPr/>
              </p:nvGrpSpPr>
              <p:grpSpPr>
                <a:xfrm>
                  <a:off x="2992982" y="2044857"/>
                  <a:ext cx="224799" cy="498517"/>
                  <a:chOff x="7380312" y="4149080"/>
                  <a:chExt cx="216024" cy="432048"/>
                </a:xfrm>
              </p:grpSpPr>
              <p:sp>
                <p:nvSpPr>
                  <p:cNvPr id="116" name="Rectangle 115"/>
                  <p:cNvSpPr/>
                  <p:nvPr/>
                </p:nvSpPr>
                <p:spPr>
                  <a:xfrm>
                    <a:off x="7380312" y="4149080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7380312" y="4365104"/>
                    <a:ext cx="216024" cy="216024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85" name="Straight Arrow Connector 84"/>
            <p:cNvCxnSpPr>
              <a:stCxn id="112" idx="2"/>
              <a:endCxn id="118" idx="0"/>
            </p:cNvCxnSpPr>
            <p:nvPr/>
          </p:nvCxnSpPr>
          <p:spPr>
            <a:xfrm>
              <a:off x="6390366" y="4329724"/>
              <a:ext cx="649398" cy="674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199" idx="0"/>
            </p:cNvCxnSpPr>
            <p:nvPr/>
          </p:nvCxnSpPr>
          <p:spPr>
            <a:xfrm flipH="1">
              <a:off x="5418838" y="4329726"/>
              <a:ext cx="746728" cy="66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Straight Arrow Connector 120"/>
          <p:cNvCxnSpPr/>
          <p:nvPr/>
        </p:nvCxnSpPr>
        <p:spPr>
          <a:xfrm>
            <a:off x="6533967" y="2917261"/>
            <a:ext cx="118665" cy="8308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116632"/>
            <a:ext cx="212750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2_m tree deletion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492896"/>
            <a:ext cx="5343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Removal from a 2_m tree</a:t>
            </a:r>
          </a:p>
          <a:p>
            <a:pPr algn="ctr"/>
            <a:r>
              <a:rPr lang="en-GB" dirty="0" smtClean="0"/>
              <a:t>See Goodrich &amp; </a:t>
            </a:r>
            <a:r>
              <a:rPr lang="en-GB" dirty="0" err="1" smtClean="0"/>
              <a:t>Tamassia</a:t>
            </a:r>
            <a:r>
              <a:rPr lang="en-GB" dirty="0" smtClean="0"/>
              <a:t> Chapter 10, pages 460 to 463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uppycuteness.com/wp-content/uploads/2012/07/monda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388"/>
            <a:ext cx="914687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9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3356992"/>
            <a:ext cx="22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Download the code </a:t>
            </a:r>
            <a:r>
              <a:rPr lang="en-GB" dirty="0" smtClean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123728" y="4077072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http://www.dcs.gla.ac.uk/~pat/ads2/java/tree2_4/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4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367D9F4-EA1E-4978-A744-D265C7DE58ED}" type="slidenum">
              <a:rPr lang="en-GB" sz="1400" smtClean="0">
                <a:latin typeface="Arial" charset="0"/>
              </a:rPr>
              <a:pPr eaLnBrk="1" hangingPunct="1"/>
              <a:t>9</a:t>
            </a:fld>
            <a:endParaRPr lang="en-GB" sz="1400" smtClean="0">
              <a:latin typeface="Arial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92163"/>
          </a:xfrm>
        </p:spPr>
        <p:txBody>
          <a:bodyPr/>
          <a:lstStyle/>
          <a:p>
            <a:r>
              <a:rPr lang="en-GB" smtClean="0"/>
              <a:t>Examples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305800" cy="2971800"/>
          </a:xfrm>
        </p:spPr>
        <p:txBody>
          <a:bodyPr/>
          <a:lstStyle/>
          <a:p>
            <a:r>
              <a:rPr lang="en-GB" dirty="0" smtClean="0"/>
              <a:t>Create the 4-way tree formed by inserting the values </a:t>
            </a:r>
          </a:p>
          <a:p>
            <a:pPr>
              <a:buFontTx/>
              <a:buNone/>
            </a:pPr>
            <a:r>
              <a:rPr lang="en-GB" dirty="0" smtClean="0"/>
              <a:t>     12, 11, 8, 14, 9, 3, 2, 10, 5, 16 in order</a:t>
            </a:r>
          </a:p>
          <a:p>
            <a:pPr>
              <a:buFontTx/>
              <a:buNone/>
            </a:pPr>
            <a:endParaRPr lang="en-GB" dirty="0" smtClean="0"/>
          </a:p>
        </p:txBody>
      </p:sp>
      <p:sp>
        <p:nvSpPr>
          <p:cNvPr id="10245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400" smtClean="0">
                <a:latin typeface="Arial" charset="0"/>
              </a:rPr>
              <a:t>ADS2 Lecture17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7543800" y="152400"/>
            <a:ext cx="1360488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/>
              <a:t>m-way trees</a:t>
            </a:r>
          </a:p>
        </p:txBody>
      </p:sp>
    </p:spTree>
    <p:extLst>
      <p:ext uri="{BB962C8B-B14F-4D97-AF65-F5344CB8AC3E}">
        <p14:creationId xmlns:p14="http://schemas.microsoft.com/office/powerpoint/2010/main" val="17562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276872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latin typeface="Mistral" pitchFamily="66" charset="0"/>
              </a:rPr>
              <a:t>fin</a:t>
            </a:r>
            <a:endParaRPr lang="en-GB" sz="9600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3097</Words>
  <Application>Microsoft Office PowerPoint</Application>
  <PresentationFormat>On-screen Show (4:3)</PresentationFormat>
  <Paragraphs>772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PowerPoint Presentation</vt:lpstr>
      <vt:lpstr>Multi-way Search Trees of order m  (m-way search trees)</vt:lpstr>
      <vt:lpstr>Examples</vt:lpstr>
      <vt:lpstr>Examples</vt:lpstr>
      <vt:lpstr>Searching in an m-way tree</vt:lpstr>
      <vt:lpstr>Example</vt:lpstr>
      <vt:lpstr>PowerPoint Presentation</vt:lpstr>
      <vt:lpstr>Insertion for an m-way tree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Node of an m-way tree</vt:lpstr>
      <vt:lpstr>PowerPoint Presentation</vt:lpstr>
      <vt:lpstr>PowerPoint Presentation</vt:lpstr>
      <vt:lpstr>Balanced m-way trees (B-trees)</vt:lpstr>
      <vt:lpstr>B-Trees Motivation</vt:lpstr>
      <vt:lpstr>PowerPoint Presentation</vt:lpstr>
      <vt:lpstr>A B-trees is:</vt:lpstr>
      <vt:lpstr>Comparison of B-Trees with binary search  trees</vt:lpstr>
      <vt:lpstr>Examples</vt:lpstr>
      <vt:lpstr>Examples</vt:lpstr>
      <vt:lpstr>Examples</vt:lpstr>
      <vt:lpstr>Insertion</vt:lpstr>
      <vt:lpstr>Example</vt:lpstr>
      <vt:lpstr>Example</vt:lpstr>
      <vt:lpstr>Example</vt:lpstr>
      <vt:lpstr>But what if the parent overflows?</vt:lpstr>
      <vt:lpstr>Example</vt:lpstr>
      <vt:lpstr>Example</vt:lpstr>
      <vt:lpstr>Example</vt:lpstr>
      <vt:lpstr>Example contd.</vt:lpstr>
      <vt:lpstr>2-4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</dc:creator>
  <cp:lastModifiedBy>patrick</cp:lastModifiedBy>
  <cp:revision>100</cp:revision>
  <dcterms:created xsi:type="dcterms:W3CDTF">2013-01-29T11:24:34Z</dcterms:created>
  <dcterms:modified xsi:type="dcterms:W3CDTF">2016-02-17T16:18:48Z</dcterms:modified>
</cp:coreProperties>
</file>