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280" r:id="rId4"/>
    <p:sldId id="258" r:id="rId5"/>
    <p:sldId id="260" r:id="rId6"/>
    <p:sldId id="267" r:id="rId7"/>
    <p:sldId id="268" r:id="rId8"/>
    <p:sldId id="261" r:id="rId9"/>
    <p:sldId id="262" r:id="rId10"/>
    <p:sldId id="265" r:id="rId11"/>
    <p:sldId id="266" r:id="rId12"/>
    <p:sldId id="286" r:id="rId13"/>
    <p:sldId id="269" r:id="rId14"/>
    <p:sldId id="274" r:id="rId15"/>
    <p:sldId id="270" r:id="rId16"/>
    <p:sldId id="271" r:id="rId17"/>
    <p:sldId id="272" r:id="rId18"/>
    <p:sldId id="275" r:id="rId19"/>
    <p:sldId id="276" r:id="rId20"/>
    <p:sldId id="277" r:id="rId21"/>
    <p:sldId id="374" r:id="rId22"/>
    <p:sldId id="373" r:id="rId23"/>
    <p:sldId id="278" r:id="rId24"/>
    <p:sldId id="279" r:id="rId25"/>
    <p:sldId id="259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91" r:id="rId34"/>
    <p:sldId id="290" r:id="rId35"/>
    <p:sldId id="292" r:id="rId36"/>
    <p:sldId id="293" r:id="rId37"/>
    <p:sldId id="294" r:id="rId38"/>
    <p:sldId id="306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5" r:id="rId49"/>
    <p:sldId id="307" r:id="rId50"/>
    <p:sldId id="309" r:id="rId51"/>
    <p:sldId id="308" r:id="rId52"/>
    <p:sldId id="310" r:id="rId53"/>
    <p:sldId id="327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5" r:id="rId66"/>
    <p:sldId id="322" r:id="rId67"/>
    <p:sldId id="326" r:id="rId68"/>
    <p:sldId id="328" r:id="rId69"/>
    <p:sldId id="329" r:id="rId70"/>
    <p:sldId id="330" r:id="rId71"/>
    <p:sldId id="331" r:id="rId72"/>
    <p:sldId id="332" r:id="rId73"/>
    <p:sldId id="333" r:id="rId74"/>
    <p:sldId id="335" r:id="rId75"/>
    <p:sldId id="336" r:id="rId76"/>
    <p:sldId id="334" r:id="rId77"/>
    <p:sldId id="337" r:id="rId78"/>
    <p:sldId id="338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70" r:id="rId98"/>
    <p:sldId id="358" r:id="rId99"/>
    <p:sldId id="360" r:id="rId100"/>
    <p:sldId id="361" r:id="rId101"/>
    <p:sldId id="362" r:id="rId102"/>
    <p:sldId id="371" r:id="rId103"/>
    <p:sldId id="363" r:id="rId104"/>
    <p:sldId id="364" r:id="rId105"/>
    <p:sldId id="365" r:id="rId106"/>
    <p:sldId id="366" r:id="rId107"/>
    <p:sldId id="372" r:id="rId108"/>
    <p:sldId id="368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6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4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2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7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1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9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0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8D45-52F2-4B60-991F-C6E48C22AC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7622-8D72-4C9E-A0B9-F15F0775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2084" y="2733154"/>
            <a:ext cx="4078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lique and colour</a:t>
            </a:r>
          </a:p>
          <a:p>
            <a:pPr algn="ctr"/>
            <a:endParaRPr lang="en-GB" dirty="0" smtClean="0"/>
          </a:p>
          <a:p>
            <a:r>
              <a:rPr lang="en-GB" dirty="0" smtClean="0"/>
              <a:t>Part 1: introduction to two core problems</a:t>
            </a:r>
          </a:p>
          <a:p>
            <a:r>
              <a:rPr lang="en-GB" dirty="0" smtClean="0"/>
              <a:t>Part 2: a study of branch and bound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8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175776"/>
            <a:ext cx="5472608" cy="4179953"/>
            <a:chOff x="179512" y="175776"/>
            <a:chExt cx="5472608" cy="5629488"/>
          </a:xfrm>
        </p:grpSpPr>
        <p:sp>
          <p:nvSpPr>
            <p:cNvPr id="4" name="Oval 3"/>
            <p:cNvSpPr/>
            <p:nvPr/>
          </p:nvSpPr>
          <p:spPr>
            <a:xfrm>
              <a:off x="2943872" y="522920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76056" y="32129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51064" y="198884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9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20784" y="90872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367808" y="175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</a:t>
              </a:r>
              <a:endParaRPr lang="en-GB" sz="1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27984" y="4626288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5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17696" y="162880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067944" y="75184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51160" y="49139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7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79512" y="3645024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8</a:t>
              </a:r>
            </a:p>
          </p:txBody>
        </p:sp>
        <p:cxnSp>
          <p:nvCxnSpPr>
            <p:cNvPr id="26" name="Straight Connector 25"/>
            <p:cNvCxnSpPr>
              <a:stCxn id="20" idx="6"/>
              <a:endCxn id="23" idx="2"/>
            </p:cNvCxnSpPr>
            <p:nvPr/>
          </p:nvCxnSpPr>
          <p:spPr>
            <a:xfrm>
              <a:off x="2943872" y="463808"/>
              <a:ext cx="1124072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21" idx="1"/>
            </p:cNvCxnSpPr>
            <p:nvPr/>
          </p:nvCxnSpPr>
          <p:spPr>
            <a:xfrm>
              <a:off x="2859509" y="667477"/>
              <a:ext cx="1652838" cy="4043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6"/>
              <a:endCxn id="20" idx="3"/>
            </p:cNvCxnSpPr>
            <p:nvPr/>
          </p:nvCxnSpPr>
          <p:spPr>
            <a:xfrm flipV="1">
              <a:off x="1496848" y="667477"/>
              <a:ext cx="955323" cy="5292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4"/>
              <a:endCxn id="17" idx="1"/>
            </p:cNvCxnSpPr>
            <p:nvPr/>
          </p:nvCxnSpPr>
          <p:spPr>
            <a:xfrm>
              <a:off x="4355976" y="1327904"/>
              <a:ext cx="804443" cy="196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5" idx="0"/>
              <a:endCxn id="18" idx="4"/>
            </p:cNvCxnSpPr>
            <p:nvPr/>
          </p:nvCxnSpPr>
          <p:spPr>
            <a:xfrm flipV="1">
              <a:off x="467544" y="2564904"/>
              <a:ext cx="71552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1" idx="0"/>
              <a:endCxn id="23" idx="3"/>
            </p:cNvCxnSpPr>
            <p:nvPr/>
          </p:nvCxnSpPr>
          <p:spPr>
            <a:xfrm flipH="1" flipV="1">
              <a:off x="4152307" y="1243541"/>
              <a:ext cx="563709" cy="33827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3"/>
              <a:endCxn id="4" idx="0"/>
            </p:cNvCxnSpPr>
            <p:nvPr/>
          </p:nvCxnSpPr>
          <p:spPr>
            <a:xfrm flipH="1">
              <a:off x="3231904" y="1243541"/>
              <a:ext cx="920403" cy="3985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7" idx="0"/>
              <a:endCxn id="22" idx="4"/>
            </p:cNvCxnSpPr>
            <p:nvPr/>
          </p:nvCxnSpPr>
          <p:spPr>
            <a:xfrm flipH="1" flipV="1">
              <a:off x="5205728" y="2204864"/>
              <a:ext cx="15836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  <a:endCxn id="4" idx="7"/>
            </p:cNvCxnSpPr>
            <p:nvPr/>
          </p:nvCxnSpPr>
          <p:spPr>
            <a:xfrm flipH="1">
              <a:off x="3435573" y="2120501"/>
              <a:ext cx="1566486" cy="3193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3"/>
              <a:endCxn id="24" idx="7"/>
            </p:cNvCxnSpPr>
            <p:nvPr/>
          </p:nvCxnSpPr>
          <p:spPr>
            <a:xfrm flipH="1">
              <a:off x="1642861" y="2120501"/>
              <a:ext cx="3359198" cy="2877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1" idx="7"/>
            </p:cNvCxnSpPr>
            <p:nvPr/>
          </p:nvCxnSpPr>
          <p:spPr>
            <a:xfrm flipV="1">
              <a:off x="4919685" y="3789040"/>
              <a:ext cx="365223" cy="921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4" idx="7"/>
              <a:endCxn id="17" idx="3"/>
            </p:cNvCxnSpPr>
            <p:nvPr/>
          </p:nvCxnSpPr>
          <p:spPr>
            <a:xfrm flipV="1">
              <a:off x="1642861" y="3704677"/>
              <a:ext cx="3517558" cy="1293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8" idx="5"/>
              <a:endCxn id="17" idx="2"/>
            </p:cNvCxnSpPr>
            <p:nvPr/>
          </p:nvCxnSpPr>
          <p:spPr>
            <a:xfrm>
              <a:off x="742765" y="2480541"/>
              <a:ext cx="4333291" cy="10204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9" idx="5"/>
              <a:endCxn id="17" idx="2"/>
            </p:cNvCxnSpPr>
            <p:nvPr/>
          </p:nvCxnSpPr>
          <p:spPr>
            <a:xfrm>
              <a:off x="1412485" y="1400421"/>
              <a:ext cx="3663571" cy="2100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" idx="6"/>
              <a:endCxn id="21" idx="3"/>
            </p:cNvCxnSpPr>
            <p:nvPr/>
          </p:nvCxnSpPr>
          <p:spPr>
            <a:xfrm flipV="1">
              <a:off x="3519936" y="5117989"/>
              <a:ext cx="992411" cy="3992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4" idx="6"/>
              <a:endCxn id="21" idx="2"/>
            </p:cNvCxnSpPr>
            <p:nvPr/>
          </p:nvCxnSpPr>
          <p:spPr>
            <a:xfrm flipV="1">
              <a:off x="1727224" y="4914320"/>
              <a:ext cx="2700760" cy="2876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8" idx="5"/>
              <a:endCxn id="21" idx="2"/>
            </p:cNvCxnSpPr>
            <p:nvPr/>
          </p:nvCxnSpPr>
          <p:spPr>
            <a:xfrm>
              <a:off x="742765" y="2480541"/>
              <a:ext cx="3685219" cy="2433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" idx="2"/>
              <a:endCxn id="25" idx="6"/>
            </p:cNvCxnSpPr>
            <p:nvPr/>
          </p:nvCxnSpPr>
          <p:spPr>
            <a:xfrm flipH="1" flipV="1">
              <a:off x="755576" y="3933056"/>
              <a:ext cx="2188296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7" y="4869160"/>
            <a:ext cx="63579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590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280" y="106680"/>
            <a:ext cx="173637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MCSa1 v BBMC1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189667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MCSa1:     711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</a:p>
          <a:p>
            <a:r>
              <a:rPr lang="en-GB" dirty="0" smtClean="0"/>
              <a:t>BBMC1:    229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peedup:  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85936" y="6301862"/>
            <a:ext cx="18646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Good engineering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58900"/>
            <a:ext cx="8129587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9728" y="3068960"/>
            <a:ext cx="8240464" cy="1512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897" y="188640"/>
            <a:ext cx="206582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 scale statistics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146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27396"/>
            <a:ext cx="2432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Algorithmic Engineering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708920"/>
            <a:ext cx="25922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Rewrite everything in C++</a:t>
            </a:r>
          </a:p>
        </p:txBody>
      </p:sp>
    </p:spTree>
    <p:extLst>
      <p:ext uri="{BB962C8B-B14F-4D97-AF65-F5344CB8AC3E}">
        <p14:creationId xmlns:p14="http://schemas.microsoft.com/office/powerpoint/2010/main" val="4961719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27396"/>
            <a:ext cx="2432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Algorithmic Engineering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708920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Rewrite everything in C++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3789040"/>
            <a:ext cx="11978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Go parallel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0659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79303"/>
            <a:ext cx="5114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Want to know more?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Look at Patrick Prosser and Ciaran </a:t>
            </a:r>
            <a:r>
              <a:rPr lang="en-GB" dirty="0" err="1" smtClean="0"/>
              <a:t>McCreesh</a:t>
            </a:r>
            <a:r>
              <a:rPr lang="en-GB" dirty="0" smtClean="0"/>
              <a:t> on </a:t>
            </a:r>
            <a:r>
              <a:rPr lang="en-GB" dirty="0" err="1" smtClean="0"/>
              <a:t>dblp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861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8424" y="107340"/>
            <a:ext cx="520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TSP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5299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TSP, as the current tour is being extended we have a set of cities yet to be visited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Assume we have an incumbent and the cost of that tour, </a:t>
            </a:r>
            <a:r>
              <a:rPr lang="en-GB" dirty="0" err="1" smtClean="0"/>
              <a:t>minCost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Assume we have cost of current partial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Assume we have set N of cities not yet visited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 a MST for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cost of partial tour plus cost of MST is ≥ </a:t>
            </a:r>
            <a:r>
              <a:rPr lang="en-GB" dirty="0" err="1" smtClean="0"/>
              <a:t>minCost</a:t>
            </a:r>
            <a:r>
              <a:rPr lang="en-GB" dirty="0" smtClean="0"/>
              <a:t> then 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0723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88640"/>
            <a:ext cx="10792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Generally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73432" y="1846448"/>
            <a:ext cx="723846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most all optimisation problems where we use exact search there is considerable effort to come up with sharp and economical bounds.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510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88640"/>
            <a:ext cx="10792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Generally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73432" y="1846448"/>
            <a:ext cx="72384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most all optimisation problems where we use exact search there is considerable effort to come up with sharp and economical bounds.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573016"/>
            <a:ext cx="566084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 have only presented Max Clique because that’s what I’ve </a:t>
            </a:r>
          </a:p>
          <a:p>
            <a:r>
              <a:rPr lang="en-GB" dirty="0"/>
              <a:t>r</a:t>
            </a:r>
            <a:r>
              <a:rPr lang="en-GB" dirty="0" smtClean="0"/>
              <a:t>ecently been working on with Ciaran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539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88640"/>
            <a:ext cx="10792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Generally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73432" y="1846448"/>
            <a:ext cx="72384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most all optimisation problems where we use exact search there is considerable effort to come up with sharp and economical bounds.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573016"/>
            <a:ext cx="5660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 have only presented Max Clique because that’s what I’ve </a:t>
            </a:r>
          </a:p>
          <a:p>
            <a:r>
              <a:rPr lang="en-GB" dirty="0"/>
              <a:t>r</a:t>
            </a:r>
            <a:r>
              <a:rPr lang="en-GB" dirty="0" smtClean="0"/>
              <a:t>ecently been working on with Ciaran 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013176"/>
            <a:ext cx="42310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and maybe because this is all that I know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069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79512" y="175776"/>
            <a:ext cx="5472608" cy="4179953"/>
            <a:chOff x="179512" y="175776"/>
            <a:chExt cx="5472608" cy="4179953"/>
          </a:xfrm>
        </p:grpSpPr>
        <p:sp>
          <p:nvSpPr>
            <p:cNvPr id="4" name="Oval 3"/>
            <p:cNvSpPr/>
            <p:nvPr/>
          </p:nvSpPr>
          <p:spPr>
            <a:xfrm>
              <a:off x="2943872" y="3927996"/>
              <a:ext cx="576064" cy="42773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76056" y="2430928"/>
              <a:ext cx="576064" cy="42773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51064" y="1521995"/>
              <a:ext cx="576064" cy="42773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9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20784" y="719994"/>
              <a:ext cx="576064" cy="427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367808" y="175776"/>
              <a:ext cx="576064" cy="42773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</a:t>
              </a:r>
              <a:endParaRPr lang="en-GB" sz="1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27984" y="3480327"/>
              <a:ext cx="576064" cy="427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5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19685" y="1254662"/>
              <a:ext cx="576064" cy="427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067944" y="603509"/>
              <a:ext cx="576064" cy="42773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51160" y="3693938"/>
              <a:ext cx="576064" cy="42773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7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79512" y="2751728"/>
              <a:ext cx="576064" cy="427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8</a:t>
              </a:r>
            </a:p>
          </p:txBody>
        </p:sp>
        <p:cxnSp>
          <p:nvCxnSpPr>
            <p:cNvPr id="26" name="Straight Connector 25"/>
            <p:cNvCxnSpPr>
              <a:stCxn id="20" idx="6"/>
              <a:endCxn id="23" idx="2"/>
            </p:cNvCxnSpPr>
            <p:nvPr/>
          </p:nvCxnSpPr>
          <p:spPr>
            <a:xfrm>
              <a:off x="2943872" y="389643"/>
              <a:ext cx="1124072" cy="427733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21" idx="1"/>
            </p:cNvCxnSpPr>
            <p:nvPr/>
          </p:nvCxnSpPr>
          <p:spPr>
            <a:xfrm>
              <a:off x="2859509" y="540869"/>
              <a:ext cx="1652838" cy="3002098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6"/>
              <a:endCxn id="20" idx="3"/>
            </p:cNvCxnSpPr>
            <p:nvPr/>
          </p:nvCxnSpPr>
          <p:spPr>
            <a:xfrm flipV="1">
              <a:off x="1496848" y="540869"/>
              <a:ext cx="955323" cy="39299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4"/>
              <a:endCxn id="17" idx="1"/>
            </p:cNvCxnSpPr>
            <p:nvPr/>
          </p:nvCxnSpPr>
          <p:spPr>
            <a:xfrm>
              <a:off x="4355976" y="1031243"/>
              <a:ext cx="804443" cy="1462326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5" idx="0"/>
              <a:endCxn id="18" idx="4"/>
            </p:cNvCxnSpPr>
            <p:nvPr/>
          </p:nvCxnSpPr>
          <p:spPr>
            <a:xfrm flipV="1">
              <a:off x="467544" y="1949728"/>
              <a:ext cx="71552" cy="80200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1" idx="0"/>
              <a:endCxn id="23" idx="3"/>
            </p:cNvCxnSpPr>
            <p:nvPr/>
          </p:nvCxnSpPr>
          <p:spPr>
            <a:xfrm flipH="1" flipV="1">
              <a:off x="4152307" y="968603"/>
              <a:ext cx="563709" cy="2511725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3"/>
              <a:endCxn id="4" idx="0"/>
            </p:cNvCxnSpPr>
            <p:nvPr/>
          </p:nvCxnSpPr>
          <p:spPr>
            <a:xfrm flipH="1">
              <a:off x="3231904" y="968603"/>
              <a:ext cx="920403" cy="2959393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7" idx="0"/>
              <a:endCxn id="22" idx="4"/>
            </p:cNvCxnSpPr>
            <p:nvPr/>
          </p:nvCxnSpPr>
          <p:spPr>
            <a:xfrm flipH="1" flipV="1">
              <a:off x="5207717" y="1682395"/>
              <a:ext cx="156371" cy="748533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  <a:endCxn id="4" idx="7"/>
            </p:cNvCxnSpPr>
            <p:nvPr/>
          </p:nvCxnSpPr>
          <p:spPr>
            <a:xfrm flipH="1">
              <a:off x="3435573" y="1619755"/>
              <a:ext cx="1568475" cy="237088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3"/>
              <a:endCxn id="24" idx="7"/>
            </p:cNvCxnSpPr>
            <p:nvPr/>
          </p:nvCxnSpPr>
          <p:spPr>
            <a:xfrm flipH="1">
              <a:off x="1642861" y="1619755"/>
              <a:ext cx="3361187" cy="2136823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1" idx="7"/>
            </p:cNvCxnSpPr>
            <p:nvPr/>
          </p:nvCxnSpPr>
          <p:spPr>
            <a:xfrm flipV="1">
              <a:off x="4919685" y="2858662"/>
              <a:ext cx="365223" cy="684306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4" idx="7"/>
              <a:endCxn id="17" idx="3"/>
            </p:cNvCxnSpPr>
            <p:nvPr/>
          </p:nvCxnSpPr>
          <p:spPr>
            <a:xfrm flipV="1">
              <a:off x="1642861" y="2796021"/>
              <a:ext cx="3517558" cy="960557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8" idx="5"/>
              <a:endCxn id="17" idx="2"/>
            </p:cNvCxnSpPr>
            <p:nvPr/>
          </p:nvCxnSpPr>
          <p:spPr>
            <a:xfrm>
              <a:off x="742765" y="1887088"/>
              <a:ext cx="4333291" cy="757707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9" idx="5"/>
              <a:endCxn id="17" idx="2"/>
            </p:cNvCxnSpPr>
            <p:nvPr/>
          </p:nvCxnSpPr>
          <p:spPr>
            <a:xfrm>
              <a:off x="1412485" y="1085088"/>
              <a:ext cx="3663571" cy="1559708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" idx="6"/>
              <a:endCxn id="21" idx="3"/>
            </p:cNvCxnSpPr>
            <p:nvPr/>
          </p:nvCxnSpPr>
          <p:spPr>
            <a:xfrm flipV="1">
              <a:off x="3519936" y="3845420"/>
              <a:ext cx="992411" cy="2964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4" idx="6"/>
              <a:endCxn id="21" idx="2"/>
            </p:cNvCxnSpPr>
            <p:nvPr/>
          </p:nvCxnSpPr>
          <p:spPr>
            <a:xfrm flipV="1">
              <a:off x="1727224" y="3694194"/>
              <a:ext cx="2700760" cy="21361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8" idx="5"/>
              <a:endCxn id="21" idx="2"/>
            </p:cNvCxnSpPr>
            <p:nvPr/>
          </p:nvCxnSpPr>
          <p:spPr>
            <a:xfrm>
              <a:off x="742765" y="1887088"/>
              <a:ext cx="3685219" cy="1807106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" idx="2"/>
              <a:endCxn id="25" idx="6"/>
            </p:cNvCxnSpPr>
            <p:nvPr/>
          </p:nvCxnSpPr>
          <p:spPr>
            <a:xfrm flipH="1" flipV="1">
              <a:off x="755576" y="2965595"/>
              <a:ext cx="2188296" cy="1176267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7" y="4869160"/>
            <a:ext cx="63579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787804"/>
            <a:ext cx="13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7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2124"/>
            <a:ext cx="8495349" cy="5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88640"/>
            <a:ext cx="23877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hromatic number (chi)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9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58432" r="56262" b="25713"/>
          <a:stretch/>
        </p:blipFill>
        <p:spPr bwMode="auto">
          <a:xfrm>
            <a:off x="518114" y="2276872"/>
            <a:ext cx="74355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88640"/>
            <a:ext cx="23877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hromatic number (chi)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77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216" y="188640"/>
            <a:ext cx="23877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hromatic number (chi)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7" y="2132856"/>
            <a:ext cx="868919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3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216" y="188640"/>
            <a:ext cx="23877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hromatic number (chi)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7" y="1795463"/>
            <a:ext cx="8720121" cy="35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2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" y="1504949"/>
            <a:ext cx="8832920" cy="4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908720"/>
            <a:ext cx="9204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40.dzn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70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908720"/>
            <a:ext cx="9204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r>
              <a:rPr lang="en-GB" dirty="0"/>
              <a:t>5</a:t>
            </a:r>
            <a:r>
              <a:rPr lang="en-GB" dirty="0" smtClean="0"/>
              <a:t>0.dzn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" y="2564904"/>
            <a:ext cx="8963727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240984"/>
            <a:ext cx="24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hold your breath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3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80"/>
            <a:ext cx="7177991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Think on this … will all </a:t>
            </a:r>
            <a:r>
              <a:rPr lang="en-GB" b="1" i="1" dirty="0" err="1" smtClean="0"/>
              <a:t>gCol</a:t>
            </a:r>
            <a:r>
              <a:rPr lang="en-GB" b="1" i="1" dirty="0" smtClean="0"/>
              <a:t> instances be hard? What will affect difficulty?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Number of vertices (the order of the graph)?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Number of edges (the size of the graph)?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number of colours allowed?</a:t>
            </a:r>
          </a:p>
        </p:txBody>
      </p:sp>
    </p:spTree>
    <p:extLst>
      <p:ext uri="{BB962C8B-B14F-4D97-AF65-F5344CB8AC3E}">
        <p14:creationId xmlns:p14="http://schemas.microsoft.com/office/powerpoint/2010/main" val="208358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68960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 1: colour &amp; clique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4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92896"/>
            <a:ext cx="615527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Think on this … are there things we can do to help tackle </a:t>
            </a:r>
            <a:r>
              <a:rPr lang="en-GB" b="1" i="1" dirty="0" err="1" smtClean="0"/>
              <a:t>gCol</a:t>
            </a:r>
            <a:r>
              <a:rPr lang="en-GB" b="1" i="1" dirty="0" smtClean="0"/>
              <a:t>?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Symmetry breaking?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order we choose to colour vertices?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Problem reductions?</a:t>
            </a:r>
          </a:p>
        </p:txBody>
      </p:sp>
    </p:spTree>
    <p:extLst>
      <p:ext uri="{BB962C8B-B14F-4D97-AF65-F5344CB8AC3E}">
        <p14:creationId xmlns:p14="http://schemas.microsoft.com/office/powerpoint/2010/main" val="307218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1022" r="7574" b="22670"/>
          <a:stretch/>
        </p:blipFill>
        <p:spPr bwMode="auto">
          <a:xfrm>
            <a:off x="0" y="1916832"/>
            <a:ext cx="9048500" cy="32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88640"/>
            <a:ext cx="29186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Isolation Ordering of Vertices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37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4" y="576262"/>
            <a:ext cx="8789544" cy="5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1864" y="92790"/>
            <a:ext cx="23226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G40 </a:t>
            </a:r>
            <a:r>
              <a:rPr lang="en-GB" dirty="0"/>
              <a:t> </a:t>
            </a:r>
            <a:r>
              <a:rPr lang="en-GB" dirty="0" smtClean="0"/>
              <a:t>isolation ordering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98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064" y="29969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Warning: graph colouring can take over your life.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8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548" y="30689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81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01792"/>
            <a:ext cx="58326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clique: Given a graph G = (V,E) and an integer k, is there a subset of the vertices, of size k, such that all vertices in that set are pair-wise adjacent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28384" y="116632"/>
            <a:ext cx="864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59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8384" y="116632"/>
            <a:ext cx="864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Clique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" y="896938"/>
            <a:ext cx="8896507" cy="57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5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" y="1916832"/>
            <a:ext cx="903365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384" y="116632"/>
            <a:ext cx="864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Clique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908720"/>
            <a:ext cx="9204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r>
              <a:rPr lang="en-GB" dirty="0"/>
              <a:t>1</a:t>
            </a:r>
            <a:r>
              <a:rPr lang="en-GB" dirty="0" smtClean="0"/>
              <a:t>0.dzn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33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175776"/>
            <a:ext cx="5472608" cy="4179953"/>
            <a:chOff x="179512" y="175776"/>
            <a:chExt cx="5472608" cy="5629488"/>
          </a:xfrm>
        </p:grpSpPr>
        <p:sp>
          <p:nvSpPr>
            <p:cNvPr id="4" name="Oval 3"/>
            <p:cNvSpPr/>
            <p:nvPr/>
          </p:nvSpPr>
          <p:spPr>
            <a:xfrm>
              <a:off x="2943872" y="522920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76056" y="32129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51064" y="198884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9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20784" y="90872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367808" y="175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</a:t>
              </a:r>
              <a:endParaRPr lang="en-GB" sz="1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27984" y="4626288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5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917696" y="162880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067944" y="75184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51160" y="49139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7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79512" y="3645024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8</a:t>
              </a:r>
            </a:p>
          </p:txBody>
        </p:sp>
        <p:cxnSp>
          <p:nvCxnSpPr>
            <p:cNvPr id="26" name="Straight Connector 25"/>
            <p:cNvCxnSpPr>
              <a:stCxn id="20" idx="6"/>
              <a:endCxn id="23" idx="2"/>
            </p:cNvCxnSpPr>
            <p:nvPr/>
          </p:nvCxnSpPr>
          <p:spPr>
            <a:xfrm>
              <a:off x="2943872" y="463808"/>
              <a:ext cx="1124072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21" idx="1"/>
            </p:cNvCxnSpPr>
            <p:nvPr/>
          </p:nvCxnSpPr>
          <p:spPr>
            <a:xfrm>
              <a:off x="2859509" y="667477"/>
              <a:ext cx="1652838" cy="4043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6"/>
              <a:endCxn id="20" idx="3"/>
            </p:cNvCxnSpPr>
            <p:nvPr/>
          </p:nvCxnSpPr>
          <p:spPr>
            <a:xfrm flipV="1">
              <a:off x="1496848" y="667477"/>
              <a:ext cx="955323" cy="5292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4"/>
              <a:endCxn id="17" idx="1"/>
            </p:cNvCxnSpPr>
            <p:nvPr/>
          </p:nvCxnSpPr>
          <p:spPr>
            <a:xfrm>
              <a:off x="4355976" y="1327904"/>
              <a:ext cx="804443" cy="1969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5" idx="0"/>
              <a:endCxn id="18" idx="4"/>
            </p:cNvCxnSpPr>
            <p:nvPr/>
          </p:nvCxnSpPr>
          <p:spPr>
            <a:xfrm flipV="1">
              <a:off x="467544" y="2564904"/>
              <a:ext cx="71552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1" idx="0"/>
              <a:endCxn id="23" idx="3"/>
            </p:cNvCxnSpPr>
            <p:nvPr/>
          </p:nvCxnSpPr>
          <p:spPr>
            <a:xfrm flipH="1" flipV="1">
              <a:off x="4152307" y="1243541"/>
              <a:ext cx="563709" cy="33827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3"/>
              <a:endCxn id="4" idx="0"/>
            </p:cNvCxnSpPr>
            <p:nvPr/>
          </p:nvCxnSpPr>
          <p:spPr>
            <a:xfrm flipH="1">
              <a:off x="3231904" y="1243541"/>
              <a:ext cx="920403" cy="3985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7" idx="0"/>
              <a:endCxn id="22" idx="4"/>
            </p:cNvCxnSpPr>
            <p:nvPr/>
          </p:nvCxnSpPr>
          <p:spPr>
            <a:xfrm flipH="1" flipV="1">
              <a:off x="5205728" y="2204864"/>
              <a:ext cx="15836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  <a:endCxn id="4" idx="7"/>
            </p:cNvCxnSpPr>
            <p:nvPr/>
          </p:nvCxnSpPr>
          <p:spPr>
            <a:xfrm flipH="1">
              <a:off x="3435573" y="2120501"/>
              <a:ext cx="1566486" cy="3193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3"/>
              <a:endCxn id="24" idx="7"/>
            </p:cNvCxnSpPr>
            <p:nvPr/>
          </p:nvCxnSpPr>
          <p:spPr>
            <a:xfrm flipH="1">
              <a:off x="1642861" y="2120501"/>
              <a:ext cx="3359198" cy="2877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1" idx="7"/>
            </p:cNvCxnSpPr>
            <p:nvPr/>
          </p:nvCxnSpPr>
          <p:spPr>
            <a:xfrm flipV="1">
              <a:off x="4919685" y="3789040"/>
              <a:ext cx="365223" cy="921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4" idx="7"/>
              <a:endCxn id="17" idx="3"/>
            </p:cNvCxnSpPr>
            <p:nvPr/>
          </p:nvCxnSpPr>
          <p:spPr>
            <a:xfrm flipV="1">
              <a:off x="1642861" y="3704677"/>
              <a:ext cx="3517558" cy="1293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8" idx="5"/>
              <a:endCxn id="17" idx="2"/>
            </p:cNvCxnSpPr>
            <p:nvPr/>
          </p:nvCxnSpPr>
          <p:spPr>
            <a:xfrm>
              <a:off x="742765" y="2480541"/>
              <a:ext cx="4333291" cy="10204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9" idx="5"/>
              <a:endCxn id="17" idx="2"/>
            </p:cNvCxnSpPr>
            <p:nvPr/>
          </p:nvCxnSpPr>
          <p:spPr>
            <a:xfrm>
              <a:off x="1412485" y="1400421"/>
              <a:ext cx="3663571" cy="2100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" idx="6"/>
              <a:endCxn id="21" idx="3"/>
            </p:cNvCxnSpPr>
            <p:nvPr/>
          </p:nvCxnSpPr>
          <p:spPr>
            <a:xfrm flipV="1">
              <a:off x="3519936" y="5117989"/>
              <a:ext cx="992411" cy="3992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4" idx="6"/>
              <a:endCxn id="21" idx="2"/>
            </p:cNvCxnSpPr>
            <p:nvPr/>
          </p:nvCxnSpPr>
          <p:spPr>
            <a:xfrm flipV="1">
              <a:off x="1727224" y="4914320"/>
              <a:ext cx="2700760" cy="2876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8" idx="5"/>
              <a:endCxn id="21" idx="2"/>
            </p:cNvCxnSpPr>
            <p:nvPr/>
          </p:nvCxnSpPr>
          <p:spPr>
            <a:xfrm>
              <a:off x="742765" y="2480541"/>
              <a:ext cx="3685219" cy="2433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" idx="2"/>
              <a:endCxn id="25" idx="6"/>
            </p:cNvCxnSpPr>
            <p:nvPr/>
          </p:nvCxnSpPr>
          <p:spPr>
            <a:xfrm flipH="1" flipV="1">
              <a:off x="755576" y="3933056"/>
              <a:ext cx="2188296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" y="4797152"/>
            <a:ext cx="8829513" cy="15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60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19" name="Oval 18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>
            <a:off x="2330848" y="180149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21" name="Oval 20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24" name="Oval 23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26" name="Straight Connector 25"/>
          <p:cNvCxnSpPr>
            <a:stCxn id="20" idx="6"/>
            <a:endCxn id="23" idx="2"/>
          </p:cNvCxnSpPr>
          <p:nvPr/>
        </p:nvCxnSpPr>
        <p:spPr>
          <a:xfrm>
            <a:off x="2906912" y="394016"/>
            <a:ext cx="1161032" cy="42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5"/>
            <a:endCxn id="21" idx="1"/>
          </p:cNvCxnSpPr>
          <p:nvPr/>
        </p:nvCxnSpPr>
        <p:spPr>
          <a:xfrm>
            <a:off x="2822549" y="545242"/>
            <a:ext cx="1689798" cy="2997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6"/>
            <a:endCxn id="20" idx="3"/>
          </p:cNvCxnSpPr>
          <p:nvPr/>
        </p:nvCxnSpPr>
        <p:spPr>
          <a:xfrm flipV="1">
            <a:off x="1496848" y="545242"/>
            <a:ext cx="918363" cy="388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4"/>
            <a:endCxn id="17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" idx="0"/>
            <a:endCxn id="18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3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3"/>
            <a:endCxn id="4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7" idx="0"/>
            <a:endCxn id="22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2" idx="3"/>
            <a:endCxn id="4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3"/>
            <a:endCxn id="24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" idx="7"/>
            <a:endCxn id="17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5"/>
            <a:endCxn id="17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9" idx="5"/>
            <a:endCxn id="17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" idx="6"/>
            <a:endCxn id="21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4" idx="6"/>
            <a:endCxn id="21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8" idx="5"/>
            <a:endCxn id="21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" idx="2"/>
            <a:endCxn id="25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" y="4797152"/>
            <a:ext cx="8829513" cy="15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1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10031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gCol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424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9" y="1700808"/>
            <a:ext cx="81626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84542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Solution is not unique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942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787804"/>
            <a:ext cx="13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0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4" y="836712"/>
            <a:ext cx="866587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4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54965" r="37545" b="27815"/>
          <a:stretch/>
        </p:blipFill>
        <p:spPr bwMode="auto">
          <a:xfrm>
            <a:off x="302399" y="2492896"/>
            <a:ext cx="8617799" cy="14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29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4201"/>
            <a:ext cx="8788390" cy="21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908720"/>
            <a:ext cx="9204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</a:t>
            </a:r>
            <a:r>
              <a:rPr lang="en-GB" dirty="0"/>
              <a:t>1</a:t>
            </a:r>
            <a:r>
              <a:rPr lang="en-GB" dirty="0" smtClean="0"/>
              <a:t>0.dzn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7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908720"/>
            <a:ext cx="9204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40.dzn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3"/>
            <a:ext cx="8580753" cy="20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0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924640"/>
            <a:ext cx="10374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g100.dzn</a:t>
            </a:r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676400"/>
            <a:ext cx="8920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75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95413"/>
            <a:ext cx="88296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4537" y="543948"/>
            <a:ext cx="10374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g200.dzn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738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537" y="543948"/>
            <a:ext cx="16829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rock200_2.dzn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06513"/>
            <a:ext cx="878205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6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847906"/>
            <a:ext cx="457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raph colouring and clique … are they related?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78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01792"/>
            <a:ext cx="58326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gCol</a:t>
            </a:r>
            <a:r>
              <a:rPr lang="en-GB" dirty="0" smtClean="0"/>
              <a:t>: Given a graph G = (V,E) and an integer k, can the graph be coloured with k colours such that adjacent vertices take different colours?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207064"/>
            <a:ext cx="1728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Graph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7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39925"/>
            <a:ext cx="8243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6416" y="116632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64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39925"/>
            <a:ext cx="8243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7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g20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39925"/>
            <a:ext cx="8243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98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g30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39925"/>
            <a:ext cx="8243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36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7048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938624" y="34290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72832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27984" y="14211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2" idx="6"/>
            <a:endCxn id="5" idx="2"/>
          </p:cNvCxnSpPr>
          <p:nvPr/>
        </p:nvCxnSpPr>
        <p:spPr>
          <a:xfrm flipV="1">
            <a:off x="2433112" y="1709192"/>
            <a:ext cx="1994872" cy="135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35696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2514688" y="3573016"/>
            <a:ext cx="2158144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0"/>
            <a:endCxn id="5" idx="4"/>
          </p:cNvCxnSpPr>
          <p:nvPr/>
        </p:nvCxnSpPr>
        <p:spPr>
          <a:xfrm flipH="1" flipV="1">
            <a:off x="4716016" y="1997224"/>
            <a:ext cx="244848" cy="128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4"/>
            <a:endCxn id="3" idx="0"/>
          </p:cNvCxnSpPr>
          <p:nvPr/>
        </p:nvCxnSpPr>
        <p:spPr>
          <a:xfrm>
            <a:off x="2145080" y="2132856"/>
            <a:ext cx="81576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38624" y="5085184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clique number and what is colour number?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76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7048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938624" y="34290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72832" y="328498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27984" y="14211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2" idx="6"/>
            <a:endCxn id="5" idx="2"/>
          </p:cNvCxnSpPr>
          <p:nvPr/>
        </p:nvCxnSpPr>
        <p:spPr>
          <a:xfrm flipV="1">
            <a:off x="2433112" y="1709192"/>
            <a:ext cx="1994872" cy="135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35696" y="155679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2514688" y="3573016"/>
            <a:ext cx="2158144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0"/>
            <a:endCxn id="5" idx="4"/>
          </p:cNvCxnSpPr>
          <p:nvPr/>
        </p:nvCxnSpPr>
        <p:spPr>
          <a:xfrm flipH="1" flipV="1">
            <a:off x="4716016" y="1997224"/>
            <a:ext cx="244848" cy="128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4"/>
            <a:endCxn id="3" idx="0"/>
          </p:cNvCxnSpPr>
          <p:nvPr/>
        </p:nvCxnSpPr>
        <p:spPr>
          <a:xfrm>
            <a:off x="2145080" y="2132856"/>
            <a:ext cx="81576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38624" y="5085184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clique number and what is colour number?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131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7048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938624" y="34290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72832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27984" y="14211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2" idx="6"/>
            <a:endCxn id="5" idx="2"/>
          </p:cNvCxnSpPr>
          <p:nvPr/>
        </p:nvCxnSpPr>
        <p:spPr>
          <a:xfrm flipV="1">
            <a:off x="2433112" y="1709192"/>
            <a:ext cx="1994872" cy="135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35696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3" idx="5"/>
            <a:endCxn id="12" idx="2"/>
          </p:cNvCxnSpPr>
          <p:nvPr/>
        </p:nvCxnSpPr>
        <p:spPr>
          <a:xfrm>
            <a:off x="2430325" y="3920701"/>
            <a:ext cx="773523" cy="5884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0"/>
            <a:endCxn id="5" idx="4"/>
          </p:cNvCxnSpPr>
          <p:nvPr/>
        </p:nvCxnSpPr>
        <p:spPr>
          <a:xfrm flipH="1" flipV="1">
            <a:off x="4716016" y="1997224"/>
            <a:ext cx="244848" cy="128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4"/>
            <a:endCxn id="3" idx="0"/>
          </p:cNvCxnSpPr>
          <p:nvPr/>
        </p:nvCxnSpPr>
        <p:spPr>
          <a:xfrm>
            <a:off x="2145080" y="2132856"/>
            <a:ext cx="81576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38624" y="5085184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clique number and what is colour number?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203848" y="42210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4" idx="3"/>
            <a:endCxn id="12" idx="6"/>
          </p:cNvCxnSpPr>
          <p:nvPr/>
        </p:nvCxnSpPr>
        <p:spPr>
          <a:xfrm flipH="1">
            <a:off x="3779912" y="3776685"/>
            <a:ext cx="977283" cy="732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3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7048" y="155679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938624" y="3429000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72832" y="328498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27984" y="14211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2" idx="6"/>
            <a:endCxn id="5" idx="2"/>
          </p:cNvCxnSpPr>
          <p:nvPr/>
        </p:nvCxnSpPr>
        <p:spPr>
          <a:xfrm flipV="1">
            <a:off x="2433112" y="1709192"/>
            <a:ext cx="1994872" cy="135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35696" y="155679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3" idx="5"/>
            <a:endCxn id="12" idx="2"/>
          </p:cNvCxnSpPr>
          <p:nvPr/>
        </p:nvCxnSpPr>
        <p:spPr>
          <a:xfrm>
            <a:off x="2430325" y="3920701"/>
            <a:ext cx="773523" cy="5884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0"/>
            <a:endCxn id="5" idx="4"/>
          </p:cNvCxnSpPr>
          <p:nvPr/>
        </p:nvCxnSpPr>
        <p:spPr>
          <a:xfrm flipH="1" flipV="1">
            <a:off x="4716016" y="1997224"/>
            <a:ext cx="244848" cy="128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4"/>
            <a:endCxn id="3" idx="0"/>
          </p:cNvCxnSpPr>
          <p:nvPr/>
        </p:nvCxnSpPr>
        <p:spPr>
          <a:xfrm>
            <a:off x="2145080" y="2132856"/>
            <a:ext cx="81576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38624" y="5085184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clique number and what is colour number?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203848" y="42210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4" idx="3"/>
            <a:endCxn id="12" idx="6"/>
          </p:cNvCxnSpPr>
          <p:nvPr/>
        </p:nvCxnSpPr>
        <p:spPr>
          <a:xfrm flipH="1">
            <a:off x="3779912" y="3776685"/>
            <a:ext cx="977283" cy="732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6142" y="2276872"/>
            <a:ext cx="9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ym typeface="Wingdings" panose="05000000000000000000" pitchFamily="2" charset="2"/>
              </a:rPr>
              <a:t>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096669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304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 2:  branch and bound (</a:t>
            </a:r>
            <a:r>
              <a:rPr lang="en-GB" dirty="0" err="1" smtClean="0"/>
              <a:t>BnB</a:t>
            </a:r>
            <a:r>
              <a:rPr lang="en-GB" dirty="0" smtClean="0"/>
              <a:t>) using max clique (MC)  as 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669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111346"/>
            <a:ext cx="98937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MiniZinc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177" y="111346"/>
            <a:ext cx="2777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sample of what’s to come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rock200_4</a:t>
            </a:r>
            <a:endParaRPr lang="en-GB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7" y="1340768"/>
            <a:ext cx="8878953" cy="357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4186" y="5445224"/>
            <a:ext cx="214962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274,919 milliseconds</a:t>
            </a:r>
          </a:p>
          <a:p>
            <a:r>
              <a:rPr lang="en-GB" dirty="0" smtClean="0"/>
              <a:t>16,008,643 nodes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5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7" y="980728"/>
            <a:ext cx="886671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207064"/>
            <a:ext cx="1728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Graph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60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07340"/>
            <a:ext cx="5565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BnB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177" y="111346"/>
            <a:ext cx="2777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sample of what’s to come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199605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mzn</a:t>
            </a:r>
            <a:r>
              <a:rPr lang="en-GB" dirty="0" smtClean="0"/>
              <a:t>:    274,919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</a:p>
          <a:p>
            <a:r>
              <a:rPr lang="en-GB" dirty="0"/>
              <a:t>j</a:t>
            </a:r>
            <a:r>
              <a:rPr lang="en-GB" dirty="0" smtClean="0"/>
              <a:t>ava:            229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peedup: 1,200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6399052"/>
            <a:ext cx="2136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did we do that?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58900"/>
            <a:ext cx="8129587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177" y="6399052"/>
            <a:ext cx="206582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 scale statistics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564904"/>
            <a:ext cx="1891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dirty="0" smtClean="0"/>
              <a:t>lgorithmic sketch</a:t>
            </a:r>
          </a:p>
          <a:p>
            <a:pPr algn="ctr"/>
            <a:r>
              <a:rPr lang="en-GB" dirty="0" smtClean="0"/>
              <a:t>staring with MC0</a:t>
            </a:r>
          </a:p>
          <a:p>
            <a:pPr algn="ctr"/>
            <a:r>
              <a:rPr lang="en-GB" dirty="0"/>
              <a:t>h</a:t>
            </a:r>
            <a:r>
              <a:rPr lang="en-GB" dirty="0" smtClean="0"/>
              <a:t>eading to BBMC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8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84784"/>
            <a:ext cx="65527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have two sets …</a:t>
            </a:r>
          </a:p>
          <a:p>
            <a:r>
              <a:rPr lang="en-GB" b="1" i="1" dirty="0" smtClean="0"/>
              <a:t>C</a:t>
            </a:r>
            <a:r>
              <a:rPr lang="en-GB" dirty="0" smtClean="0"/>
              <a:t>:  is the growing clique, a set of vertices</a:t>
            </a:r>
          </a:p>
          <a:p>
            <a:r>
              <a:rPr lang="en-GB" b="1" i="1" dirty="0" smtClean="0"/>
              <a:t>P</a:t>
            </a:r>
            <a:r>
              <a:rPr lang="en-GB" dirty="0" smtClean="0"/>
              <a:t>:  is the candidate set, i.e. set of vertices that we </a:t>
            </a:r>
            <a:r>
              <a:rPr lang="en-GB" b="1" i="1" u="sng" dirty="0" smtClean="0"/>
              <a:t>might </a:t>
            </a:r>
            <a:r>
              <a:rPr lang="en-GB" dirty="0" smtClean="0"/>
              <a:t>add to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501008"/>
            <a:ext cx="73886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 largest clique found so far is called the </a:t>
            </a:r>
            <a:r>
              <a:rPr lang="en-GB" b="1" i="1" dirty="0" smtClean="0"/>
              <a:t>incumbent</a:t>
            </a:r>
            <a:r>
              <a:rPr lang="en-GB" dirty="0" smtClean="0"/>
              <a:t> and has a size </a:t>
            </a:r>
            <a:r>
              <a:rPr lang="en-GB" b="1" i="1" dirty="0" err="1" smtClean="0"/>
              <a:t>maxSize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95310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799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MC0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402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75776"/>
            <a:ext cx="5472608" cy="4179953"/>
            <a:chOff x="179512" y="175776"/>
            <a:chExt cx="5472608" cy="5629488"/>
          </a:xfrm>
          <a:solidFill>
            <a:srgbClr val="92D050"/>
          </a:solidFill>
        </p:grpSpPr>
        <p:sp>
          <p:nvSpPr>
            <p:cNvPr id="3" name="Oval 2"/>
            <p:cNvSpPr/>
            <p:nvPr/>
          </p:nvSpPr>
          <p:spPr>
            <a:xfrm>
              <a:off x="2943872" y="522920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076056" y="32129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51064" y="198884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9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920784" y="90872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367808" y="1757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</a:t>
              </a:r>
              <a:endParaRPr lang="en-GB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27984" y="4626288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917696" y="162880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67944" y="75184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51160" y="49139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79512" y="3645024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8</a:t>
              </a:r>
            </a:p>
          </p:txBody>
        </p:sp>
        <p:cxnSp>
          <p:nvCxnSpPr>
            <p:cNvPr id="13" name="Straight Connector 12"/>
            <p:cNvCxnSpPr>
              <a:stCxn id="7" idx="6"/>
              <a:endCxn id="10" idx="2"/>
            </p:cNvCxnSpPr>
            <p:nvPr/>
          </p:nvCxnSpPr>
          <p:spPr>
            <a:xfrm>
              <a:off x="2943872" y="463808"/>
              <a:ext cx="1124072" cy="5760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8" idx="1"/>
            </p:cNvCxnSpPr>
            <p:nvPr/>
          </p:nvCxnSpPr>
          <p:spPr>
            <a:xfrm>
              <a:off x="2859509" y="667477"/>
              <a:ext cx="1652838" cy="40431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3"/>
            </p:cNvCxnSpPr>
            <p:nvPr/>
          </p:nvCxnSpPr>
          <p:spPr>
            <a:xfrm flipV="1">
              <a:off x="1496848" y="667477"/>
              <a:ext cx="955323" cy="5292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4"/>
              <a:endCxn id="4" idx="1"/>
            </p:cNvCxnSpPr>
            <p:nvPr/>
          </p:nvCxnSpPr>
          <p:spPr>
            <a:xfrm>
              <a:off x="4355976" y="1327904"/>
              <a:ext cx="804443" cy="1969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0"/>
              <a:endCxn id="5" idx="4"/>
            </p:cNvCxnSpPr>
            <p:nvPr/>
          </p:nvCxnSpPr>
          <p:spPr>
            <a:xfrm flipV="1">
              <a:off x="467544" y="2564904"/>
              <a:ext cx="71552" cy="10801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  <a:endCxn id="10" idx="3"/>
            </p:cNvCxnSpPr>
            <p:nvPr/>
          </p:nvCxnSpPr>
          <p:spPr>
            <a:xfrm flipH="1" flipV="1">
              <a:off x="4152307" y="1243541"/>
              <a:ext cx="563709" cy="338274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3"/>
              <a:endCxn id="3" idx="0"/>
            </p:cNvCxnSpPr>
            <p:nvPr/>
          </p:nvCxnSpPr>
          <p:spPr>
            <a:xfrm flipH="1">
              <a:off x="3231904" y="1243541"/>
              <a:ext cx="920403" cy="3985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0"/>
              <a:endCxn id="9" idx="4"/>
            </p:cNvCxnSpPr>
            <p:nvPr/>
          </p:nvCxnSpPr>
          <p:spPr>
            <a:xfrm flipH="1" flipV="1">
              <a:off x="5205728" y="2204864"/>
              <a:ext cx="158360" cy="10081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3"/>
              <a:endCxn id="3" idx="7"/>
            </p:cNvCxnSpPr>
            <p:nvPr/>
          </p:nvCxnSpPr>
          <p:spPr>
            <a:xfrm flipH="1">
              <a:off x="3435573" y="2120501"/>
              <a:ext cx="1566486" cy="31930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11" idx="7"/>
            </p:cNvCxnSpPr>
            <p:nvPr/>
          </p:nvCxnSpPr>
          <p:spPr>
            <a:xfrm flipH="1">
              <a:off x="1642861" y="2120501"/>
              <a:ext cx="3359198" cy="28778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7"/>
            </p:cNvCxnSpPr>
            <p:nvPr/>
          </p:nvCxnSpPr>
          <p:spPr>
            <a:xfrm flipV="1">
              <a:off x="4919685" y="3789040"/>
              <a:ext cx="365223" cy="9216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4" idx="3"/>
            </p:cNvCxnSpPr>
            <p:nvPr/>
          </p:nvCxnSpPr>
          <p:spPr>
            <a:xfrm flipV="1">
              <a:off x="1642861" y="3704677"/>
              <a:ext cx="3517558" cy="12936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5"/>
              <a:endCxn id="4" idx="2"/>
            </p:cNvCxnSpPr>
            <p:nvPr/>
          </p:nvCxnSpPr>
          <p:spPr>
            <a:xfrm>
              <a:off x="742765" y="2480541"/>
              <a:ext cx="4333291" cy="102046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5"/>
              <a:endCxn id="4" idx="2"/>
            </p:cNvCxnSpPr>
            <p:nvPr/>
          </p:nvCxnSpPr>
          <p:spPr>
            <a:xfrm>
              <a:off x="1412485" y="1400421"/>
              <a:ext cx="3663571" cy="21005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" idx="6"/>
              <a:endCxn id="8" idx="3"/>
            </p:cNvCxnSpPr>
            <p:nvPr/>
          </p:nvCxnSpPr>
          <p:spPr>
            <a:xfrm flipV="1">
              <a:off x="3519936" y="5117989"/>
              <a:ext cx="992411" cy="39924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6"/>
              <a:endCxn id="8" idx="2"/>
            </p:cNvCxnSpPr>
            <p:nvPr/>
          </p:nvCxnSpPr>
          <p:spPr>
            <a:xfrm flipV="1">
              <a:off x="1727224" y="4914320"/>
              <a:ext cx="2700760" cy="2876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5"/>
              <a:endCxn id="8" idx="2"/>
            </p:cNvCxnSpPr>
            <p:nvPr/>
          </p:nvCxnSpPr>
          <p:spPr>
            <a:xfrm>
              <a:off x="742765" y="2480541"/>
              <a:ext cx="3685219" cy="243377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" idx="2"/>
              <a:endCxn id="12" idx="6"/>
            </p:cNvCxnSpPr>
            <p:nvPr/>
          </p:nvCxnSpPr>
          <p:spPr>
            <a:xfrm flipH="1" flipV="1">
              <a:off x="755576" y="3933056"/>
              <a:ext cx="2188296" cy="15841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67544" y="4941168"/>
            <a:ext cx="24753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{}</a:t>
            </a:r>
          </a:p>
          <a:p>
            <a:r>
              <a:rPr lang="en-GB" dirty="0" smtClean="0"/>
              <a:t>P = {1,2,3,4,5,6,7,8,9,10}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0</a:t>
            </a:r>
          </a:p>
          <a:p>
            <a:r>
              <a:rPr lang="en-GB" dirty="0"/>
              <a:t>i</a:t>
            </a:r>
            <a:r>
              <a:rPr lang="en-GB" dirty="0" smtClean="0"/>
              <a:t>ncumbent = {}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4303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Top of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54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15627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{1}</a:t>
            </a:r>
          </a:p>
          <a:p>
            <a:r>
              <a:rPr lang="en-GB" dirty="0" smtClean="0"/>
              <a:t>P = {2,5,10}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0</a:t>
            </a:r>
          </a:p>
          <a:p>
            <a:r>
              <a:rPr lang="en-GB" dirty="0"/>
              <a:t>i</a:t>
            </a:r>
            <a:r>
              <a:rPr lang="en-GB" dirty="0" smtClean="0"/>
              <a:t>ncumbent = {}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55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16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15627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{1,2}</a:t>
            </a:r>
          </a:p>
          <a:p>
            <a:r>
              <a:rPr lang="en-GB" dirty="0" smtClean="0"/>
              <a:t>P = {5}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0</a:t>
            </a:r>
          </a:p>
          <a:p>
            <a:r>
              <a:rPr lang="en-GB" dirty="0"/>
              <a:t>i</a:t>
            </a:r>
            <a:r>
              <a:rPr lang="en-GB" dirty="0" smtClean="0"/>
              <a:t>ncumbent = {}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55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70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15627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{1,2,5}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0</a:t>
            </a:r>
          </a:p>
          <a:p>
            <a:r>
              <a:rPr lang="en-GB" dirty="0"/>
              <a:t>i</a:t>
            </a:r>
            <a:r>
              <a:rPr lang="en-GB" dirty="0" smtClean="0"/>
              <a:t>ncumbent = {}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55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13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{1,2,5}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9333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Save as incumbent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57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{1,2,5}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082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1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9556"/>
            <a:ext cx="4464496" cy="57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4802"/>
            <a:ext cx="2736304" cy="614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57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{1}</a:t>
            </a:r>
          </a:p>
          <a:p>
            <a:r>
              <a:rPr lang="en-GB" dirty="0" smtClean="0"/>
              <a:t>P = {5,10}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791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Remove 2 from 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91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{1,5}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55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5618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{1,5}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082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1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{1}</a:t>
            </a:r>
          </a:p>
          <a:p>
            <a:r>
              <a:rPr lang="en-GB" dirty="0" smtClean="0"/>
              <a:t>P = {10}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791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Remove 5 from 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952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{1,10}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672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062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29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{1,10}</a:t>
            </a:r>
          </a:p>
          <a:p>
            <a:r>
              <a:rPr lang="en-GB" dirty="0" smtClean="0"/>
              <a:t>P = {}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082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352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3006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{}</a:t>
            </a:r>
          </a:p>
          <a:p>
            <a:r>
              <a:rPr lang="en-GB" dirty="0" smtClean="0"/>
              <a:t>P = {2,3,4,5,6,7,8,9,10}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791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Remove 1 from 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256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941168"/>
            <a:ext cx="20665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 = {2}</a:t>
            </a:r>
          </a:p>
          <a:p>
            <a:r>
              <a:rPr lang="en-GB" dirty="0" smtClean="0"/>
              <a:t>P = {4,5,6}</a:t>
            </a:r>
          </a:p>
          <a:p>
            <a:r>
              <a:rPr lang="en-GB" dirty="0" err="1" smtClean="0"/>
              <a:t>maxSize</a:t>
            </a:r>
            <a:r>
              <a:rPr lang="en-GB" dirty="0" smtClean="0"/>
              <a:t> = 3</a:t>
            </a:r>
          </a:p>
          <a:p>
            <a:r>
              <a:rPr lang="en-GB" dirty="0"/>
              <a:t>i</a:t>
            </a:r>
            <a:r>
              <a:rPr lang="en-GB" dirty="0" smtClean="0"/>
              <a:t>ncumbent = {1,2,5}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54648" y="5356666"/>
            <a:ext cx="155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Select vertex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509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and so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62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8" y="692696"/>
            <a:ext cx="8891957" cy="54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5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5277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g10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80320" cy="64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43872" y="52292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5076056" y="321297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251064" y="19888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19" name="Oval 18"/>
          <p:cNvSpPr/>
          <p:nvPr/>
        </p:nvSpPr>
        <p:spPr>
          <a:xfrm>
            <a:off x="920784" y="9087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>
            <a:off x="2367808" y="17577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21" name="Oval 20"/>
          <p:cNvSpPr/>
          <p:nvPr/>
        </p:nvSpPr>
        <p:spPr>
          <a:xfrm>
            <a:off x="4427984" y="46262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4917696" y="16288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4067944" y="7518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24" name="Oval 23"/>
          <p:cNvSpPr/>
          <p:nvPr/>
        </p:nvSpPr>
        <p:spPr>
          <a:xfrm>
            <a:off x="1151160" y="491397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179512" y="364502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26" name="Straight Connector 25"/>
          <p:cNvCxnSpPr>
            <a:stCxn id="20" idx="6"/>
            <a:endCxn id="23" idx="2"/>
          </p:cNvCxnSpPr>
          <p:nvPr/>
        </p:nvCxnSpPr>
        <p:spPr>
          <a:xfrm>
            <a:off x="2943872" y="463808"/>
            <a:ext cx="112407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5"/>
            <a:endCxn id="21" idx="1"/>
          </p:cNvCxnSpPr>
          <p:nvPr/>
        </p:nvCxnSpPr>
        <p:spPr>
          <a:xfrm>
            <a:off x="2859509" y="667477"/>
            <a:ext cx="1652838" cy="4043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6"/>
            <a:endCxn id="20" idx="3"/>
          </p:cNvCxnSpPr>
          <p:nvPr/>
        </p:nvCxnSpPr>
        <p:spPr>
          <a:xfrm flipV="1">
            <a:off x="1496848" y="667477"/>
            <a:ext cx="955323" cy="529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4"/>
            <a:endCxn id="17" idx="1"/>
          </p:cNvCxnSpPr>
          <p:nvPr/>
        </p:nvCxnSpPr>
        <p:spPr>
          <a:xfrm>
            <a:off x="4355976" y="1327904"/>
            <a:ext cx="804443" cy="1969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" idx="0"/>
            <a:endCxn id="18" idx="4"/>
          </p:cNvCxnSpPr>
          <p:nvPr/>
        </p:nvCxnSpPr>
        <p:spPr>
          <a:xfrm flipV="1">
            <a:off x="467544" y="2564904"/>
            <a:ext cx="71552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3" idx="3"/>
          </p:cNvCxnSpPr>
          <p:nvPr/>
        </p:nvCxnSpPr>
        <p:spPr>
          <a:xfrm flipH="1" flipV="1">
            <a:off x="4152307" y="1243541"/>
            <a:ext cx="563709" cy="3382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3"/>
            <a:endCxn id="4" idx="0"/>
          </p:cNvCxnSpPr>
          <p:nvPr/>
        </p:nvCxnSpPr>
        <p:spPr>
          <a:xfrm flipH="1">
            <a:off x="3231904" y="1243541"/>
            <a:ext cx="920403" cy="3985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7" idx="0"/>
            <a:endCxn id="22" idx="4"/>
          </p:cNvCxnSpPr>
          <p:nvPr/>
        </p:nvCxnSpPr>
        <p:spPr>
          <a:xfrm flipH="1" flipV="1">
            <a:off x="5205728" y="2204864"/>
            <a:ext cx="15836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2" idx="3"/>
            <a:endCxn id="4" idx="7"/>
          </p:cNvCxnSpPr>
          <p:nvPr/>
        </p:nvCxnSpPr>
        <p:spPr>
          <a:xfrm flipH="1">
            <a:off x="3435573" y="2120501"/>
            <a:ext cx="1566486" cy="319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3"/>
            <a:endCxn id="24" idx="7"/>
          </p:cNvCxnSpPr>
          <p:nvPr/>
        </p:nvCxnSpPr>
        <p:spPr>
          <a:xfrm flipH="1">
            <a:off x="1642861" y="2120501"/>
            <a:ext cx="3359198" cy="2877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7"/>
          </p:cNvCxnSpPr>
          <p:nvPr/>
        </p:nvCxnSpPr>
        <p:spPr>
          <a:xfrm flipV="1">
            <a:off x="4919685" y="3789040"/>
            <a:ext cx="365223" cy="921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" idx="7"/>
            <a:endCxn id="17" idx="3"/>
          </p:cNvCxnSpPr>
          <p:nvPr/>
        </p:nvCxnSpPr>
        <p:spPr>
          <a:xfrm flipV="1">
            <a:off x="1642861" y="3704677"/>
            <a:ext cx="3517558" cy="1293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5"/>
            <a:endCxn id="17" idx="2"/>
          </p:cNvCxnSpPr>
          <p:nvPr/>
        </p:nvCxnSpPr>
        <p:spPr>
          <a:xfrm>
            <a:off x="742765" y="2480541"/>
            <a:ext cx="4333291" cy="1020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9" idx="5"/>
            <a:endCxn id="17" idx="2"/>
          </p:cNvCxnSpPr>
          <p:nvPr/>
        </p:nvCxnSpPr>
        <p:spPr>
          <a:xfrm>
            <a:off x="1412485" y="1400421"/>
            <a:ext cx="3663571" cy="2100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" idx="6"/>
            <a:endCxn id="21" idx="3"/>
          </p:cNvCxnSpPr>
          <p:nvPr/>
        </p:nvCxnSpPr>
        <p:spPr>
          <a:xfrm flipV="1">
            <a:off x="3519936" y="5117989"/>
            <a:ext cx="992411" cy="3992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4" idx="6"/>
            <a:endCxn id="21" idx="2"/>
          </p:cNvCxnSpPr>
          <p:nvPr/>
        </p:nvCxnSpPr>
        <p:spPr>
          <a:xfrm flipV="1">
            <a:off x="1727224" y="4914320"/>
            <a:ext cx="2700760" cy="287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8" idx="5"/>
            <a:endCxn id="21" idx="2"/>
          </p:cNvCxnSpPr>
          <p:nvPr/>
        </p:nvCxnSpPr>
        <p:spPr>
          <a:xfrm>
            <a:off x="742765" y="2480541"/>
            <a:ext cx="3685219" cy="2433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" idx="2"/>
            <a:endCxn id="25" idx="6"/>
          </p:cNvCxnSpPr>
          <p:nvPr/>
        </p:nvCxnSpPr>
        <p:spPr>
          <a:xfrm flipH="1" flipV="1">
            <a:off x="755576" y="3933056"/>
            <a:ext cx="218829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8" y="692696"/>
            <a:ext cx="8891957" cy="54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445224"/>
            <a:ext cx="5756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MC0 blindly moves forwards whenever </a:t>
            </a:r>
            <a:r>
              <a:rPr lang="en-GB" dirty="0" err="1" smtClean="0"/>
              <a:t>newP</a:t>
            </a:r>
            <a:r>
              <a:rPr lang="en-GB" dirty="0" smtClean="0"/>
              <a:t> is not empty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8680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14156"/>
            <a:ext cx="591976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an incumbent and that |P| + |C| ≤ </a:t>
            </a:r>
            <a:r>
              <a:rPr lang="en-GB" dirty="0" err="1" smtClean="0"/>
              <a:t>maxSize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871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14156"/>
            <a:ext cx="59197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an incumbent and that |P| + |C| ≤ </a:t>
            </a:r>
            <a:r>
              <a:rPr lang="en-GB" dirty="0" err="1" smtClean="0"/>
              <a:t>maxSize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81374" y="3347700"/>
            <a:ext cx="35643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can cut off search and 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062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14156"/>
            <a:ext cx="59197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an incumbent and that |P| + |C| ≤ </a:t>
            </a:r>
            <a:r>
              <a:rPr lang="en-GB" dirty="0" err="1" smtClean="0"/>
              <a:t>maxSize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81374" y="3347700"/>
            <a:ext cx="3564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can cut off search and backtrack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518240"/>
            <a:ext cx="86274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|P| + |C| is a bound and when |P| + |C| ≤ </a:t>
            </a:r>
            <a:r>
              <a:rPr lang="en-GB" dirty="0" err="1" smtClean="0"/>
              <a:t>maxSize</a:t>
            </a:r>
            <a:r>
              <a:rPr lang="en-GB" dirty="0" smtClean="0"/>
              <a:t> we can abandon search in this branch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2599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2" y="332656"/>
            <a:ext cx="8893954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2996952"/>
            <a:ext cx="4680520" cy="2880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921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939" y="106680"/>
            <a:ext cx="12698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MC0 v MC1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187743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MC0: 107,632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</a:p>
          <a:p>
            <a:r>
              <a:rPr lang="en-GB" dirty="0" smtClean="0"/>
              <a:t>MC1: 8,120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peedup: 13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397304"/>
            <a:ext cx="16176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Our first bound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58900"/>
            <a:ext cx="8129587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7" y="1628800"/>
            <a:ext cx="8240464" cy="1512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897" y="188640"/>
            <a:ext cx="206582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 scale statistics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62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14156"/>
            <a:ext cx="59197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an incumbent and that |P| + |C| ≤ </a:t>
            </a:r>
            <a:r>
              <a:rPr lang="en-GB" dirty="0" err="1" smtClean="0"/>
              <a:t>maxSize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81374" y="3347700"/>
            <a:ext cx="3564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can cut off search and backtrack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518240"/>
            <a:ext cx="86274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|P| + |C| is a bound and when |P| + |C| ≤ </a:t>
            </a:r>
            <a:r>
              <a:rPr lang="en-GB" dirty="0" err="1" smtClean="0"/>
              <a:t>maxSize</a:t>
            </a:r>
            <a:r>
              <a:rPr lang="en-GB" dirty="0" smtClean="0"/>
              <a:t> we can abandon search in this branch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742514"/>
            <a:ext cx="53285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we think of other bounds that we might compute?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573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16632"/>
            <a:ext cx="53285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we think of other bounds that we might compute?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8224" y="2636912"/>
            <a:ext cx="5946051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Degree of vertices in 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vertices in P are adjacent to all vertices in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degree between vertices in P may be an measure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Is this costly to compute?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Does it pay off in runtime (i.e. economical)?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If in P we have k vertices with degree ≥ k-1 … ?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See </a:t>
            </a:r>
            <a:r>
              <a:rPr lang="en-GB" dirty="0" err="1" smtClean="0"/>
              <a:t>Torsten</a:t>
            </a:r>
            <a:r>
              <a:rPr lang="en-GB" dirty="0" smtClean="0"/>
              <a:t> </a:t>
            </a:r>
            <a:r>
              <a:rPr lang="en-GB" dirty="0" err="1" smtClean="0"/>
              <a:t>Fahle</a:t>
            </a:r>
            <a:r>
              <a:rPr lang="en-GB" dirty="0" smtClean="0"/>
              <a:t> for menu of filters and bounds</a:t>
            </a:r>
          </a:p>
        </p:txBody>
      </p:sp>
    </p:spTree>
    <p:extLst>
      <p:ext uri="{BB962C8B-B14F-4D97-AF65-F5344CB8AC3E}">
        <p14:creationId xmlns:p14="http://schemas.microsoft.com/office/powerpoint/2010/main" val="3117693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16632"/>
            <a:ext cx="53285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we think of other bounds that we might compute?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73472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chromatic number of 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chromatic number is greater than or equal to the clique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Therefore it is a safe bound (</a:t>
            </a:r>
            <a:r>
              <a:rPr lang="en-GB" b="1" i="1" dirty="0" smtClean="0"/>
              <a:t>does not excessively prune search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But that’s NP-hard to compute!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Is it economical?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we make good use of colour?</a:t>
            </a:r>
          </a:p>
        </p:txBody>
      </p:sp>
    </p:spTree>
    <p:extLst>
      <p:ext uri="{BB962C8B-B14F-4D97-AF65-F5344CB8AC3E}">
        <p14:creationId xmlns:p14="http://schemas.microsoft.com/office/powerpoint/2010/main" val="11980375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130412"/>
            <a:ext cx="1531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Colour Classes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7656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 set of vertices P, we can </a:t>
            </a:r>
            <a:r>
              <a:rPr lang="en-GB" b="1" i="1" dirty="0" err="1" smtClean="0"/>
              <a:t>greedely</a:t>
            </a:r>
            <a:r>
              <a:rPr lang="en-GB" dirty="0" smtClean="0"/>
              <a:t> place these in </a:t>
            </a:r>
            <a:r>
              <a:rPr lang="en-GB" b="1" i="1" dirty="0" smtClean="0"/>
              <a:t>colour classes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20879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8264" y="207064"/>
            <a:ext cx="1728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Graph Colouring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5" y="1556792"/>
            <a:ext cx="874551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949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130412"/>
            <a:ext cx="1531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Colour Classes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76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 set of vertices P, we can </a:t>
            </a:r>
            <a:r>
              <a:rPr lang="en-GB" b="1" i="1" dirty="0" err="1" smtClean="0"/>
              <a:t>greedely</a:t>
            </a:r>
            <a:r>
              <a:rPr lang="en-GB" dirty="0" smtClean="0"/>
              <a:t> place these in </a:t>
            </a:r>
            <a:r>
              <a:rPr lang="en-GB" b="1" i="1" dirty="0" smtClean="0"/>
              <a:t>colour classes </a:t>
            </a:r>
            <a:endParaRPr lang="en-GB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780928"/>
            <a:ext cx="5653086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k = 1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reate an empty colour class </a:t>
            </a:r>
            <a:r>
              <a:rPr lang="en-GB" dirty="0" err="1" smtClean="0"/>
              <a:t>C_k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and remove a vertex v from P and add v to </a:t>
            </a:r>
            <a:r>
              <a:rPr lang="en-GB" dirty="0" err="1" smtClean="0"/>
              <a:t>C_k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For all vertices w in P</a:t>
            </a:r>
          </a:p>
          <a:p>
            <a:pPr lvl="1"/>
            <a:r>
              <a:rPr lang="en-GB" dirty="0" smtClean="0"/>
              <a:t>4.1	if w is not adjacent to all vertices in </a:t>
            </a:r>
            <a:r>
              <a:rPr lang="en-GB" dirty="0" err="1" smtClean="0"/>
              <a:t>C_k</a:t>
            </a:r>
            <a:endParaRPr lang="en-GB" dirty="0" smtClean="0"/>
          </a:p>
          <a:p>
            <a:pPr lvl="1"/>
            <a:r>
              <a:rPr lang="en-GB" dirty="0" smtClean="0"/>
              <a:t>4.2   then add w to </a:t>
            </a:r>
            <a:r>
              <a:rPr lang="en-GB" dirty="0" err="1" smtClean="0"/>
              <a:t>C_k</a:t>
            </a:r>
            <a:r>
              <a:rPr lang="en-GB" dirty="0" smtClean="0"/>
              <a:t> and remove w from P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If P is not empty then increment k and go to 2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k is an upper bound of the chromatic number of P</a:t>
            </a:r>
          </a:p>
        </p:txBody>
      </p:sp>
    </p:spTree>
    <p:extLst>
      <p:ext uri="{BB962C8B-B14F-4D97-AF65-F5344CB8AC3E}">
        <p14:creationId xmlns:p14="http://schemas.microsoft.com/office/powerpoint/2010/main" val="3656665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130412"/>
            <a:ext cx="1531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Colour Classes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76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Assume we have a set of vertices P, we can </a:t>
            </a:r>
            <a:r>
              <a:rPr lang="en-GB" b="1" i="1" dirty="0" err="1" smtClean="0"/>
              <a:t>greedly</a:t>
            </a:r>
            <a:r>
              <a:rPr lang="en-GB" dirty="0" smtClean="0"/>
              <a:t> place these in </a:t>
            </a:r>
            <a:r>
              <a:rPr lang="en-GB" b="1" i="1" dirty="0" smtClean="0"/>
              <a:t>colour classes </a:t>
            </a:r>
            <a:endParaRPr lang="en-GB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780928"/>
            <a:ext cx="565308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k = 1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reate an empty colour class </a:t>
            </a:r>
            <a:r>
              <a:rPr lang="en-GB" dirty="0" err="1" smtClean="0"/>
              <a:t>C_k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and remove a vertex v from P and add v to </a:t>
            </a:r>
            <a:r>
              <a:rPr lang="en-GB" dirty="0" err="1" smtClean="0"/>
              <a:t>C_k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For all vertices w in P</a:t>
            </a:r>
          </a:p>
          <a:p>
            <a:pPr lvl="1"/>
            <a:r>
              <a:rPr lang="en-GB" dirty="0" smtClean="0"/>
              <a:t>4.1	if w is not adjacent to all vertices in </a:t>
            </a:r>
            <a:r>
              <a:rPr lang="en-GB" dirty="0" err="1" smtClean="0"/>
              <a:t>C_k</a:t>
            </a:r>
            <a:endParaRPr lang="en-GB" dirty="0" smtClean="0"/>
          </a:p>
          <a:p>
            <a:pPr lvl="1"/>
            <a:r>
              <a:rPr lang="en-GB" dirty="0" smtClean="0"/>
              <a:t>4.2   then add w to </a:t>
            </a:r>
            <a:r>
              <a:rPr lang="en-GB" dirty="0" err="1" smtClean="0"/>
              <a:t>C_k</a:t>
            </a:r>
            <a:r>
              <a:rPr lang="en-GB" dirty="0" smtClean="0"/>
              <a:t> and remove w from P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If P is not empty then increment k and go to 2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k is an upper bound of the chromatic number of 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5450" y="5375232"/>
            <a:ext cx="578068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colour classes are independent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can select at most one vertex from each colour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75776"/>
            <a:ext cx="5472608" cy="4179953"/>
            <a:chOff x="179512" y="175776"/>
            <a:chExt cx="5472608" cy="5629488"/>
          </a:xfrm>
          <a:solidFill>
            <a:schemeClr val="tx1"/>
          </a:solidFill>
        </p:grpSpPr>
        <p:sp>
          <p:nvSpPr>
            <p:cNvPr id="3" name="Oval 2"/>
            <p:cNvSpPr/>
            <p:nvPr/>
          </p:nvSpPr>
          <p:spPr>
            <a:xfrm>
              <a:off x="2943872" y="522920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076056" y="32129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4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51064" y="198884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9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920784" y="90872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10</a:t>
              </a:r>
              <a:endParaRPr lang="en-GB" sz="1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367808" y="1757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1</a:t>
              </a:r>
              <a:endParaRPr lang="en-GB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27984" y="4626288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917696" y="162880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67944" y="751840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2</a:t>
              </a:r>
              <a:endParaRPr lang="en-GB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51160" y="4913976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79512" y="3645024"/>
              <a:ext cx="576064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8</a:t>
              </a:r>
            </a:p>
          </p:txBody>
        </p:sp>
        <p:cxnSp>
          <p:nvCxnSpPr>
            <p:cNvPr id="13" name="Straight Connector 12"/>
            <p:cNvCxnSpPr>
              <a:stCxn id="7" idx="6"/>
              <a:endCxn id="10" idx="2"/>
            </p:cNvCxnSpPr>
            <p:nvPr/>
          </p:nvCxnSpPr>
          <p:spPr>
            <a:xfrm>
              <a:off x="2943872" y="463808"/>
              <a:ext cx="1124072" cy="5760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8" idx="1"/>
            </p:cNvCxnSpPr>
            <p:nvPr/>
          </p:nvCxnSpPr>
          <p:spPr>
            <a:xfrm>
              <a:off x="2859509" y="667477"/>
              <a:ext cx="1652838" cy="40431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3"/>
            </p:cNvCxnSpPr>
            <p:nvPr/>
          </p:nvCxnSpPr>
          <p:spPr>
            <a:xfrm flipV="1">
              <a:off x="1496848" y="667477"/>
              <a:ext cx="955323" cy="5292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4"/>
              <a:endCxn id="4" idx="1"/>
            </p:cNvCxnSpPr>
            <p:nvPr/>
          </p:nvCxnSpPr>
          <p:spPr>
            <a:xfrm>
              <a:off x="4355976" y="1327904"/>
              <a:ext cx="804443" cy="1969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0"/>
              <a:endCxn id="5" idx="4"/>
            </p:cNvCxnSpPr>
            <p:nvPr/>
          </p:nvCxnSpPr>
          <p:spPr>
            <a:xfrm flipV="1">
              <a:off x="467544" y="2564904"/>
              <a:ext cx="71552" cy="10801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  <a:endCxn id="10" idx="3"/>
            </p:cNvCxnSpPr>
            <p:nvPr/>
          </p:nvCxnSpPr>
          <p:spPr>
            <a:xfrm flipH="1" flipV="1">
              <a:off x="4152307" y="1243541"/>
              <a:ext cx="563709" cy="338274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3"/>
              <a:endCxn id="3" idx="0"/>
            </p:cNvCxnSpPr>
            <p:nvPr/>
          </p:nvCxnSpPr>
          <p:spPr>
            <a:xfrm flipH="1">
              <a:off x="3231904" y="1243541"/>
              <a:ext cx="920403" cy="3985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0"/>
              <a:endCxn id="9" idx="4"/>
            </p:cNvCxnSpPr>
            <p:nvPr/>
          </p:nvCxnSpPr>
          <p:spPr>
            <a:xfrm flipH="1" flipV="1">
              <a:off x="5205728" y="2204864"/>
              <a:ext cx="158360" cy="10081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3"/>
              <a:endCxn id="3" idx="7"/>
            </p:cNvCxnSpPr>
            <p:nvPr/>
          </p:nvCxnSpPr>
          <p:spPr>
            <a:xfrm flipH="1">
              <a:off x="3435573" y="2120501"/>
              <a:ext cx="1566486" cy="31930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11" idx="7"/>
            </p:cNvCxnSpPr>
            <p:nvPr/>
          </p:nvCxnSpPr>
          <p:spPr>
            <a:xfrm flipH="1">
              <a:off x="1642861" y="2120501"/>
              <a:ext cx="3359198" cy="28778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7"/>
            </p:cNvCxnSpPr>
            <p:nvPr/>
          </p:nvCxnSpPr>
          <p:spPr>
            <a:xfrm flipV="1">
              <a:off x="4919685" y="3789040"/>
              <a:ext cx="365223" cy="9216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4" idx="3"/>
            </p:cNvCxnSpPr>
            <p:nvPr/>
          </p:nvCxnSpPr>
          <p:spPr>
            <a:xfrm flipV="1">
              <a:off x="1642861" y="3704677"/>
              <a:ext cx="3517558" cy="12936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5"/>
              <a:endCxn id="4" idx="2"/>
            </p:cNvCxnSpPr>
            <p:nvPr/>
          </p:nvCxnSpPr>
          <p:spPr>
            <a:xfrm>
              <a:off x="742765" y="2480541"/>
              <a:ext cx="4333291" cy="102046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5"/>
              <a:endCxn id="4" idx="2"/>
            </p:cNvCxnSpPr>
            <p:nvPr/>
          </p:nvCxnSpPr>
          <p:spPr>
            <a:xfrm>
              <a:off x="1412485" y="1400421"/>
              <a:ext cx="3663571" cy="21005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" idx="6"/>
              <a:endCxn id="8" idx="3"/>
            </p:cNvCxnSpPr>
            <p:nvPr/>
          </p:nvCxnSpPr>
          <p:spPr>
            <a:xfrm flipV="1">
              <a:off x="3519936" y="5117989"/>
              <a:ext cx="992411" cy="39924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6"/>
              <a:endCxn id="8" idx="2"/>
            </p:cNvCxnSpPr>
            <p:nvPr/>
          </p:nvCxnSpPr>
          <p:spPr>
            <a:xfrm flipV="1">
              <a:off x="1727224" y="4914320"/>
              <a:ext cx="2700760" cy="2876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5"/>
              <a:endCxn id="8" idx="2"/>
            </p:cNvCxnSpPr>
            <p:nvPr/>
          </p:nvCxnSpPr>
          <p:spPr>
            <a:xfrm>
              <a:off x="742765" y="2480541"/>
              <a:ext cx="3685219" cy="243377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" idx="2"/>
              <a:endCxn id="12" idx="6"/>
            </p:cNvCxnSpPr>
            <p:nvPr/>
          </p:nvCxnSpPr>
          <p:spPr>
            <a:xfrm flipH="1" flipV="1">
              <a:off x="755576" y="3933056"/>
              <a:ext cx="2188296" cy="15841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89545" y="4928736"/>
            <a:ext cx="24753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 = {1,2,3,4,5,6,7,8,9,10}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341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545" y="4928736"/>
            <a:ext cx="2475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 = {1,2,3,4,5,6,7,8,9,10}</a:t>
            </a:r>
          </a:p>
          <a:p>
            <a:r>
              <a:rPr lang="en-GB" dirty="0" smtClean="0"/>
              <a:t>C_1 = {1,3,8}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823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545" y="4928736"/>
            <a:ext cx="19511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 = {2,4,5,6,7,9,10}</a:t>
            </a:r>
          </a:p>
          <a:p>
            <a:r>
              <a:rPr lang="en-GB" dirty="0" smtClean="0"/>
              <a:t>C_1 = {1,3,8}</a:t>
            </a:r>
          </a:p>
          <a:p>
            <a:r>
              <a:rPr lang="en-GB" dirty="0" smtClean="0"/>
              <a:t>C_2 = {2,7,9,10}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0204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545" y="4928736"/>
            <a:ext cx="16642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 = {4,5,6}</a:t>
            </a:r>
          </a:p>
          <a:p>
            <a:r>
              <a:rPr lang="en-GB" dirty="0" smtClean="0"/>
              <a:t>C_1 = {1,3,8}</a:t>
            </a:r>
          </a:p>
          <a:p>
            <a:r>
              <a:rPr lang="en-GB" dirty="0" smtClean="0"/>
              <a:t>C_2 = {2,7,9,10}</a:t>
            </a:r>
          </a:p>
          <a:p>
            <a:r>
              <a:rPr lang="en-GB" dirty="0" smtClean="0"/>
              <a:t>C_3 = {4,6}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198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545" y="4928736"/>
            <a:ext cx="166423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 = {5}</a:t>
            </a:r>
          </a:p>
          <a:p>
            <a:r>
              <a:rPr lang="en-GB" dirty="0" smtClean="0"/>
              <a:t>C_1 = {1,3,8}</a:t>
            </a:r>
          </a:p>
          <a:p>
            <a:r>
              <a:rPr lang="en-GB" dirty="0" smtClean="0"/>
              <a:t>C_2 = {2,7,9,10}</a:t>
            </a:r>
          </a:p>
          <a:p>
            <a:r>
              <a:rPr lang="en-GB" dirty="0" smtClean="0"/>
              <a:t>C_3 = {4,6}</a:t>
            </a:r>
          </a:p>
          <a:p>
            <a:r>
              <a:rPr lang="en-GB" dirty="0" smtClean="0"/>
              <a:t>C_4 = {5}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1359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96847" y="4869160"/>
            <a:ext cx="62426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e get a greedy estimate  (k) of chromatic number of candidate set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can do this in every call to expand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|C| + k ≤ </a:t>
            </a:r>
            <a:r>
              <a:rPr lang="en-GB" dirty="0" err="1" smtClean="0"/>
              <a:t>maxSize</a:t>
            </a:r>
            <a:r>
              <a:rPr lang="en-GB" dirty="0" smtClean="0"/>
              <a:t> we can abandon current branch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2124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88839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64903" y="389643"/>
            <a:ext cx="1103041" cy="42773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80540" y="540869"/>
            <a:ext cx="1631807" cy="300209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76354" cy="39299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96847" y="4869160"/>
            <a:ext cx="624269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e get a greedy estimate  (k) of chromatic number of candidate set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can do this in every call to expand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|C| + k ≤ </a:t>
            </a:r>
            <a:r>
              <a:rPr lang="en-GB" dirty="0" err="1" smtClean="0"/>
              <a:t>maxSize</a:t>
            </a:r>
            <a:r>
              <a:rPr lang="en-GB" dirty="0" smtClean="0"/>
              <a:t> we can abandon current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u="sng" dirty="0" smtClean="0"/>
              <a:t>And we can get smart!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8264" y="147990"/>
            <a:ext cx="1795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Greedy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725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67808" y="175776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43872" y="389643"/>
            <a:ext cx="1124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59509" y="540869"/>
            <a:ext cx="1652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55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9545" y="4928736"/>
            <a:ext cx="4877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Non-increasing degree order {4,5,6,2,1,3,7,9,8,10}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7858" y="147990"/>
            <a:ext cx="2766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Order vertices for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2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0"/>
            <a:ext cx="8827684" cy="616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9005" y="116632"/>
            <a:ext cx="1728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Graph Colouring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304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74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50872" y="389643"/>
            <a:ext cx="1117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66509" y="540869"/>
            <a:ext cx="1645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62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7858" y="147990"/>
            <a:ext cx="2766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Order vertices for colouring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67544" y="4581128"/>
            <a:ext cx="48771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Non-increasing degree order {4,5,6,2,1,3,7,9,8,10}</a:t>
            </a:r>
          </a:p>
          <a:p>
            <a:r>
              <a:rPr lang="en-GB" dirty="0" smtClean="0"/>
              <a:t>C_1 = {1,4,6}</a:t>
            </a:r>
          </a:p>
          <a:p>
            <a:r>
              <a:rPr lang="en-GB" dirty="0" smtClean="0"/>
              <a:t>C_2 = {3,5,8,10}</a:t>
            </a:r>
          </a:p>
          <a:p>
            <a:r>
              <a:rPr lang="en-GB" dirty="0" smtClean="0"/>
              <a:t>C_3 = {2,7,9}</a:t>
            </a:r>
          </a:p>
          <a:p>
            <a:r>
              <a:rPr lang="en-GB" dirty="0" smtClean="0"/>
              <a:t>k = 3</a:t>
            </a:r>
          </a:p>
          <a:p>
            <a:r>
              <a:rPr lang="en-GB" dirty="0" smtClean="0"/>
              <a:t>A tighter bound!</a:t>
            </a:r>
          </a:p>
        </p:txBody>
      </p:sp>
    </p:spTree>
    <p:extLst>
      <p:ext uri="{BB962C8B-B14F-4D97-AF65-F5344CB8AC3E}">
        <p14:creationId xmlns:p14="http://schemas.microsoft.com/office/powerpoint/2010/main" val="259412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74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50872" y="389643"/>
            <a:ext cx="1117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66509" y="540869"/>
            <a:ext cx="1645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62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581128"/>
            <a:ext cx="48771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Non-increasing degree order {4,5,6,2,1,3,7,9,8,10}</a:t>
            </a:r>
          </a:p>
          <a:p>
            <a:r>
              <a:rPr lang="en-GB" dirty="0" smtClean="0"/>
              <a:t>C_1 = {1,4,6}</a:t>
            </a:r>
          </a:p>
          <a:p>
            <a:r>
              <a:rPr lang="en-GB" dirty="0" smtClean="0"/>
              <a:t>C_2 = {3,5,8,10}</a:t>
            </a:r>
          </a:p>
          <a:p>
            <a:r>
              <a:rPr lang="en-GB" dirty="0" smtClean="0"/>
              <a:t>C_3 = {2,7,9}</a:t>
            </a:r>
          </a:p>
          <a:p>
            <a:r>
              <a:rPr lang="en-GB" dirty="0" smtClean="0"/>
              <a:t>k = 3</a:t>
            </a:r>
          </a:p>
          <a:p>
            <a:r>
              <a:rPr lang="en-GB" dirty="0" smtClean="0"/>
              <a:t>A tighter bound!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7858" y="147990"/>
            <a:ext cx="2766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Order vertices for colouring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4121671"/>
            <a:ext cx="283289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There are other orderings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 err="1" smtClean="0"/>
              <a:t>Brelaz</a:t>
            </a:r>
            <a:r>
              <a:rPr lang="en-GB" dirty="0" smtClean="0"/>
              <a:t>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Minimum width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9003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93658"/>
            <a:ext cx="64075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Can we do something with the colour classes, not just the value 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184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74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50872" y="389643"/>
            <a:ext cx="1117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66509" y="540869"/>
            <a:ext cx="1645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62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581128"/>
            <a:ext cx="799661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expand, iterate over vertices in colour classes from colour class </a:t>
            </a:r>
            <a:r>
              <a:rPr lang="en-GB" dirty="0" err="1" smtClean="0"/>
              <a:t>C_k</a:t>
            </a:r>
            <a:r>
              <a:rPr lang="en-GB" dirty="0" smtClean="0"/>
              <a:t> down to C_1 </a:t>
            </a:r>
          </a:p>
          <a:p>
            <a:r>
              <a:rPr lang="en-GB" dirty="0" smtClean="0"/>
              <a:t>i.e. start with {2,7,9} then {3,5,8,10} finally {1,4,6}.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2240" y="141659"/>
            <a:ext cx="2218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Visiting colour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6151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74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50872" y="389643"/>
            <a:ext cx="1117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66509" y="540869"/>
            <a:ext cx="1645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62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581128"/>
            <a:ext cx="79966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expand, iterate over vertices in colour classes from colour class </a:t>
            </a:r>
            <a:r>
              <a:rPr lang="en-GB" dirty="0" err="1" smtClean="0"/>
              <a:t>C_k</a:t>
            </a:r>
            <a:r>
              <a:rPr lang="en-GB" dirty="0" smtClean="0"/>
              <a:t> down to C_1 </a:t>
            </a:r>
          </a:p>
          <a:p>
            <a:r>
              <a:rPr lang="en-GB" dirty="0" smtClean="0"/>
              <a:t>i.e. start with {2,7,9} then {3,5,8,10} finally {1,4,6}.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2240" y="141659"/>
            <a:ext cx="2218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Visiting colour classes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82030" y="5404574"/>
            <a:ext cx="619785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|C| + index of current colour class ≤ </a:t>
            </a:r>
            <a:r>
              <a:rPr lang="en-GB" dirty="0" err="1" smtClean="0"/>
              <a:t>maxSize</a:t>
            </a:r>
            <a:r>
              <a:rPr lang="en-GB" dirty="0" smtClean="0"/>
              <a:t> then backtrack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269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3872" y="392799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5076056" y="2430928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251064" y="1521995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920784" y="719994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2374808" y="175776"/>
            <a:ext cx="576064" cy="427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427984" y="3480327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917696" y="1254661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067944" y="603509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1151160" y="3693938"/>
            <a:ext cx="576064" cy="42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9512" y="2751728"/>
            <a:ext cx="576064" cy="4277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>
          <a:xfrm>
            <a:off x="2950872" y="389643"/>
            <a:ext cx="1117072" cy="42773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8" idx="1"/>
          </p:cNvCxnSpPr>
          <p:nvPr/>
        </p:nvCxnSpPr>
        <p:spPr>
          <a:xfrm>
            <a:off x="2866509" y="540869"/>
            <a:ext cx="1645838" cy="300209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3"/>
          </p:cNvCxnSpPr>
          <p:nvPr/>
        </p:nvCxnSpPr>
        <p:spPr>
          <a:xfrm flipV="1">
            <a:off x="1496848" y="540869"/>
            <a:ext cx="962323" cy="39299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  <a:endCxn id="4" idx="1"/>
          </p:cNvCxnSpPr>
          <p:nvPr/>
        </p:nvCxnSpPr>
        <p:spPr>
          <a:xfrm>
            <a:off x="4355976" y="1031243"/>
            <a:ext cx="804443" cy="146232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5" idx="4"/>
          </p:cNvCxnSpPr>
          <p:nvPr/>
        </p:nvCxnSpPr>
        <p:spPr>
          <a:xfrm flipV="1">
            <a:off x="467544" y="1949728"/>
            <a:ext cx="71552" cy="8020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10" idx="3"/>
          </p:cNvCxnSpPr>
          <p:nvPr/>
        </p:nvCxnSpPr>
        <p:spPr>
          <a:xfrm flipH="1" flipV="1">
            <a:off x="4152307" y="968603"/>
            <a:ext cx="563709" cy="2511725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3" idx="0"/>
          </p:cNvCxnSpPr>
          <p:nvPr/>
        </p:nvCxnSpPr>
        <p:spPr>
          <a:xfrm flipH="1">
            <a:off x="3231904" y="968603"/>
            <a:ext cx="920403" cy="2959393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9" idx="4"/>
          </p:cNvCxnSpPr>
          <p:nvPr/>
        </p:nvCxnSpPr>
        <p:spPr>
          <a:xfrm flipH="1" flipV="1">
            <a:off x="5205728" y="1682395"/>
            <a:ext cx="158360" cy="74853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3" idx="7"/>
          </p:cNvCxnSpPr>
          <p:nvPr/>
        </p:nvCxnSpPr>
        <p:spPr>
          <a:xfrm flipH="1">
            <a:off x="3435573" y="1619754"/>
            <a:ext cx="1566486" cy="237088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1" idx="7"/>
          </p:cNvCxnSpPr>
          <p:nvPr/>
        </p:nvCxnSpPr>
        <p:spPr>
          <a:xfrm flipH="1">
            <a:off x="1642861" y="1619754"/>
            <a:ext cx="3359198" cy="2136824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4919685" y="2858662"/>
            <a:ext cx="365223" cy="6843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4" idx="3"/>
          </p:cNvCxnSpPr>
          <p:nvPr/>
        </p:nvCxnSpPr>
        <p:spPr>
          <a:xfrm flipV="1">
            <a:off x="1642861" y="2796021"/>
            <a:ext cx="3517558" cy="96055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4" idx="2"/>
          </p:cNvCxnSpPr>
          <p:nvPr/>
        </p:nvCxnSpPr>
        <p:spPr>
          <a:xfrm>
            <a:off x="742765" y="1887088"/>
            <a:ext cx="4333291" cy="75770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5"/>
            <a:endCxn id="4" idx="2"/>
          </p:cNvCxnSpPr>
          <p:nvPr/>
        </p:nvCxnSpPr>
        <p:spPr>
          <a:xfrm>
            <a:off x="1412485" y="1085088"/>
            <a:ext cx="3663571" cy="1559708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6"/>
            <a:endCxn id="8" idx="3"/>
          </p:cNvCxnSpPr>
          <p:nvPr/>
        </p:nvCxnSpPr>
        <p:spPr>
          <a:xfrm flipV="1">
            <a:off x="3519936" y="3845420"/>
            <a:ext cx="992411" cy="29644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8" idx="2"/>
          </p:cNvCxnSpPr>
          <p:nvPr/>
        </p:nvCxnSpPr>
        <p:spPr>
          <a:xfrm flipV="1">
            <a:off x="1727224" y="3694194"/>
            <a:ext cx="2700760" cy="213611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2"/>
          </p:cNvCxnSpPr>
          <p:nvPr/>
        </p:nvCxnSpPr>
        <p:spPr>
          <a:xfrm>
            <a:off x="742765" y="1887088"/>
            <a:ext cx="3685219" cy="1807106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2"/>
            <a:endCxn id="12" idx="6"/>
          </p:cNvCxnSpPr>
          <p:nvPr/>
        </p:nvCxnSpPr>
        <p:spPr>
          <a:xfrm flipH="1" flipV="1">
            <a:off x="755576" y="2965595"/>
            <a:ext cx="2188296" cy="1176267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4581128"/>
            <a:ext cx="79966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expand, iterate over vertices in colour classes from colour class </a:t>
            </a:r>
            <a:r>
              <a:rPr lang="en-GB" dirty="0" err="1" smtClean="0"/>
              <a:t>C_k</a:t>
            </a:r>
            <a:r>
              <a:rPr lang="en-GB" dirty="0" smtClean="0"/>
              <a:t> down to C_1 </a:t>
            </a:r>
          </a:p>
          <a:p>
            <a:r>
              <a:rPr lang="en-GB" dirty="0" smtClean="0"/>
              <a:t>i.e. start with {2,7,9} then {3,5,8,10} finally {1,4,6}.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2240" y="141659"/>
            <a:ext cx="22185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Visiting colour classes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82030" y="5404574"/>
            <a:ext cx="6197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|C| + index of current colour class ≤ </a:t>
            </a:r>
            <a:r>
              <a:rPr lang="en-GB" dirty="0" err="1" smtClean="0"/>
              <a:t>maxSize</a:t>
            </a:r>
            <a:r>
              <a:rPr lang="en-GB" dirty="0" smtClean="0"/>
              <a:t> then backtrack …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04111" y="6021288"/>
            <a:ext cx="87536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because we can only pick one vertex from each of the k colour classes (independent sets)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7042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939" y="106680"/>
            <a:ext cx="148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MC1 v MCSa1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rock200_4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185499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MC1:     8,120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</a:p>
          <a:p>
            <a:r>
              <a:rPr lang="en-GB" dirty="0" smtClean="0"/>
              <a:t>MCSa1:    711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peedup: 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6372208"/>
            <a:ext cx="328936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Our second, smartly used, bound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58900"/>
            <a:ext cx="8129587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2420888"/>
            <a:ext cx="8240464" cy="1512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897" y="188640"/>
            <a:ext cx="206582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 scale statistics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436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665372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To a man with a hammer everything looks like a nail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can only select one vertex from a colour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we consider a colour class as a variable with a domain?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so, what colour class should we pick first?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7483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27396"/>
            <a:ext cx="2432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Algorithmic Engineering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16833"/>
            <a:ext cx="885698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Having selected v from the candidate set P we create the new candidate set P’ as follows: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P’ = {}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</a:t>
            </a:r>
            <a:r>
              <a:rPr lang="en-GB" dirty="0" err="1" smtClean="0"/>
              <a:t>orall</a:t>
            </a:r>
            <a:r>
              <a:rPr lang="en-GB" dirty="0" smtClean="0"/>
              <a:t> w in P </a:t>
            </a:r>
          </a:p>
          <a:p>
            <a:r>
              <a:rPr lang="en-GB" dirty="0" smtClean="0"/>
              <a:t>      2.1 w is adjacent to v then add w to P’</a:t>
            </a:r>
          </a:p>
        </p:txBody>
      </p:sp>
    </p:spTree>
    <p:extLst>
      <p:ext uri="{BB962C8B-B14F-4D97-AF65-F5344CB8AC3E}">
        <p14:creationId xmlns:p14="http://schemas.microsoft.com/office/powerpoint/2010/main" val="37557798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27396"/>
            <a:ext cx="2432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Algorithmic Engineering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04066"/>
            <a:ext cx="7704856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might have P and P’ as </a:t>
            </a:r>
            <a:r>
              <a:rPr lang="en-GB" b="1" i="1" dirty="0" err="1" smtClean="0"/>
              <a:t>BitSet</a:t>
            </a:r>
            <a:r>
              <a:rPr lang="en-GB" dirty="0" smtClean="0"/>
              <a:t> and each row of the adjacency matrix a </a:t>
            </a:r>
            <a:r>
              <a:rPr lang="en-GB" b="1" dirty="0" err="1" smtClean="0"/>
              <a:t>BitSet</a:t>
            </a:r>
            <a:endParaRPr lang="en-GB" b="1" dirty="0" smtClean="0"/>
          </a:p>
          <a:p>
            <a:r>
              <a:rPr lang="en-GB" dirty="0"/>
              <a:t>s</a:t>
            </a:r>
            <a:r>
              <a:rPr lang="en-GB" dirty="0" smtClean="0"/>
              <a:t>uch that having selected vertex v we can compute P’ as follows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P’ = P and A[v]</a:t>
            </a:r>
          </a:p>
          <a:p>
            <a:endParaRPr lang="en-GB" dirty="0"/>
          </a:p>
          <a:p>
            <a:r>
              <a:rPr lang="en-GB" dirty="0" smtClean="0"/>
              <a:t>… that is, give me all vertices in P that are adjacent to vertex v.</a:t>
            </a:r>
          </a:p>
          <a:p>
            <a:endParaRPr lang="en-GB" dirty="0"/>
          </a:p>
          <a:p>
            <a:r>
              <a:rPr lang="en-GB" dirty="0" smtClean="0"/>
              <a:t>This exploits in-processor parallelism, and the resultant algorithm is BBMC</a:t>
            </a:r>
          </a:p>
        </p:txBody>
      </p:sp>
    </p:spTree>
    <p:extLst>
      <p:ext uri="{BB962C8B-B14F-4D97-AF65-F5344CB8AC3E}">
        <p14:creationId xmlns:p14="http://schemas.microsoft.com/office/powerpoint/2010/main" val="344006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2287</Words>
  <Application>Microsoft Office PowerPoint</Application>
  <PresentationFormat>On-screen Show (4:3)</PresentationFormat>
  <Paragraphs>654</Paragraphs>
  <Slides>108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 Prosser</cp:lastModifiedBy>
  <cp:revision>57</cp:revision>
  <dcterms:created xsi:type="dcterms:W3CDTF">2018-01-27T12:05:41Z</dcterms:created>
  <dcterms:modified xsi:type="dcterms:W3CDTF">2018-01-30T09:53:04Z</dcterms:modified>
</cp:coreProperties>
</file>