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314" r:id="rId4"/>
    <p:sldId id="267" r:id="rId5"/>
    <p:sldId id="269" r:id="rId6"/>
    <p:sldId id="270" r:id="rId7"/>
    <p:sldId id="271" r:id="rId8"/>
    <p:sldId id="272" r:id="rId9"/>
    <p:sldId id="273" r:id="rId10"/>
    <p:sldId id="265" r:id="rId11"/>
    <p:sldId id="262" r:id="rId12"/>
    <p:sldId id="275" r:id="rId13"/>
    <p:sldId id="263" r:id="rId14"/>
    <p:sldId id="276" r:id="rId15"/>
    <p:sldId id="277" r:id="rId16"/>
    <p:sldId id="278" r:id="rId17"/>
    <p:sldId id="279" r:id="rId18"/>
    <p:sldId id="264" r:id="rId19"/>
    <p:sldId id="274" r:id="rId20"/>
    <p:sldId id="280" r:id="rId21"/>
    <p:sldId id="281" r:id="rId22"/>
    <p:sldId id="282" r:id="rId23"/>
    <p:sldId id="283" r:id="rId24"/>
    <p:sldId id="292" r:id="rId25"/>
    <p:sldId id="290" r:id="rId26"/>
    <p:sldId id="293" r:id="rId27"/>
    <p:sldId id="302" r:id="rId28"/>
    <p:sldId id="294" r:id="rId29"/>
    <p:sldId id="303" r:id="rId30"/>
    <p:sldId id="291" r:id="rId31"/>
    <p:sldId id="296" r:id="rId32"/>
    <p:sldId id="304" r:id="rId33"/>
    <p:sldId id="305" r:id="rId34"/>
    <p:sldId id="295" r:id="rId35"/>
    <p:sldId id="297" r:id="rId36"/>
    <p:sldId id="298" r:id="rId37"/>
    <p:sldId id="299" r:id="rId38"/>
    <p:sldId id="300" r:id="rId39"/>
    <p:sldId id="301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5" r:id="rId48"/>
    <p:sldId id="316" r:id="rId49"/>
    <p:sldId id="325" r:id="rId50"/>
    <p:sldId id="318" r:id="rId51"/>
    <p:sldId id="319" r:id="rId52"/>
    <p:sldId id="320" r:id="rId53"/>
    <p:sldId id="324" r:id="rId54"/>
    <p:sldId id="326" r:id="rId55"/>
    <p:sldId id="321" r:id="rId56"/>
    <p:sldId id="322" r:id="rId57"/>
    <p:sldId id="323" r:id="rId58"/>
    <p:sldId id="327" r:id="rId59"/>
    <p:sldId id="328" r:id="rId60"/>
    <p:sldId id="329" r:id="rId61"/>
    <p:sldId id="330" r:id="rId62"/>
    <p:sldId id="331" r:id="rId63"/>
    <p:sldId id="313" r:id="rId64"/>
    <p:sldId id="289" r:id="rId65"/>
    <p:sldId id="284" r:id="rId66"/>
    <p:sldId id="285" r:id="rId67"/>
    <p:sldId id="287" r:id="rId68"/>
    <p:sldId id="268" r:id="rId69"/>
    <p:sldId id="28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07" autoAdjust="0"/>
  </p:normalViewPr>
  <p:slideViewPr>
    <p:cSldViewPr>
      <p:cViewPr varScale="1">
        <p:scale>
          <a:sx n="81" d="100"/>
          <a:sy n="8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1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4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51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9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0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0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7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92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CA53-5A27-427E-842A-E3B9AC4A2356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5B7F-67B9-445A-A15D-E1E66EF3B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77562"/>
            <a:ext cx="20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Reversible Domains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9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80267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04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33284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01780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r</a:t>
            </a:r>
            <a:r>
              <a:rPr lang="en-GB" b="1" i="1" dirty="0" smtClean="0"/>
              <a:t>emove(3)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25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05950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83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r</a:t>
            </a:r>
            <a:r>
              <a:rPr lang="en-GB" b="1" i="1" dirty="0" smtClean="0"/>
              <a:t>emove(3)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933056"/>
            <a:ext cx="7835607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 have swapped the values 3 and 4, i.e. the value 3 with the last value in the set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value:  4 goes where 3 was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ocation: the value 4 is now in the 3d position of the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ocation: the value 3 is now in the 4</a:t>
            </a:r>
            <a:r>
              <a:rPr lang="en-GB" baseline="30000" dirty="0" smtClean="0"/>
              <a:t>th</a:t>
            </a:r>
            <a:r>
              <a:rPr lang="en-GB" dirty="0" smtClean="0"/>
              <a:t> position of the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last position in the set is position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FF0000"/>
                </a:solidFill>
              </a:rPr>
              <a:t>The value 3 is not in the set!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00959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47795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3284"/>
              </p:ext>
            </p:extLst>
          </p:nvPr>
        </p:nvGraphicFramePr>
        <p:xfrm>
          <a:off x="3700996" y="4002177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10396" y="4030905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10396" y="440023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59150" y="3401239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215311" y="3770571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emove(3)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22978" y="4215571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remove(1)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4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4768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5675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02769"/>
              </p:ext>
            </p:extLst>
          </p:nvPr>
        </p:nvGraphicFramePr>
        <p:xfrm>
          <a:off x="3700996" y="4002177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10396" y="4030905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10396" y="440023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59150" y="3401239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215311" y="3770571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emove(3)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22978" y="4215571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remove(1)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8504" y="5180873"/>
            <a:ext cx="2325252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location of value 0 is 0</a:t>
            </a:r>
          </a:p>
          <a:p>
            <a:r>
              <a:rPr lang="en-GB" dirty="0" smtClean="0"/>
              <a:t>location of value 1 is 3</a:t>
            </a:r>
          </a:p>
          <a:p>
            <a:r>
              <a:rPr lang="en-GB" dirty="0" smtClean="0"/>
              <a:t>location of value 2 is 2</a:t>
            </a:r>
          </a:p>
          <a:p>
            <a:r>
              <a:rPr lang="en-GB" dirty="0"/>
              <a:t>l</a:t>
            </a:r>
            <a:r>
              <a:rPr lang="en-GB" dirty="0" smtClean="0"/>
              <a:t>ocation of value 3 is 4 </a:t>
            </a:r>
          </a:p>
          <a:p>
            <a:r>
              <a:rPr lang="en-GB" dirty="0" smtClean="0"/>
              <a:t>location of value 4 is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8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89249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60154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49958"/>
              </p:ext>
            </p:extLst>
          </p:nvPr>
        </p:nvGraphicFramePr>
        <p:xfrm>
          <a:off x="3700996" y="4002177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10396" y="4030905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10396" y="440023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59150" y="3401239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215311" y="3770571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emove(3)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22978" y="4215571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remove(1)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8504" y="5180873"/>
            <a:ext cx="2325252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location of value 0 is 0</a:t>
            </a:r>
          </a:p>
          <a:p>
            <a:r>
              <a:rPr lang="en-GB" dirty="0" smtClean="0"/>
              <a:t>location of value 1 is 3</a:t>
            </a:r>
          </a:p>
          <a:p>
            <a:r>
              <a:rPr lang="en-GB" dirty="0" smtClean="0"/>
              <a:t>location of value 2 is 2</a:t>
            </a:r>
          </a:p>
          <a:p>
            <a:r>
              <a:rPr lang="en-GB" dirty="0"/>
              <a:t>l</a:t>
            </a:r>
            <a:r>
              <a:rPr lang="en-GB" dirty="0" smtClean="0"/>
              <a:t>ocation of value 3 is 4 </a:t>
            </a:r>
          </a:p>
          <a:p>
            <a:r>
              <a:rPr lang="en-GB" dirty="0" smtClean="0"/>
              <a:t>location of value 4 is 1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0909" y="5661248"/>
            <a:ext cx="17434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last position is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7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01449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51548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18188"/>
              </p:ext>
            </p:extLst>
          </p:nvPr>
        </p:nvGraphicFramePr>
        <p:xfrm>
          <a:off x="3700996" y="4002177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10396" y="4030905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10396" y="440023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59150" y="3401239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215311" y="3770571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emove(3)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22978" y="4215571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remove(1)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8504" y="5180873"/>
            <a:ext cx="237417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location of value 0 is 0</a:t>
            </a:r>
          </a:p>
          <a:p>
            <a:r>
              <a:rPr lang="en-GB" b="1" i="1" u="sng" dirty="0" smtClean="0">
                <a:solidFill>
                  <a:srgbClr val="FF0000"/>
                </a:solidFill>
              </a:rPr>
              <a:t>location of value 1 is 3</a:t>
            </a:r>
          </a:p>
          <a:p>
            <a:r>
              <a:rPr lang="en-GB" dirty="0" smtClean="0"/>
              <a:t>location of value 2 is 2</a:t>
            </a:r>
          </a:p>
          <a:p>
            <a:r>
              <a:rPr lang="en-GB" b="1" i="1" u="sng" dirty="0">
                <a:solidFill>
                  <a:srgbClr val="FF0000"/>
                </a:solidFill>
              </a:rPr>
              <a:t>l</a:t>
            </a:r>
            <a:r>
              <a:rPr lang="en-GB" b="1" i="1" u="sng" dirty="0" smtClean="0">
                <a:solidFill>
                  <a:srgbClr val="FF0000"/>
                </a:solidFill>
              </a:rPr>
              <a:t>ocation of value 3 is 4 </a:t>
            </a:r>
          </a:p>
          <a:p>
            <a:r>
              <a:rPr lang="en-GB" dirty="0" smtClean="0"/>
              <a:t>location of value 4 is 1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0909" y="5661248"/>
            <a:ext cx="17434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last position is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36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96155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46257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70676"/>
              </p:ext>
            </p:extLst>
          </p:nvPr>
        </p:nvGraphicFramePr>
        <p:xfrm>
          <a:off x="3700996" y="4002177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10396" y="4030905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10396" y="440023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59150" y="3401239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215311" y="3770571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emove(3)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22978" y="4215571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remove(1)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8504" y="5180873"/>
            <a:ext cx="237417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location of value 0 is 0</a:t>
            </a:r>
          </a:p>
          <a:p>
            <a:r>
              <a:rPr lang="en-GB" b="1" i="1" u="sng" dirty="0" smtClean="0">
                <a:solidFill>
                  <a:srgbClr val="FF0000"/>
                </a:solidFill>
              </a:rPr>
              <a:t>location of value 1 is 3</a:t>
            </a:r>
          </a:p>
          <a:p>
            <a:r>
              <a:rPr lang="en-GB" dirty="0" smtClean="0"/>
              <a:t>location of value 2 is 2</a:t>
            </a:r>
          </a:p>
          <a:p>
            <a:r>
              <a:rPr lang="en-GB" b="1" i="1" u="sng" dirty="0">
                <a:solidFill>
                  <a:srgbClr val="FF0000"/>
                </a:solidFill>
              </a:rPr>
              <a:t>l</a:t>
            </a:r>
            <a:r>
              <a:rPr lang="en-GB" b="1" i="1" u="sng" dirty="0" smtClean="0">
                <a:solidFill>
                  <a:srgbClr val="FF0000"/>
                </a:solidFill>
              </a:rPr>
              <a:t>ocation of value 3 is 4 </a:t>
            </a:r>
          </a:p>
          <a:p>
            <a:r>
              <a:rPr lang="en-GB" dirty="0" smtClean="0"/>
              <a:t>location of value 4 is 1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0909" y="5661248"/>
            <a:ext cx="17434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last position is 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381328"/>
            <a:ext cx="43107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Any thing beyond position 2 is not in the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3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06771"/>
              </p:ext>
            </p:extLst>
          </p:nvPr>
        </p:nvGraphicFramePr>
        <p:xfrm>
          <a:off x="3590543" y="774414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9943" y="803142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9943" y="1172474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8042" y="173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4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flipH="1">
            <a:off x="6294203" y="542808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9675"/>
              </p:ext>
            </p:extLst>
          </p:nvPr>
        </p:nvGraphicFramePr>
        <p:xfrm>
          <a:off x="3640782" y="2349733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0182" y="2378461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50182" y="2747793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6031" y="1748795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3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5742192" y="2118127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01636"/>
              </p:ext>
            </p:extLst>
          </p:nvPr>
        </p:nvGraphicFramePr>
        <p:xfrm>
          <a:off x="3700996" y="4002177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10396" y="4030905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10396" y="4400237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959150" y="3401239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2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5215311" y="3770571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553601"/>
              </p:ext>
            </p:extLst>
          </p:nvPr>
        </p:nvGraphicFramePr>
        <p:xfrm>
          <a:off x="3751235" y="5577496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60635" y="5606224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60635" y="5975556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420546" y="4976558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1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4676707" y="5345890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22978" y="2562347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emove(3)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322978" y="4215571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remove(1)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322978" y="5790890"/>
            <a:ext cx="117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remove(0)</a:t>
            </a:r>
            <a:endParaRPr lang="en-GB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420" y="987808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 Domain(pb,0,4)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6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Complexity: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700808"/>
            <a:ext cx="478336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remove(x) is O(1)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 swap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ontains(x) is O(1)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is location[x] &lt;= last?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removeAllBut</a:t>
            </a:r>
            <a:r>
              <a:rPr lang="en-GB" dirty="0" smtClean="0"/>
              <a:t>(x) is O(1)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swap between x and what is in location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et last to be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</a:t>
            </a:r>
            <a:r>
              <a:rPr lang="en-GB" dirty="0" smtClean="0"/>
              <a:t>sed for instantiation of a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removeBelow</a:t>
            </a:r>
            <a:r>
              <a:rPr lang="en-GB" dirty="0" smtClean="0"/>
              <a:t>(x) is O(n) (amortised O(1))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removeAbove</a:t>
            </a:r>
            <a:r>
              <a:rPr lang="en-GB" dirty="0" smtClean="0"/>
              <a:t>(x) is O(n) (amortised O(1))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in and max as above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9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27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we start with a data structure you might not have heard of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1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649895"/>
              </p:ext>
            </p:extLst>
          </p:nvPr>
        </p:nvGraphicFramePr>
        <p:xfrm>
          <a:off x="3751235" y="5577496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60635" y="5606224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60635" y="5975556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420546" y="4976558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1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4676707" y="5345890"/>
            <a:ext cx="169116" cy="2603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476671"/>
            <a:ext cx="734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How could I go back to the way things were … for example back to where we</a:t>
            </a:r>
          </a:p>
          <a:p>
            <a:r>
              <a:rPr lang="en-GB" i="1" dirty="0"/>
              <a:t>w</a:t>
            </a:r>
            <a:r>
              <a:rPr lang="en-GB" i="1" dirty="0" smtClean="0"/>
              <a:t>ere before we did all those removals?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5420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07363"/>
              </p:ext>
            </p:extLst>
          </p:nvPr>
        </p:nvGraphicFramePr>
        <p:xfrm>
          <a:off x="3751235" y="5577496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60635" y="5606224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660635" y="5975556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4601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</a:t>
            </a:r>
            <a:r>
              <a:rPr lang="en-GB" dirty="0"/>
              <a:t>4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6437437" y="4970808"/>
            <a:ext cx="0" cy="635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476671"/>
            <a:ext cx="734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How could I go back to the way things were … for example back to where we</a:t>
            </a:r>
          </a:p>
          <a:p>
            <a:r>
              <a:rPr lang="en-GB" i="1" dirty="0"/>
              <a:t>w</a:t>
            </a:r>
            <a:r>
              <a:rPr lang="en-GB" i="1" dirty="0" smtClean="0"/>
              <a:t>ere before we did all those removals?</a:t>
            </a: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2492896"/>
            <a:ext cx="3190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i="1" dirty="0" smtClean="0"/>
              <a:t>That’s how!</a:t>
            </a:r>
            <a:endParaRPr lang="en-GB" sz="4800" b="1" i="1" dirty="0"/>
          </a:p>
        </p:txBody>
      </p:sp>
    </p:spTree>
    <p:extLst>
      <p:ext uri="{BB962C8B-B14F-4D97-AF65-F5344CB8AC3E}">
        <p14:creationId xmlns:p14="http://schemas.microsoft.com/office/powerpoint/2010/main" val="159678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76671"/>
            <a:ext cx="734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How could I go back to the way things were … for example back to where we</a:t>
            </a:r>
          </a:p>
          <a:p>
            <a:r>
              <a:rPr lang="en-GB" i="1" dirty="0"/>
              <a:t>w</a:t>
            </a:r>
            <a:r>
              <a:rPr lang="en-GB" i="1" dirty="0" smtClean="0"/>
              <a:t>ere before we did all those removals?</a:t>
            </a:r>
            <a:endParaRPr lang="en-GB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03741" y="2140114"/>
            <a:ext cx="2371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O(1)</a:t>
            </a:r>
            <a:endParaRPr lang="en-GB" sz="9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55868"/>
              </p:ext>
            </p:extLst>
          </p:nvPr>
        </p:nvGraphicFramePr>
        <p:xfrm>
          <a:off x="3751235" y="5577496"/>
          <a:ext cx="2975990" cy="807864"/>
        </p:xfrm>
        <a:graphic>
          <a:graphicData uri="http://schemas.openxmlformats.org/drawingml/2006/table">
            <a:tbl>
              <a:tblPr bandRow="1" bandCol="1">
                <a:tableStyleId>{5940675A-B579-460E-94D1-54222C63F5DA}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0635" y="5606224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60635" y="5975556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4601476"/>
            <a:ext cx="85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 = </a:t>
            </a:r>
            <a:r>
              <a:rPr lang="en-GB" dirty="0"/>
              <a:t>4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437437" y="4970808"/>
            <a:ext cx="0" cy="635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9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780928"/>
            <a:ext cx="199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eversible variables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759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780928"/>
            <a:ext cx="199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eversible variables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4869160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It’s all done with stacks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14645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b="1" i="1" dirty="0" smtClean="0"/>
              <a:t>reversible variable</a:t>
            </a:r>
            <a:r>
              <a:rPr lang="en-GB" dirty="0" smtClean="0"/>
              <a:t>  &amp; a reversible integer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4" r="15764" b="9832"/>
          <a:stretch/>
        </p:blipFill>
        <p:spPr bwMode="auto">
          <a:xfrm>
            <a:off x="539552" y="1772816"/>
            <a:ext cx="6455402" cy="4323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06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b="1" i="1" dirty="0" smtClean="0"/>
              <a:t>reversible variable</a:t>
            </a:r>
            <a:r>
              <a:rPr lang="en-GB" dirty="0" smtClean="0"/>
              <a:t>  &amp; a reversible integer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4" r="15764" b="9832"/>
          <a:stretch/>
        </p:blipFill>
        <p:spPr bwMode="auto">
          <a:xfrm>
            <a:off x="539552" y="1772816"/>
            <a:ext cx="6455402" cy="4323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3140968"/>
            <a:ext cx="4176464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12904" y="2060848"/>
            <a:ext cx="19613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stack of “worlds”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20073" y="2430180"/>
            <a:ext cx="992831" cy="710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9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b="1" i="1" dirty="0" smtClean="0"/>
              <a:t>reversible variable</a:t>
            </a:r>
            <a:r>
              <a:rPr lang="en-GB" dirty="0" smtClean="0"/>
              <a:t>  &amp; a reversible integer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4" r="15764" b="9832"/>
          <a:stretch/>
        </p:blipFill>
        <p:spPr bwMode="auto">
          <a:xfrm>
            <a:off x="539552" y="1772816"/>
            <a:ext cx="6455402" cy="4323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3465004"/>
            <a:ext cx="4176464" cy="32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12904" y="3815989"/>
            <a:ext cx="25196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trail  (history) of values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76057" y="3645024"/>
            <a:ext cx="1136847" cy="289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27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b="1" i="1" dirty="0" smtClean="0"/>
              <a:t>reversible variable</a:t>
            </a:r>
            <a:r>
              <a:rPr lang="en-GB" dirty="0" smtClean="0"/>
              <a:t>  &amp; a reversible integer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4" r="15764" b="9832"/>
          <a:stretch/>
        </p:blipFill>
        <p:spPr bwMode="auto">
          <a:xfrm>
            <a:off x="539552" y="1772816"/>
            <a:ext cx="6455402" cy="4323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4365104"/>
            <a:ext cx="37444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29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b="1" i="1" dirty="0" smtClean="0"/>
              <a:t>reversible variable</a:t>
            </a:r>
            <a:r>
              <a:rPr lang="en-GB" dirty="0" smtClean="0"/>
              <a:t>  &amp; a reversible integer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4" r="15764" b="9832"/>
          <a:stretch/>
        </p:blipFill>
        <p:spPr bwMode="auto">
          <a:xfrm>
            <a:off x="539552" y="1772816"/>
            <a:ext cx="6455402" cy="4323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4365104"/>
            <a:ext cx="37444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444208" y="4492660"/>
            <a:ext cx="1332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Backtrack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31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1225" y="3356992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parse sets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839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r="5659" b="4447"/>
          <a:stretch/>
        </p:blipFill>
        <p:spPr bwMode="auto">
          <a:xfrm>
            <a:off x="827583" y="692696"/>
            <a:ext cx="7388511" cy="6029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1628800"/>
            <a:ext cx="475252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18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r="5659" b="4447"/>
          <a:stretch/>
        </p:blipFill>
        <p:spPr bwMode="auto">
          <a:xfrm>
            <a:off x="827583" y="692696"/>
            <a:ext cx="7388511" cy="6029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2708920"/>
            <a:ext cx="3384376" cy="4320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4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48336" r="27191" b="47675"/>
          <a:stretch/>
        </p:blipFill>
        <p:spPr bwMode="auto">
          <a:xfrm>
            <a:off x="1184031" y="2708919"/>
            <a:ext cx="5345723" cy="3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1680" y="2636912"/>
            <a:ext cx="3672408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80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48336" r="27191" b="47675"/>
          <a:stretch/>
        </p:blipFill>
        <p:spPr bwMode="auto">
          <a:xfrm>
            <a:off x="1184031" y="2708919"/>
            <a:ext cx="5345723" cy="3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1680" y="2636912"/>
            <a:ext cx="3672408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71600" y="4293096"/>
            <a:ext cx="563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err="1"/>
              <a:t>p</a:t>
            </a:r>
            <a:r>
              <a:rPr lang="en-GB" i="1" dirty="0" err="1" smtClean="0"/>
              <a:t>b</a:t>
            </a:r>
            <a:r>
              <a:rPr lang="en-GB" i="1" dirty="0" smtClean="0"/>
              <a:t> is a Problem and world is just an integer, nothing fancy.</a:t>
            </a:r>
          </a:p>
          <a:p>
            <a:pPr algn="ctr"/>
            <a:r>
              <a:rPr lang="en-GB" i="1" dirty="0" smtClean="0"/>
              <a:t>We might think of “world” as depth in search. </a:t>
            </a:r>
          </a:p>
          <a:p>
            <a:pPr algn="ctr"/>
            <a:r>
              <a:rPr lang="en-GB" i="1" dirty="0"/>
              <a:t>T</a:t>
            </a:r>
            <a:r>
              <a:rPr lang="en-GB" i="1" dirty="0" smtClean="0"/>
              <a:t>op of search is world zero.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635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r="5659" b="4447"/>
          <a:stretch/>
        </p:blipFill>
        <p:spPr bwMode="auto">
          <a:xfrm>
            <a:off x="827583" y="692696"/>
            <a:ext cx="7388511" cy="6029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3429000"/>
            <a:ext cx="47525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85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r="5659" b="4447"/>
          <a:stretch/>
        </p:blipFill>
        <p:spPr bwMode="auto">
          <a:xfrm>
            <a:off x="827583" y="692696"/>
            <a:ext cx="7388511" cy="6029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4149080"/>
            <a:ext cx="6956462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9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6" r="5659" b="8230"/>
          <a:stretch/>
        </p:blipFill>
        <p:spPr bwMode="auto">
          <a:xfrm>
            <a:off x="827583" y="4056185"/>
            <a:ext cx="7388511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4437112"/>
            <a:ext cx="638039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7410" y="1380274"/>
            <a:ext cx="893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Is this a new  (different) value and is it the first time the value has changed in this “world”?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335142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6" r="5659" b="8230"/>
          <a:stretch/>
        </p:blipFill>
        <p:spPr bwMode="auto">
          <a:xfrm>
            <a:off x="827583" y="4056185"/>
            <a:ext cx="7388511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6645" y="4725144"/>
            <a:ext cx="34874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7410" y="1380274"/>
            <a:ext cx="8565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If “yes” … the problem (</a:t>
            </a:r>
            <a:r>
              <a:rPr lang="en-GB" b="1" i="1" dirty="0" err="1" smtClean="0"/>
              <a:t>pb</a:t>
            </a:r>
            <a:r>
              <a:rPr lang="en-GB" b="1" i="1" dirty="0" smtClean="0"/>
              <a:t>) has a trail (and that’s a stack) push this reversible integer</a:t>
            </a:r>
          </a:p>
          <a:p>
            <a:r>
              <a:rPr lang="en-GB" b="1" i="1" dirty="0"/>
              <a:t>o</a:t>
            </a:r>
            <a:r>
              <a:rPr lang="en-GB" b="1" i="1" dirty="0" smtClean="0"/>
              <a:t>nto  the list that is at the top of the trail (this is the list of reversible that have changed</a:t>
            </a:r>
          </a:p>
          <a:p>
            <a:r>
              <a:rPr lang="en-GB" b="1" i="1" dirty="0"/>
              <a:t>i</a:t>
            </a:r>
            <a:r>
              <a:rPr lang="en-GB" b="1" i="1" dirty="0" smtClean="0"/>
              <a:t>n this world).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771834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6" r="5659" b="8230"/>
          <a:stretch/>
        </p:blipFill>
        <p:spPr bwMode="auto">
          <a:xfrm>
            <a:off x="827583" y="4056185"/>
            <a:ext cx="7388511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6644" y="5013176"/>
            <a:ext cx="3775515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7410" y="1380274"/>
            <a:ext cx="8526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If “yes” … on this reversible integer record when  (what world) it changed  and save of f</a:t>
            </a:r>
          </a:p>
          <a:p>
            <a:r>
              <a:rPr lang="en-GB" b="1" i="1" dirty="0"/>
              <a:t>t</a:t>
            </a:r>
            <a:r>
              <a:rPr lang="en-GB" b="1" i="1" dirty="0" smtClean="0"/>
              <a:t>he value it had before making the change (yet another stack)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160293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213"/>
            <a:ext cx="425828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reversible variable  &amp; </a:t>
            </a:r>
            <a:r>
              <a:rPr lang="en-GB" b="1" i="1" dirty="0" smtClean="0"/>
              <a:t>a reversible integer</a:t>
            </a:r>
            <a:endParaRPr lang="en-GB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6" r="5659" b="8230"/>
          <a:stretch/>
        </p:blipFill>
        <p:spPr bwMode="auto">
          <a:xfrm>
            <a:off x="827583" y="4056185"/>
            <a:ext cx="7388511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7" y="5805264"/>
            <a:ext cx="144016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7410" y="1380274"/>
            <a:ext cx="315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Change that value (off coarse)!</a:t>
            </a:r>
          </a:p>
        </p:txBody>
      </p:sp>
    </p:spTree>
    <p:extLst>
      <p:ext uri="{BB962C8B-B14F-4D97-AF65-F5344CB8AC3E}">
        <p14:creationId xmlns:p14="http://schemas.microsoft.com/office/powerpoint/2010/main" val="64452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729295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Consider this: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 variable has a domain of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is fixed at the top of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Going down a branch of search the domain may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Going down a branch in search a domain </a:t>
            </a:r>
            <a:r>
              <a:rPr lang="en-GB" b="1" i="1" u="sng" dirty="0" smtClean="0"/>
              <a:t>never</a:t>
            </a:r>
            <a:r>
              <a:rPr lang="en-GB" dirty="0" smtClean="0"/>
              <a:t>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a backtrack (up a branch) deleted values might be returned to the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sparse set goes some way to allowing this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658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86110"/>
            <a:ext cx="36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problem is a problem is a problem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511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2" r="29586" b="14250"/>
          <a:stretch/>
        </p:blipFill>
        <p:spPr bwMode="auto">
          <a:xfrm>
            <a:off x="365377" y="1124744"/>
            <a:ext cx="8383087" cy="514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7" y="140677"/>
            <a:ext cx="5658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problem (from the point of view of </a:t>
            </a:r>
            <a:r>
              <a:rPr lang="en-GB" dirty="0" err="1" smtClean="0"/>
              <a:t>reversibles</a:t>
            </a:r>
            <a:r>
              <a:rPr lang="en-GB" dirty="0" smtClean="0"/>
              <a:t> &amp; worlds)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569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2" r="29586" b="14250"/>
          <a:stretch/>
        </p:blipFill>
        <p:spPr bwMode="auto">
          <a:xfrm>
            <a:off x="365377" y="1124744"/>
            <a:ext cx="8383087" cy="514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7" y="140677"/>
            <a:ext cx="5658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problem (from the point of view of </a:t>
            </a:r>
            <a:r>
              <a:rPr lang="en-GB" dirty="0" err="1" smtClean="0"/>
              <a:t>reversibles</a:t>
            </a:r>
            <a:r>
              <a:rPr lang="en-GB" dirty="0" smtClean="0"/>
              <a:t> &amp; worlds)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9592" y="3356992"/>
            <a:ext cx="68407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55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2" r="29586" b="14250"/>
          <a:stretch/>
        </p:blipFill>
        <p:spPr bwMode="auto">
          <a:xfrm>
            <a:off x="365377" y="1124744"/>
            <a:ext cx="8383087" cy="514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7" y="140677"/>
            <a:ext cx="5658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problem (from the point of view of </a:t>
            </a:r>
            <a:r>
              <a:rPr lang="en-GB" dirty="0" err="1" smtClean="0"/>
              <a:t>reversibles</a:t>
            </a:r>
            <a:r>
              <a:rPr lang="en-GB" dirty="0" smtClean="0"/>
              <a:t> &amp; worlds)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9592" y="4365104"/>
            <a:ext cx="28083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69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44798" r="26302" b="21555"/>
          <a:stretch/>
        </p:blipFill>
        <p:spPr bwMode="auto">
          <a:xfrm>
            <a:off x="48501" y="1988840"/>
            <a:ext cx="883519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7" y="140677"/>
            <a:ext cx="5658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problem (from the point of view of </a:t>
            </a:r>
            <a:r>
              <a:rPr lang="en-GB" dirty="0" err="1" smtClean="0"/>
              <a:t>reversibles</a:t>
            </a:r>
            <a:r>
              <a:rPr lang="en-GB" dirty="0" smtClean="0"/>
              <a:t> &amp; worlds)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001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44798" r="26302" b="40703"/>
          <a:stretch/>
        </p:blipFill>
        <p:spPr bwMode="auto">
          <a:xfrm>
            <a:off x="48501" y="1988840"/>
            <a:ext cx="8835196" cy="15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7" y="140677"/>
            <a:ext cx="5658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problem (from the point of view of </a:t>
            </a:r>
            <a:r>
              <a:rPr lang="en-GB" dirty="0" err="1" smtClean="0"/>
              <a:t>reversibles</a:t>
            </a:r>
            <a:r>
              <a:rPr lang="en-GB" dirty="0" smtClean="0"/>
              <a:t> &amp; worlds)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916832"/>
            <a:ext cx="7488832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91680" y="1084094"/>
            <a:ext cx="585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When we are going to try something … that might not work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394960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59602" r="26302" b="21555"/>
          <a:stretch/>
        </p:blipFill>
        <p:spPr bwMode="auto">
          <a:xfrm>
            <a:off x="48501" y="3573016"/>
            <a:ext cx="88351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47" y="140677"/>
            <a:ext cx="56581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problem (from the point of view of </a:t>
            </a:r>
            <a:r>
              <a:rPr lang="en-GB" dirty="0" err="1" smtClean="0"/>
              <a:t>reversibles</a:t>
            </a:r>
            <a:r>
              <a:rPr lang="en-GB" dirty="0" smtClean="0"/>
              <a:t> &amp; worlds)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7784" y="3573016"/>
            <a:ext cx="8440679" cy="2016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91680" y="1101388"/>
            <a:ext cx="472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Undoing all changes! Typical use is a backtrack.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637825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6111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constrained integer variable, </a:t>
            </a:r>
            <a:r>
              <a:rPr lang="en-GB" dirty="0" err="1" smtClean="0"/>
              <a:t>IntVar</a:t>
            </a:r>
            <a:r>
              <a:rPr lang="en-GB" dirty="0" smtClean="0"/>
              <a:t>, is then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424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6111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constrained integer variable, </a:t>
            </a:r>
            <a:r>
              <a:rPr lang="en-GB" dirty="0" err="1" smtClean="0"/>
              <a:t>IntVar</a:t>
            </a:r>
            <a:r>
              <a:rPr lang="en-GB" dirty="0" smtClean="0"/>
              <a:t>, is then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0" r="12192" b="11372"/>
          <a:stretch/>
        </p:blipFill>
        <p:spPr bwMode="auto">
          <a:xfrm>
            <a:off x="395536" y="990599"/>
            <a:ext cx="8243932" cy="481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377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46111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constrained integer variable, </a:t>
            </a:r>
            <a:r>
              <a:rPr lang="en-GB" dirty="0" err="1" smtClean="0"/>
              <a:t>IntVar</a:t>
            </a:r>
            <a:r>
              <a:rPr lang="en-GB" dirty="0" smtClean="0"/>
              <a:t>, is then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0" r="12192" b="11372"/>
          <a:stretch/>
        </p:blipFill>
        <p:spPr bwMode="auto">
          <a:xfrm>
            <a:off x="395536" y="990599"/>
            <a:ext cx="8243932" cy="481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9825954">
            <a:off x="-72533" y="2510166"/>
            <a:ext cx="857638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Ink Free" panose="03080402000500000000" pitchFamily="66" charset="0"/>
              </a:rPr>
              <a:t>But more of that later</a:t>
            </a:r>
            <a:endParaRPr lang="en-GB" sz="66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9" y="116632"/>
            <a:ext cx="62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represent a (unordered) set using two arrays and one pointer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276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324" y="2784684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Implementation of Domain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823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8034" r="30926" b="41834"/>
          <a:stretch/>
        </p:blipFill>
        <p:spPr bwMode="auto">
          <a:xfrm>
            <a:off x="251520" y="1124744"/>
            <a:ext cx="8584947" cy="29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3197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</a:t>
            </a:r>
            <a:r>
              <a:rPr lang="en-GB" dirty="0" smtClean="0"/>
              <a:t>(x)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41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8034" r="30926" b="41834"/>
          <a:stretch/>
        </p:blipFill>
        <p:spPr bwMode="auto">
          <a:xfrm>
            <a:off x="251520" y="1124744"/>
            <a:ext cx="8584947" cy="29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3197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1560" y="2780928"/>
            <a:ext cx="799288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17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8034" r="30926" b="41834"/>
          <a:stretch/>
        </p:blipFill>
        <p:spPr bwMode="auto">
          <a:xfrm>
            <a:off x="251520" y="1124744"/>
            <a:ext cx="8584947" cy="29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3197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</a:t>
            </a:r>
            <a:r>
              <a:rPr lang="en-GB" dirty="0" smtClean="0"/>
              <a:t>(x)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31931" r="50000" b="52778"/>
          <a:stretch/>
        </p:blipFill>
        <p:spPr bwMode="auto">
          <a:xfrm>
            <a:off x="587607" y="4437112"/>
            <a:ext cx="6762465" cy="16561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7549" y="2960131"/>
            <a:ext cx="517657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11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28034" r="30926" b="41834"/>
          <a:stretch/>
        </p:blipFill>
        <p:spPr bwMode="auto">
          <a:xfrm>
            <a:off x="251520" y="1124744"/>
            <a:ext cx="8584947" cy="29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3197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</a:t>
            </a:r>
            <a:r>
              <a:rPr lang="en-GB" dirty="0" smtClean="0"/>
              <a:t>(x)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31931" r="50000" b="52778"/>
          <a:stretch/>
        </p:blipFill>
        <p:spPr bwMode="auto">
          <a:xfrm>
            <a:off x="587607" y="4437112"/>
            <a:ext cx="6762465" cy="16561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7549" y="2960131"/>
            <a:ext cx="517657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51920" y="215677"/>
            <a:ext cx="4490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 smtClean="0"/>
              <a:t>Amotrized</a:t>
            </a:r>
            <a:r>
              <a:rPr lang="en-GB" sz="5400" dirty="0" smtClean="0"/>
              <a:t> O(1)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133855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3730" r="33324" b="31790"/>
          <a:stretch/>
        </p:blipFill>
        <p:spPr bwMode="auto">
          <a:xfrm>
            <a:off x="204990" y="1340768"/>
            <a:ext cx="88060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8823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d.removeAllBut</a:t>
            </a:r>
            <a:r>
              <a:rPr lang="en-GB" dirty="0" smtClean="0"/>
              <a:t>(x)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49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3730" r="33324" b="31790"/>
          <a:stretch/>
        </p:blipFill>
        <p:spPr bwMode="auto">
          <a:xfrm>
            <a:off x="204990" y="1340768"/>
            <a:ext cx="88060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8823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d.removeAllBut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3086" y="1628800"/>
            <a:ext cx="829939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11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086" y="1628800"/>
            <a:ext cx="829939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3730" r="33324" b="31790"/>
          <a:stretch/>
        </p:blipFill>
        <p:spPr bwMode="auto">
          <a:xfrm>
            <a:off x="204990" y="1340768"/>
            <a:ext cx="88060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8823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d.removeAllBut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325595"/>
            <a:ext cx="141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O(1)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59942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40176" r="32331" b="38686"/>
          <a:stretch/>
        </p:blipFill>
        <p:spPr bwMode="auto">
          <a:xfrm>
            <a:off x="324544" y="1091281"/>
            <a:ext cx="8599548" cy="21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990"/>
            <a:ext cx="18991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d.removeBelow</a:t>
            </a:r>
            <a:r>
              <a:rPr lang="en-GB" dirty="0" smtClean="0"/>
              <a:t>(x)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124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40176" r="32331" b="38686"/>
          <a:stretch/>
        </p:blipFill>
        <p:spPr bwMode="auto">
          <a:xfrm>
            <a:off x="324544" y="1091281"/>
            <a:ext cx="8599548" cy="21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2493822"/>
            <a:ext cx="816851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147990"/>
            <a:ext cx="18991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d.removeBelow</a:t>
            </a:r>
            <a:r>
              <a:rPr lang="en-GB" dirty="0" smtClean="0"/>
              <a:t>(x)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1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9" y="116632"/>
            <a:ext cx="62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represent a (unordered) set using two arrays and one pointer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411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alue[</a:t>
            </a:r>
            <a:r>
              <a:rPr lang="en-GB" dirty="0" err="1" smtClean="0"/>
              <a:t>i</a:t>
            </a:r>
            <a:r>
              <a:rPr lang="en-GB" dirty="0" smtClean="0"/>
              <a:t>] = x : the </a:t>
            </a:r>
            <a:r>
              <a:rPr lang="en-GB" dirty="0" err="1" smtClean="0"/>
              <a:t>i</a:t>
            </a:r>
            <a:r>
              <a:rPr lang="en-GB" sz="2000" baseline="30000" dirty="0" err="1" smtClean="0"/>
              <a:t>th</a:t>
            </a:r>
            <a:r>
              <a:rPr lang="en-GB" dirty="0" smtClean="0"/>
              <a:t> element of the set is x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72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60" y="2493822"/>
            <a:ext cx="816851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147990"/>
            <a:ext cx="18991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d.removeBelow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24436" y="167951"/>
            <a:ext cx="469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Amortized O(m)</a:t>
            </a:r>
            <a:endParaRPr lang="en-GB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40176" r="32331" b="38686"/>
          <a:stretch/>
        </p:blipFill>
        <p:spPr bwMode="auto">
          <a:xfrm>
            <a:off x="324544" y="1091281"/>
            <a:ext cx="8599548" cy="21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00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50000" r="31611" b="34189"/>
          <a:stretch/>
        </p:blipFill>
        <p:spPr bwMode="auto">
          <a:xfrm>
            <a:off x="146683" y="1982104"/>
            <a:ext cx="8758826" cy="159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763" y="2852936"/>
            <a:ext cx="816851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147990"/>
            <a:ext cx="19127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d.removeAbove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24436" y="167951"/>
            <a:ext cx="469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Amortized O(m)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7151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51139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There are only 3 places </a:t>
            </a:r>
            <a:r>
              <a:rPr lang="en-GB" dirty="0" err="1" smtClean="0"/>
              <a:t>weeSeepy</a:t>
            </a:r>
            <a:r>
              <a:rPr lang="en-GB" dirty="0" smtClean="0"/>
              <a:t> throws exceptions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348880"/>
            <a:ext cx="64026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Domain: a domain becomes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Problem: search finds 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IntVar</a:t>
            </a:r>
            <a:r>
              <a:rPr lang="en-GB" dirty="0" smtClean="0"/>
              <a:t>: </a:t>
            </a:r>
            <a:r>
              <a:rPr lang="en-GB" dirty="0" smtClean="0"/>
              <a:t>attempt to get the value of an </a:t>
            </a:r>
            <a:r>
              <a:rPr lang="en-GB" dirty="0" err="1" smtClean="0"/>
              <a:t>uninstantiated</a:t>
            </a:r>
            <a:r>
              <a:rPr lang="en-GB" dirty="0" smtClean="0"/>
              <a:t>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043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Z:\public_html\weeSeepy\pictures\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369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46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212976"/>
            <a:ext cx="21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Code , notes, 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282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3" y="116633"/>
            <a:ext cx="870783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31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0567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63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59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179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26311" r="15994" b="52632"/>
          <a:stretch/>
        </p:blipFill>
        <p:spPr bwMode="auto">
          <a:xfrm>
            <a:off x="171629" y="1916832"/>
            <a:ext cx="8773083" cy="21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56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5375"/>
            <a:ext cx="78676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2656"/>
            <a:ext cx="27469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Also see notes 033 and 034</a:t>
            </a:r>
          </a:p>
        </p:txBody>
      </p:sp>
    </p:spTree>
    <p:extLst>
      <p:ext uri="{BB962C8B-B14F-4D97-AF65-F5344CB8AC3E}">
        <p14:creationId xmlns:p14="http://schemas.microsoft.com/office/powerpoint/2010/main" val="421772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9" y="116632"/>
            <a:ext cx="62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represent a (unordered) set using two arrays and one pointer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410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alue[</a:t>
            </a:r>
            <a:r>
              <a:rPr lang="en-GB" dirty="0" err="1" smtClean="0"/>
              <a:t>i</a:t>
            </a:r>
            <a:r>
              <a:rPr lang="en-GB" dirty="0" smtClean="0"/>
              <a:t>] = x : the </a:t>
            </a:r>
            <a:r>
              <a:rPr lang="en-GB" dirty="0" err="1" smtClean="0"/>
              <a:t>i</a:t>
            </a:r>
            <a:r>
              <a:rPr lang="en-GB" baseline="30000" dirty="0" err="1" smtClean="0"/>
              <a:t>th</a:t>
            </a:r>
            <a:r>
              <a:rPr lang="en-GB" dirty="0" smtClean="0"/>
              <a:t> element of the set is x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8244" y="2780928"/>
            <a:ext cx="394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ocation[x] = i: x is the </a:t>
            </a:r>
            <a:r>
              <a:rPr lang="en-GB" dirty="0" err="1" smtClean="0"/>
              <a:t>i</a:t>
            </a:r>
            <a:r>
              <a:rPr lang="en-GB" baseline="30000" dirty="0" err="1" smtClean="0"/>
              <a:t>th</a:t>
            </a:r>
            <a:r>
              <a:rPr lang="en-GB" dirty="0" smtClean="0"/>
              <a:t> value in the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17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9" y="116632"/>
            <a:ext cx="62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represent a (unordered) set using two arrays and one pointer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410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alue[</a:t>
            </a:r>
            <a:r>
              <a:rPr lang="en-GB" dirty="0" err="1" smtClean="0"/>
              <a:t>i</a:t>
            </a:r>
            <a:r>
              <a:rPr lang="en-GB" dirty="0" smtClean="0"/>
              <a:t>] = x : the </a:t>
            </a:r>
            <a:r>
              <a:rPr lang="en-GB" dirty="0" err="1" smtClean="0"/>
              <a:t>i</a:t>
            </a:r>
            <a:r>
              <a:rPr lang="en-GB" baseline="30000" dirty="0" err="1" smtClean="0"/>
              <a:t>th</a:t>
            </a:r>
            <a:r>
              <a:rPr lang="en-GB" dirty="0" smtClean="0"/>
              <a:t> element of the set is x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8244" y="2780928"/>
            <a:ext cx="394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ocation[x] = i: x is the </a:t>
            </a:r>
            <a:r>
              <a:rPr lang="en-GB" dirty="0" err="1" smtClean="0"/>
              <a:t>i</a:t>
            </a:r>
            <a:r>
              <a:rPr lang="en-GB" baseline="30000" dirty="0" err="1" smtClean="0"/>
              <a:t>th</a:t>
            </a:r>
            <a:r>
              <a:rPr lang="en-GB" dirty="0" smtClean="0"/>
              <a:t> value in the set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8244" y="3803249"/>
            <a:ext cx="447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ast: is the position of the last value in the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94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9" y="116632"/>
            <a:ext cx="62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represent a (unordered) set using two arrays and one pointer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410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dirty="0" smtClean="0"/>
              <a:t>alue[</a:t>
            </a:r>
            <a:r>
              <a:rPr lang="en-GB" dirty="0" err="1" smtClean="0"/>
              <a:t>i</a:t>
            </a:r>
            <a:r>
              <a:rPr lang="en-GB" dirty="0" smtClean="0"/>
              <a:t>] = x : the </a:t>
            </a:r>
            <a:r>
              <a:rPr lang="en-GB" dirty="0" err="1" smtClean="0"/>
              <a:t>i</a:t>
            </a:r>
            <a:r>
              <a:rPr lang="en-GB" baseline="30000" dirty="0" err="1" smtClean="0"/>
              <a:t>th</a:t>
            </a:r>
            <a:r>
              <a:rPr lang="en-GB" dirty="0" smtClean="0"/>
              <a:t> element of the set is x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8244" y="2780928"/>
            <a:ext cx="394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ocation[x] = i: x is the </a:t>
            </a:r>
            <a:r>
              <a:rPr lang="en-GB" dirty="0" err="1" smtClean="0"/>
              <a:t>i</a:t>
            </a:r>
            <a:r>
              <a:rPr lang="en-GB" baseline="30000" dirty="0" err="1" smtClean="0"/>
              <a:t>th</a:t>
            </a:r>
            <a:r>
              <a:rPr lang="en-GB" dirty="0" smtClean="0"/>
              <a:t> value in the set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8244" y="3803249"/>
            <a:ext cx="447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ast: is the position of the last value in the set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157174"/>
            <a:ext cx="788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Values are removed from the set by swapping, and returned by resetting a pointer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805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1601</Words>
  <Application>Microsoft Office PowerPoint</Application>
  <PresentationFormat>On-screen Show (4:3)</PresentationFormat>
  <Paragraphs>518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35</cp:revision>
  <dcterms:created xsi:type="dcterms:W3CDTF">2019-08-07T14:57:14Z</dcterms:created>
  <dcterms:modified xsi:type="dcterms:W3CDTF">2019-12-10T13:33:22Z</dcterms:modified>
</cp:coreProperties>
</file>