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88" r:id="rId8"/>
    <p:sldId id="289" r:id="rId9"/>
    <p:sldId id="274" r:id="rId10"/>
    <p:sldId id="261" r:id="rId11"/>
    <p:sldId id="262" r:id="rId12"/>
    <p:sldId id="269" r:id="rId13"/>
    <p:sldId id="263" r:id="rId14"/>
    <p:sldId id="264" r:id="rId15"/>
    <p:sldId id="265" r:id="rId16"/>
    <p:sldId id="266" r:id="rId17"/>
    <p:sldId id="267" r:id="rId18"/>
    <p:sldId id="290" r:id="rId19"/>
    <p:sldId id="291" r:id="rId20"/>
    <p:sldId id="275" r:id="rId21"/>
    <p:sldId id="272" r:id="rId22"/>
    <p:sldId id="271" r:id="rId23"/>
    <p:sldId id="276" r:id="rId24"/>
    <p:sldId id="280" r:id="rId25"/>
    <p:sldId id="279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98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7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0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5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8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9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6B6C-4A87-4290-A69F-47B35D2F3D9F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7A52-6C89-49BB-B8CD-B16C4DB554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Morphing between SM and SR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will happen?</a:t>
            </a:r>
            <a:endParaRPr lang="en-GB" dirty="0"/>
          </a:p>
        </p:txBody>
      </p:sp>
      <p:pic>
        <p:nvPicPr>
          <p:cNvPr id="18434" name="Picture 2" descr="853-Morphsc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39" y="4725144"/>
            <a:ext cx="2212878" cy="20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900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14169" r="20663" b="10088"/>
          <a:stretch/>
        </p:blipFill>
        <p:spPr bwMode="auto">
          <a:xfrm>
            <a:off x="251520" y="476672"/>
            <a:ext cx="8496944" cy="55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3140968"/>
            <a:ext cx="352839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933056"/>
            <a:ext cx="53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instructions on </a:t>
            </a:r>
            <a:r>
              <a:rPr lang="en-GB" dirty="0"/>
              <a:t>h</a:t>
            </a:r>
            <a:r>
              <a:rPr lang="en-GB" dirty="0" smtClean="0"/>
              <a:t>ow to create an SM/SRI morph</a:t>
            </a:r>
            <a:endParaRPr lang="en-GB" dirty="0"/>
          </a:p>
        </p:txBody>
      </p:sp>
      <p:pic>
        <p:nvPicPr>
          <p:cNvPr id="3074" name="Picture 2" descr="http://cached.imagescaler.hbpl.co.uk/resize/scaleWidth/620/offlinehbpl.hbpl.co.uk/news/OKM/B4D8AC41-CBE8-87B8-3C8AFE4F230E2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0318"/>
            <a:ext cx="40671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pic>
        <p:nvPicPr>
          <p:cNvPr id="8194" name="Picture 2" descr="http://i.telegraph.co.uk/multimedia/archive/00655/news-graphics-2008-_65555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pic>
        <p:nvPicPr>
          <p:cNvPr id="9220" name="Picture 4" descr="http://womanandhome.media.ipcdigital.co.uk/21348/000000427/3ed5_orh297w297/delia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83" y="4029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E2 be the </a:t>
            </a:r>
            <a:r>
              <a:rPr lang="en-GB" dirty="0" err="1" smtClean="0"/>
              <a:t>n.n</a:t>
            </a:r>
            <a:r>
              <a:rPr lang="en-GB" dirty="0" smtClean="0"/>
              <a:t>/4 edges in the complete bipartite graph, the SM instance</a:t>
            </a:r>
            <a:endParaRPr lang="en-GB" dirty="0"/>
          </a:p>
        </p:txBody>
      </p:sp>
      <p:pic>
        <p:nvPicPr>
          <p:cNvPr id="10246" name="Picture 6" descr="http://www.housewareslive.net/news/images/8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48" y="2924943"/>
            <a:ext cx="3049829" cy="39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E2 be the </a:t>
            </a:r>
            <a:r>
              <a:rPr lang="en-GB" dirty="0" err="1" smtClean="0"/>
              <a:t>n.n</a:t>
            </a:r>
            <a:r>
              <a:rPr lang="en-GB" dirty="0" smtClean="0"/>
              <a:t>/4 edges in the complete bipartite graph, the SM instance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113857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Ex be the intersection of E1 and E2</a:t>
            </a:r>
            <a:endParaRPr lang="en-GB" dirty="0"/>
          </a:p>
        </p:txBody>
      </p:sp>
      <p:pic>
        <p:nvPicPr>
          <p:cNvPr id="11268" name="Picture 4" descr="http://data6.blog.de/media/069/5639069_2ae5dc71ab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6233"/>
            <a:ext cx="2676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E2 be the </a:t>
            </a:r>
            <a:r>
              <a:rPr lang="en-GB" dirty="0" err="1" smtClean="0"/>
              <a:t>n.n</a:t>
            </a:r>
            <a:r>
              <a:rPr lang="en-GB" dirty="0" smtClean="0"/>
              <a:t>/4 edges in the complete bipartite graph, the SM instance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113857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Ex be the intersection of E1 and E2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498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</a:t>
            </a:r>
            <a:r>
              <a:rPr lang="en-GB" dirty="0" err="1" smtClean="0"/>
              <a:t>Emix</a:t>
            </a:r>
            <a:r>
              <a:rPr lang="en-GB" dirty="0" smtClean="0"/>
              <a:t> be Ex</a:t>
            </a:r>
            <a:r>
              <a:rPr lang="en-GB" dirty="0"/>
              <a:t> </a:t>
            </a:r>
            <a:r>
              <a:rPr lang="en-GB" dirty="0" smtClean="0"/>
              <a:t>U select(p,E1-Ex) U select(1-p,E2-Ex)</a:t>
            </a:r>
            <a:endParaRPr lang="en-GB" dirty="0"/>
          </a:p>
        </p:txBody>
      </p:sp>
      <p:pic>
        <p:nvPicPr>
          <p:cNvPr id="12290" name="Picture 2" descr="http://static.guim.co.uk/sys-images/Guardian/Pix/pictures/2013/2/5/1360059099244/Delia-Smith-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E2 be the </a:t>
            </a:r>
            <a:r>
              <a:rPr lang="en-GB" dirty="0" err="1" smtClean="0"/>
              <a:t>n.n</a:t>
            </a:r>
            <a:r>
              <a:rPr lang="en-GB" dirty="0" smtClean="0"/>
              <a:t>/4 edges in the complete bipartite graph, the SM instance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113857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Ex be the intersection of E1 and E2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498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</a:t>
            </a:r>
            <a:r>
              <a:rPr lang="en-GB" dirty="0" err="1" smtClean="0"/>
              <a:t>Emix</a:t>
            </a:r>
            <a:r>
              <a:rPr lang="en-GB" dirty="0" smtClean="0"/>
              <a:t> be Ex</a:t>
            </a:r>
            <a:r>
              <a:rPr lang="en-GB" dirty="0"/>
              <a:t> </a:t>
            </a:r>
            <a:r>
              <a:rPr lang="en-GB" dirty="0" smtClean="0"/>
              <a:t>U select(p,E1-Ex) U select(1-p,E2-Ex)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2701" y="4653136"/>
            <a:ext cx="374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Knuth shuffle adjacency lists and print</a:t>
            </a:r>
            <a:endParaRPr lang="en-GB" dirty="0"/>
          </a:p>
        </p:txBody>
      </p:sp>
      <p:pic>
        <p:nvPicPr>
          <p:cNvPr id="10" name="Picture 4" descr="http://i.telegraph.co.uk/multimedia/archive/01522/del_152294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9314"/>
            <a:ext cx="3843532" cy="24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383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a clique, Knuth shuffle the edges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522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E1 be the first </a:t>
            </a:r>
            <a:r>
              <a:rPr lang="en-GB" dirty="0" err="1" smtClean="0"/>
              <a:t>n.n</a:t>
            </a:r>
            <a:r>
              <a:rPr lang="en-GB" dirty="0" smtClean="0"/>
              <a:t>/4 edges. This is our SRI instance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20888"/>
            <a:ext cx="717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E2 be the </a:t>
            </a:r>
            <a:r>
              <a:rPr lang="en-GB" dirty="0" err="1" smtClean="0"/>
              <a:t>n.n</a:t>
            </a:r>
            <a:r>
              <a:rPr lang="en-GB" dirty="0" smtClean="0"/>
              <a:t>/4 edges in the complete bipartite graph, the SM instance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113857"/>
            <a:ext cx="378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Ex be the intersection of E1 and E2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498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</a:t>
            </a:r>
            <a:r>
              <a:rPr lang="en-GB" dirty="0" err="1" smtClean="0"/>
              <a:t>Emix</a:t>
            </a:r>
            <a:r>
              <a:rPr lang="en-GB" dirty="0" smtClean="0"/>
              <a:t> be Ex</a:t>
            </a:r>
            <a:r>
              <a:rPr lang="en-GB" dirty="0"/>
              <a:t> </a:t>
            </a:r>
            <a:r>
              <a:rPr lang="en-GB" dirty="0" smtClean="0"/>
              <a:t>U select(p,E1-Ex) U select(1-p,E2-Ex)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14670" y="5546849"/>
            <a:ext cx="3776611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When p=0 we get SM</a:t>
            </a:r>
          </a:p>
          <a:p>
            <a:r>
              <a:rPr lang="en-GB" dirty="0" smtClean="0"/>
              <a:t>When p = 1 we get SRI</a:t>
            </a:r>
          </a:p>
          <a:p>
            <a:r>
              <a:rPr lang="en-GB" dirty="0" smtClean="0"/>
              <a:t>When 0&lt;p&lt;1 we get a mix of SM &amp; SRI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2701" y="4653136"/>
            <a:ext cx="374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Knuth shuffle adjacency lists and print</a:t>
            </a:r>
            <a:endParaRPr lang="en-GB" dirty="0"/>
          </a:p>
        </p:txBody>
      </p:sp>
      <p:pic>
        <p:nvPicPr>
          <p:cNvPr id="16386" name="Picture 2" descr="http://uktv.co.uk/images/standarditem/L1/530914_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67" y="502246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36912"/>
            <a:ext cx="471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always has a solution, SR (and SRI) might 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270892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6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61" y="3284984"/>
            <a:ext cx="451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Question:</a:t>
            </a:r>
          </a:p>
          <a:p>
            <a:r>
              <a:rPr lang="en-GB" dirty="0" smtClean="0"/>
              <a:t>When an SM instances becomes just a wee </a:t>
            </a:r>
          </a:p>
          <a:p>
            <a:r>
              <a:rPr lang="en-GB" dirty="0"/>
              <a:t>b</a:t>
            </a:r>
            <a:r>
              <a:rPr lang="en-GB" dirty="0" smtClean="0"/>
              <a:t>it like SRI will it start to behave a lot like SRI? </a:t>
            </a:r>
            <a:endParaRPr lang="en-GB" dirty="0"/>
          </a:p>
        </p:txBody>
      </p:sp>
      <p:pic>
        <p:nvPicPr>
          <p:cNvPr id="5122" name="Picture 2" descr="http://imgc.allpostersimages.com/images/P-473-488-90/17/1731/DA23D00Z/posters/mad-scient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4861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190" y="2742190"/>
            <a:ext cx="44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the CP model for SRI and do experiments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5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267744" y="2060848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67744" y="4446078"/>
            <a:ext cx="4096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24944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404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63143" y="454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88640"/>
            <a:ext cx="2787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shape do you expect?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12177" y="234888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smtClean="0"/>
              <a:t>?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56675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267744" y="2060848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67744" y="4446078"/>
            <a:ext cx="4096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24944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404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63143" y="454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88640"/>
            <a:ext cx="2787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shape do you expect?</a:t>
            </a:r>
            <a:endParaRPr lang="en-GB" dirty="0"/>
          </a:p>
        </p:txBody>
      </p:sp>
      <p:sp>
        <p:nvSpPr>
          <p:cNvPr id="2" name="Freeform 1"/>
          <p:cNvSpPr/>
          <p:nvPr/>
        </p:nvSpPr>
        <p:spPr>
          <a:xfrm>
            <a:off x="2367545" y="2276873"/>
            <a:ext cx="3597419" cy="1876384"/>
          </a:xfrm>
          <a:custGeom>
            <a:avLst/>
            <a:gdLst>
              <a:gd name="connsiteX0" fmla="*/ 0 w 3367043"/>
              <a:gd name="connsiteY0" fmla="*/ 0 h 1615155"/>
              <a:gd name="connsiteX1" fmla="*/ 3367043 w 3367043"/>
              <a:gd name="connsiteY1" fmla="*/ 1615155 h 1615155"/>
              <a:gd name="connsiteX2" fmla="*/ 3367043 w 3367043"/>
              <a:gd name="connsiteY2" fmla="*/ 1615155 h 16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7043" h="1615155">
                <a:moveTo>
                  <a:pt x="0" y="0"/>
                </a:moveTo>
                <a:lnTo>
                  <a:pt x="3367043" y="1615155"/>
                </a:lnTo>
                <a:lnTo>
                  <a:pt x="3367043" y="16151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4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267744" y="2060848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67744" y="4446078"/>
            <a:ext cx="4096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24944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404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63143" y="454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88640"/>
            <a:ext cx="2787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shape do you expect?</a:t>
            </a:r>
            <a:endParaRPr lang="en-GB" dirty="0"/>
          </a:p>
        </p:txBody>
      </p:sp>
      <p:cxnSp>
        <p:nvCxnSpPr>
          <p:cNvPr id="4" name="Curved Connector 3"/>
          <p:cNvCxnSpPr/>
          <p:nvPr/>
        </p:nvCxnSpPr>
        <p:spPr>
          <a:xfrm>
            <a:off x="2367545" y="2204864"/>
            <a:ext cx="3500599" cy="187220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0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267744" y="2060848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67744" y="4446078"/>
            <a:ext cx="4096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24944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404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63143" y="454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88640"/>
            <a:ext cx="2787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shape do you expect?</a:t>
            </a:r>
            <a:endParaRPr lang="en-GB" dirty="0"/>
          </a:p>
        </p:txBody>
      </p:sp>
      <p:sp>
        <p:nvSpPr>
          <p:cNvPr id="2" name="Freeform 1"/>
          <p:cNvSpPr/>
          <p:nvPr/>
        </p:nvSpPr>
        <p:spPr>
          <a:xfrm>
            <a:off x="2375731" y="2344184"/>
            <a:ext cx="3349951" cy="1877507"/>
          </a:xfrm>
          <a:custGeom>
            <a:avLst/>
            <a:gdLst>
              <a:gd name="connsiteX0" fmla="*/ 0 w 3349951"/>
              <a:gd name="connsiteY0" fmla="*/ 31547 h 1877507"/>
              <a:gd name="connsiteX1" fmla="*/ 743484 w 3349951"/>
              <a:gd name="connsiteY1" fmla="*/ 23001 h 1877507"/>
              <a:gd name="connsiteX2" fmla="*/ 863125 w 3349951"/>
              <a:gd name="connsiteY2" fmla="*/ 31547 h 1877507"/>
              <a:gd name="connsiteX3" fmla="*/ 999858 w 3349951"/>
              <a:gd name="connsiteY3" fmla="*/ 40093 h 1877507"/>
              <a:gd name="connsiteX4" fmla="*/ 1025495 w 3349951"/>
              <a:gd name="connsiteY4" fmla="*/ 48638 h 1877507"/>
              <a:gd name="connsiteX5" fmla="*/ 1341690 w 3349951"/>
              <a:gd name="connsiteY5" fmla="*/ 57184 h 1877507"/>
              <a:gd name="connsiteX6" fmla="*/ 1427148 w 3349951"/>
              <a:gd name="connsiteY6" fmla="*/ 74276 h 1877507"/>
              <a:gd name="connsiteX7" fmla="*/ 1469876 w 3349951"/>
              <a:gd name="connsiteY7" fmla="*/ 82822 h 1877507"/>
              <a:gd name="connsiteX8" fmla="*/ 1521151 w 3349951"/>
              <a:gd name="connsiteY8" fmla="*/ 99913 h 1877507"/>
              <a:gd name="connsiteX9" fmla="*/ 1563880 w 3349951"/>
              <a:gd name="connsiteY9" fmla="*/ 108459 h 1877507"/>
              <a:gd name="connsiteX10" fmla="*/ 1615155 w 3349951"/>
              <a:gd name="connsiteY10" fmla="*/ 125551 h 1877507"/>
              <a:gd name="connsiteX11" fmla="*/ 1640792 w 3349951"/>
              <a:gd name="connsiteY11" fmla="*/ 134096 h 1877507"/>
              <a:gd name="connsiteX12" fmla="*/ 1666430 w 3349951"/>
              <a:gd name="connsiteY12" fmla="*/ 142642 h 1877507"/>
              <a:gd name="connsiteX13" fmla="*/ 1700613 w 3349951"/>
              <a:gd name="connsiteY13" fmla="*/ 151188 h 1877507"/>
              <a:gd name="connsiteX14" fmla="*/ 1786071 w 3349951"/>
              <a:gd name="connsiteY14" fmla="*/ 193917 h 1877507"/>
              <a:gd name="connsiteX15" fmla="*/ 1837346 w 3349951"/>
              <a:gd name="connsiteY15" fmla="*/ 228100 h 1877507"/>
              <a:gd name="connsiteX16" fmla="*/ 1897166 w 3349951"/>
              <a:gd name="connsiteY16" fmla="*/ 279375 h 1877507"/>
              <a:gd name="connsiteX17" fmla="*/ 1922804 w 3349951"/>
              <a:gd name="connsiteY17" fmla="*/ 287921 h 1877507"/>
              <a:gd name="connsiteX18" fmla="*/ 1948441 w 3349951"/>
              <a:gd name="connsiteY18" fmla="*/ 313558 h 1877507"/>
              <a:gd name="connsiteX19" fmla="*/ 1965533 w 3349951"/>
              <a:gd name="connsiteY19" fmla="*/ 347741 h 1877507"/>
              <a:gd name="connsiteX20" fmla="*/ 2016807 w 3349951"/>
              <a:gd name="connsiteY20" fmla="*/ 381924 h 1877507"/>
              <a:gd name="connsiteX21" fmla="*/ 2025353 w 3349951"/>
              <a:gd name="connsiteY21" fmla="*/ 407562 h 1877507"/>
              <a:gd name="connsiteX22" fmla="*/ 2050990 w 3349951"/>
              <a:gd name="connsiteY22" fmla="*/ 424653 h 1877507"/>
              <a:gd name="connsiteX23" fmla="*/ 2076628 w 3349951"/>
              <a:gd name="connsiteY23" fmla="*/ 450291 h 1877507"/>
              <a:gd name="connsiteX24" fmla="*/ 2093719 w 3349951"/>
              <a:gd name="connsiteY24" fmla="*/ 475928 h 1877507"/>
              <a:gd name="connsiteX25" fmla="*/ 2144994 w 3349951"/>
              <a:gd name="connsiteY25" fmla="*/ 510111 h 1877507"/>
              <a:gd name="connsiteX26" fmla="*/ 2204815 w 3349951"/>
              <a:gd name="connsiteY26" fmla="*/ 595569 h 1877507"/>
              <a:gd name="connsiteX27" fmla="*/ 2230452 w 3349951"/>
              <a:gd name="connsiteY27" fmla="*/ 612661 h 1877507"/>
              <a:gd name="connsiteX28" fmla="*/ 2273181 w 3349951"/>
              <a:gd name="connsiteY28" fmla="*/ 663936 h 1877507"/>
              <a:gd name="connsiteX29" fmla="*/ 2298819 w 3349951"/>
              <a:gd name="connsiteY29" fmla="*/ 689573 h 1877507"/>
              <a:gd name="connsiteX30" fmla="*/ 2341548 w 3349951"/>
              <a:gd name="connsiteY30" fmla="*/ 715210 h 1877507"/>
              <a:gd name="connsiteX31" fmla="*/ 2367185 w 3349951"/>
              <a:gd name="connsiteY31" fmla="*/ 732302 h 1877507"/>
              <a:gd name="connsiteX32" fmla="*/ 2452643 w 3349951"/>
              <a:gd name="connsiteY32" fmla="*/ 766485 h 1877507"/>
              <a:gd name="connsiteX33" fmla="*/ 2512463 w 3349951"/>
              <a:gd name="connsiteY33" fmla="*/ 800668 h 1877507"/>
              <a:gd name="connsiteX34" fmla="*/ 2563738 w 3349951"/>
              <a:gd name="connsiteY34" fmla="*/ 826306 h 1877507"/>
              <a:gd name="connsiteX35" fmla="*/ 2615013 w 3349951"/>
              <a:gd name="connsiteY35" fmla="*/ 877580 h 1877507"/>
              <a:gd name="connsiteX36" fmla="*/ 2632105 w 3349951"/>
              <a:gd name="connsiteY36" fmla="*/ 928855 h 1877507"/>
              <a:gd name="connsiteX37" fmla="*/ 2683379 w 3349951"/>
              <a:gd name="connsiteY37" fmla="*/ 1005767 h 1877507"/>
              <a:gd name="connsiteX38" fmla="*/ 2768837 w 3349951"/>
              <a:gd name="connsiteY38" fmla="*/ 1065588 h 1877507"/>
              <a:gd name="connsiteX39" fmla="*/ 2828658 w 3349951"/>
              <a:gd name="connsiteY39" fmla="*/ 1142500 h 1877507"/>
              <a:gd name="connsiteX40" fmla="*/ 2905570 w 3349951"/>
              <a:gd name="connsiteY40" fmla="*/ 1202321 h 1877507"/>
              <a:gd name="connsiteX41" fmla="*/ 2939753 w 3349951"/>
              <a:gd name="connsiteY41" fmla="*/ 1262141 h 1877507"/>
              <a:gd name="connsiteX42" fmla="*/ 2956845 w 3349951"/>
              <a:gd name="connsiteY42" fmla="*/ 1287779 h 1877507"/>
              <a:gd name="connsiteX43" fmla="*/ 2991028 w 3349951"/>
              <a:gd name="connsiteY43" fmla="*/ 1313416 h 1877507"/>
              <a:gd name="connsiteX44" fmla="*/ 3042303 w 3349951"/>
              <a:gd name="connsiteY44" fmla="*/ 1347599 h 1877507"/>
              <a:gd name="connsiteX45" fmla="*/ 3059394 w 3349951"/>
              <a:gd name="connsiteY45" fmla="*/ 1373237 h 1877507"/>
              <a:gd name="connsiteX46" fmla="*/ 3085032 w 3349951"/>
              <a:gd name="connsiteY46" fmla="*/ 1398874 h 1877507"/>
              <a:gd name="connsiteX47" fmla="*/ 3093577 w 3349951"/>
              <a:gd name="connsiteY47" fmla="*/ 1441603 h 1877507"/>
              <a:gd name="connsiteX48" fmla="*/ 3136306 w 3349951"/>
              <a:gd name="connsiteY48" fmla="*/ 1492878 h 1877507"/>
              <a:gd name="connsiteX49" fmla="*/ 3153398 w 3349951"/>
              <a:gd name="connsiteY49" fmla="*/ 1552698 h 1877507"/>
              <a:gd name="connsiteX50" fmla="*/ 3161944 w 3349951"/>
              <a:gd name="connsiteY50" fmla="*/ 1586881 h 1877507"/>
              <a:gd name="connsiteX51" fmla="*/ 3179035 w 3349951"/>
              <a:gd name="connsiteY51" fmla="*/ 1621065 h 1877507"/>
              <a:gd name="connsiteX52" fmla="*/ 3196127 w 3349951"/>
              <a:gd name="connsiteY52" fmla="*/ 1672339 h 1877507"/>
              <a:gd name="connsiteX53" fmla="*/ 3221764 w 3349951"/>
              <a:gd name="connsiteY53" fmla="*/ 1723614 h 1877507"/>
              <a:gd name="connsiteX54" fmla="*/ 3247402 w 3349951"/>
              <a:gd name="connsiteY54" fmla="*/ 1740706 h 1877507"/>
              <a:gd name="connsiteX55" fmla="*/ 3255948 w 3349951"/>
              <a:gd name="connsiteY55" fmla="*/ 1766343 h 1877507"/>
              <a:gd name="connsiteX56" fmla="*/ 3307222 w 3349951"/>
              <a:gd name="connsiteY56" fmla="*/ 1800526 h 1877507"/>
              <a:gd name="connsiteX57" fmla="*/ 3332860 w 3349951"/>
              <a:gd name="connsiteY57" fmla="*/ 1851801 h 1877507"/>
              <a:gd name="connsiteX58" fmla="*/ 3349951 w 3349951"/>
              <a:gd name="connsiteY58" fmla="*/ 1877438 h 187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49951" h="1877507">
                <a:moveTo>
                  <a:pt x="0" y="31547"/>
                </a:moveTo>
                <a:cubicBezTo>
                  <a:pt x="300558" y="-28566"/>
                  <a:pt x="56410" y="14078"/>
                  <a:pt x="743484" y="23001"/>
                </a:cubicBezTo>
                <a:lnTo>
                  <a:pt x="863125" y="31547"/>
                </a:lnTo>
                <a:cubicBezTo>
                  <a:pt x="908690" y="34585"/>
                  <a:pt x="954442" y="35313"/>
                  <a:pt x="999858" y="40093"/>
                </a:cubicBezTo>
                <a:cubicBezTo>
                  <a:pt x="1008816" y="41036"/>
                  <a:pt x="1016498" y="48188"/>
                  <a:pt x="1025495" y="48638"/>
                </a:cubicBezTo>
                <a:cubicBezTo>
                  <a:pt x="1130800" y="53903"/>
                  <a:pt x="1236292" y="54335"/>
                  <a:pt x="1341690" y="57184"/>
                </a:cubicBezTo>
                <a:cubicBezTo>
                  <a:pt x="1442156" y="73929"/>
                  <a:pt x="1350662" y="57279"/>
                  <a:pt x="1427148" y="74276"/>
                </a:cubicBezTo>
                <a:cubicBezTo>
                  <a:pt x="1441327" y="77427"/>
                  <a:pt x="1455863" y="79000"/>
                  <a:pt x="1469876" y="82822"/>
                </a:cubicBezTo>
                <a:cubicBezTo>
                  <a:pt x="1487257" y="87562"/>
                  <a:pt x="1503770" y="95173"/>
                  <a:pt x="1521151" y="99913"/>
                </a:cubicBezTo>
                <a:cubicBezTo>
                  <a:pt x="1535164" y="103735"/>
                  <a:pt x="1549867" y="104637"/>
                  <a:pt x="1563880" y="108459"/>
                </a:cubicBezTo>
                <a:cubicBezTo>
                  <a:pt x="1581261" y="113199"/>
                  <a:pt x="1598063" y="119854"/>
                  <a:pt x="1615155" y="125551"/>
                </a:cubicBezTo>
                <a:lnTo>
                  <a:pt x="1640792" y="134096"/>
                </a:lnTo>
                <a:cubicBezTo>
                  <a:pt x="1649338" y="136945"/>
                  <a:pt x="1657691" y="140457"/>
                  <a:pt x="1666430" y="142642"/>
                </a:cubicBezTo>
                <a:lnTo>
                  <a:pt x="1700613" y="151188"/>
                </a:lnTo>
                <a:cubicBezTo>
                  <a:pt x="1761660" y="191886"/>
                  <a:pt x="1731960" y="180389"/>
                  <a:pt x="1786071" y="193917"/>
                </a:cubicBezTo>
                <a:cubicBezTo>
                  <a:pt x="1803163" y="205311"/>
                  <a:pt x="1822821" y="213575"/>
                  <a:pt x="1837346" y="228100"/>
                </a:cubicBezTo>
                <a:cubicBezTo>
                  <a:pt x="1858370" y="249124"/>
                  <a:pt x="1871138" y="266361"/>
                  <a:pt x="1897166" y="279375"/>
                </a:cubicBezTo>
                <a:cubicBezTo>
                  <a:pt x="1905223" y="283404"/>
                  <a:pt x="1914258" y="285072"/>
                  <a:pt x="1922804" y="287921"/>
                </a:cubicBezTo>
                <a:cubicBezTo>
                  <a:pt x="1931350" y="296467"/>
                  <a:pt x="1941416" y="303724"/>
                  <a:pt x="1948441" y="313558"/>
                </a:cubicBezTo>
                <a:cubicBezTo>
                  <a:pt x="1955846" y="323924"/>
                  <a:pt x="1956525" y="338733"/>
                  <a:pt x="1965533" y="347741"/>
                </a:cubicBezTo>
                <a:cubicBezTo>
                  <a:pt x="1980058" y="362266"/>
                  <a:pt x="2016807" y="381924"/>
                  <a:pt x="2016807" y="381924"/>
                </a:cubicBezTo>
                <a:cubicBezTo>
                  <a:pt x="2019656" y="390470"/>
                  <a:pt x="2019726" y="400528"/>
                  <a:pt x="2025353" y="407562"/>
                </a:cubicBezTo>
                <a:cubicBezTo>
                  <a:pt x="2031769" y="415582"/>
                  <a:pt x="2043100" y="418078"/>
                  <a:pt x="2050990" y="424653"/>
                </a:cubicBezTo>
                <a:cubicBezTo>
                  <a:pt x="2060275" y="432390"/>
                  <a:pt x="2068891" y="441006"/>
                  <a:pt x="2076628" y="450291"/>
                </a:cubicBezTo>
                <a:cubicBezTo>
                  <a:pt x="2083203" y="458181"/>
                  <a:pt x="2085990" y="469165"/>
                  <a:pt x="2093719" y="475928"/>
                </a:cubicBezTo>
                <a:cubicBezTo>
                  <a:pt x="2109178" y="489455"/>
                  <a:pt x="2144994" y="510111"/>
                  <a:pt x="2144994" y="510111"/>
                </a:cubicBezTo>
                <a:cubicBezTo>
                  <a:pt x="2150582" y="518493"/>
                  <a:pt x="2192157" y="582911"/>
                  <a:pt x="2204815" y="595569"/>
                </a:cubicBezTo>
                <a:cubicBezTo>
                  <a:pt x="2212078" y="602832"/>
                  <a:pt x="2221906" y="606964"/>
                  <a:pt x="2230452" y="612661"/>
                </a:cubicBezTo>
                <a:cubicBezTo>
                  <a:pt x="2244811" y="655736"/>
                  <a:pt x="2229723" y="626686"/>
                  <a:pt x="2273181" y="663936"/>
                </a:cubicBezTo>
                <a:cubicBezTo>
                  <a:pt x="2282357" y="671801"/>
                  <a:pt x="2289150" y="682322"/>
                  <a:pt x="2298819" y="689573"/>
                </a:cubicBezTo>
                <a:cubicBezTo>
                  <a:pt x="2312107" y="699539"/>
                  <a:pt x="2327463" y="706407"/>
                  <a:pt x="2341548" y="715210"/>
                </a:cubicBezTo>
                <a:cubicBezTo>
                  <a:pt x="2350258" y="720654"/>
                  <a:pt x="2357860" y="727998"/>
                  <a:pt x="2367185" y="732302"/>
                </a:cubicBezTo>
                <a:cubicBezTo>
                  <a:pt x="2395041" y="745159"/>
                  <a:pt x="2427116" y="749466"/>
                  <a:pt x="2452643" y="766485"/>
                </a:cubicBezTo>
                <a:cubicBezTo>
                  <a:pt x="2515098" y="808123"/>
                  <a:pt x="2436574" y="757304"/>
                  <a:pt x="2512463" y="800668"/>
                </a:cubicBezTo>
                <a:cubicBezTo>
                  <a:pt x="2558851" y="827175"/>
                  <a:pt x="2516732" y="810637"/>
                  <a:pt x="2563738" y="826306"/>
                </a:cubicBezTo>
                <a:cubicBezTo>
                  <a:pt x="2588808" y="845108"/>
                  <a:pt x="2602517" y="849465"/>
                  <a:pt x="2615013" y="877580"/>
                </a:cubicBezTo>
                <a:cubicBezTo>
                  <a:pt x="2622330" y="894043"/>
                  <a:pt x="2622836" y="913406"/>
                  <a:pt x="2632105" y="928855"/>
                </a:cubicBezTo>
                <a:cubicBezTo>
                  <a:pt x="2641344" y="944254"/>
                  <a:pt x="2668120" y="992204"/>
                  <a:pt x="2683379" y="1005767"/>
                </a:cubicBezTo>
                <a:cubicBezTo>
                  <a:pt x="2692748" y="1014095"/>
                  <a:pt x="2755494" y="1051032"/>
                  <a:pt x="2768837" y="1065588"/>
                </a:cubicBezTo>
                <a:cubicBezTo>
                  <a:pt x="2790784" y="1089530"/>
                  <a:pt x="2801634" y="1124484"/>
                  <a:pt x="2828658" y="1142500"/>
                </a:cubicBezTo>
                <a:cubicBezTo>
                  <a:pt x="2864396" y="1166325"/>
                  <a:pt x="2880466" y="1172196"/>
                  <a:pt x="2905570" y="1202321"/>
                </a:cubicBezTo>
                <a:cubicBezTo>
                  <a:pt x="2924502" y="1225039"/>
                  <a:pt x="2924552" y="1235539"/>
                  <a:pt x="2939753" y="1262141"/>
                </a:cubicBezTo>
                <a:cubicBezTo>
                  <a:pt x="2944849" y="1271059"/>
                  <a:pt x="2949582" y="1280516"/>
                  <a:pt x="2956845" y="1287779"/>
                </a:cubicBezTo>
                <a:cubicBezTo>
                  <a:pt x="2966916" y="1297850"/>
                  <a:pt x="2980214" y="1304147"/>
                  <a:pt x="2991028" y="1313416"/>
                </a:cubicBezTo>
                <a:cubicBezTo>
                  <a:pt x="3031764" y="1348333"/>
                  <a:pt x="2998693" y="1333062"/>
                  <a:pt x="3042303" y="1347599"/>
                </a:cubicBezTo>
                <a:cubicBezTo>
                  <a:pt x="3048000" y="1356145"/>
                  <a:pt x="3052819" y="1365347"/>
                  <a:pt x="3059394" y="1373237"/>
                </a:cubicBezTo>
                <a:cubicBezTo>
                  <a:pt x="3067131" y="1382521"/>
                  <a:pt x="3079627" y="1388064"/>
                  <a:pt x="3085032" y="1398874"/>
                </a:cubicBezTo>
                <a:cubicBezTo>
                  <a:pt x="3091528" y="1411866"/>
                  <a:pt x="3088477" y="1428003"/>
                  <a:pt x="3093577" y="1441603"/>
                </a:cubicBezTo>
                <a:cubicBezTo>
                  <a:pt x="3100714" y="1460636"/>
                  <a:pt x="3123009" y="1479580"/>
                  <a:pt x="3136306" y="1492878"/>
                </a:cubicBezTo>
                <a:cubicBezTo>
                  <a:pt x="3163022" y="1599740"/>
                  <a:pt x="3128878" y="1466879"/>
                  <a:pt x="3153398" y="1552698"/>
                </a:cubicBezTo>
                <a:cubicBezTo>
                  <a:pt x="3156625" y="1563991"/>
                  <a:pt x="3157820" y="1575884"/>
                  <a:pt x="3161944" y="1586881"/>
                </a:cubicBezTo>
                <a:cubicBezTo>
                  <a:pt x="3166417" y="1598809"/>
                  <a:pt x="3174304" y="1609237"/>
                  <a:pt x="3179035" y="1621065"/>
                </a:cubicBezTo>
                <a:cubicBezTo>
                  <a:pt x="3185726" y="1637792"/>
                  <a:pt x="3190430" y="1655248"/>
                  <a:pt x="3196127" y="1672339"/>
                </a:cubicBezTo>
                <a:cubicBezTo>
                  <a:pt x="3203078" y="1693190"/>
                  <a:pt x="3205198" y="1707048"/>
                  <a:pt x="3221764" y="1723614"/>
                </a:cubicBezTo>
                <a:cubicBezTo>
                  <a:pt x="3229027" y="1730877"/>
                  <a:pt x="3238856" y="1735009"/>
                  <a:pt x="3247402" y="1740706"/>
                </a:cubicBezTo>
                <a:cubicBezTo>
                  <a:pt x="3250251" y="1749252"/>
                  <a:pt x="3249578" y="1759973"/>
                  <a:pt x="3255948" y="1766343"/>
                </a:cubicBezTo>
                <a:cubicBezTo>
                  <a:pt x="3270473" y="1780868"/>
                  <a:pt x="3307222" y="1800526"/>
                  <a:pt x="3307222" y="1800526"/>
                </a:cubicBezTo>
                <a:cubicBezTo>
                  <a:pt x="3328704" y="1864972"/>
                  <a:pt x="3299725" y="1785531"/>
                  <a:pt x="3332860" y="1851801"/>
                </a:cubicBezTo>
                <a:cubicBezTo>
                  <a:pt x="3347030" y="1880141"/>
                  <a:pt x="3330903" y="1877438"/>
                  <a:pt x="3349951" y="18774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2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2267744" y="2060848"/>
            <a:ext cx="0" cy="2376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67744" y="4446078"/>
            <a:ext cx="4096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2924944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5404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63143" y="454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188640"/>
            <a:ext cx="2787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What shape do you expect?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2521009" y="2324456"/>
            <a:ext cx="3401227" cy="1580972"/>
          </a:xfrm>
          <a:custGeom>
            <a:avLst/>
            <a:gdLst>
              <a:gd name="connsiteX0" fmla="*/ 0 w 3401227"/>
              <a:gd name="connsiteY0" fmla="*/ 0 h 1580972"/>
              <a:gd name="connsiteX1" fmla="*/ 42729 w 3401227"/>
              <a:gd name="connsiteY1" fmla="*/ 170916 h 1580972"/>
              <a:gd name="connsiteX2" fmla="*/ 59821 w 3401227"/>
              <a:gd name="connsiteY2" fmla="*/ 205099 h 1580972"/>
              <a:gd name="connsiteX3" fmla="*/ 119641 w 3401227"/>
              <a:gd name="connsiteY3" fmla="*/ 256374 h 1580972"/>
              <a:gd name="connsiteX4" fmla="*/ 162370 w 3401227"/>
              <a:gd name="connsiteY4" fmla="*/ 316194 h 1580972"/>
              <a:gd name="connsiteX5" fmla="*/ 273466 w 3401227"/>
              <a:gd name="connsiteY5" fmla="*/ 418744 h 1580972"/>
              <a:gd name="connsiteX6" fmla="*/ 333286 w 3401227"/>
              <a:gd name="connsiteY6" fmla="*/ 461473 h 1580972"/>
              <a:gd name="connsiteX7" fmla="*/ 384561 w 3401227"/>
              <a:gd name="connsiteY7" fmla="*/ 512748 h 1580972"/>
              <a:gd name="connsiteX8" fmla="*/ 435836 w 3401227"/>
              <a:gd name="connsiteY8" fmla="*/ 538385 h 1580972"/>
              <a:gd name="connsiteX9" fmla="*/ 478565 w 3401227"/>
              <a:gd name="connsiteY9" fmla="*/ 564023 h 1580972"/>
              <a:gd name="connsiteX10" fmla="*/ 529840 w 3401227"/>
              <a:gd name="connsiteY10" fmla="*/ 589660 h 1580972"/>
              <a:gd name="connsiteX11" fmla="*/ 581114 w 3401227"/>
              <a:gd name="connsiteY11" fmla="*/ 623843 h 1580972"/>
              <a:gd name="connsiteX12" fmla="*/ 649481 w 3401227"/>
              <a:gd name="connsiteY12" fmla="*/ 658026 h 1580972"/>
              <a:gd name="connsiteX13" fmla="*/ 709301 w 3401227"/>
              <a:gd name="connsiteY13" fmla="*/ 709301 h 1580972"/>
              <a:gd name="connsiteX14" fmla="*/ 769122 w 3401227"/>
              <a:gd name="connsiteY14" fmla="*/ 743484 h 1580972"/>
              <a:gd name="connsiteX15" fmla="*/ 905855 w 3401227"/>
              <a:gd name="connsiteY15" fmla="*/ 837488 h 1580972"/>
              <a:gd name="connsiteX16" fmla="*/ 965675 w 3401227"/>
              <a:gd name="connsiteY16" fmla="*/ 871671 h 1580972"/>
              <a:gd name="connsiteX17" fmla="*/ 1110954 w 3401227"/>
              <a:gd name="connsiteY17" fmla="*/ 965675 h 1580972"/>
              <a:gd name="connsiteX18" fmla="*/ 1179320 w 3401227"/>
              <a:gd name="connsiteY18" fmla="*/ 999858 h 1580972"/>
              <a:gd name="connsiteX19" fmla="*/ 1247686 w 3401227"/>
              <a:gd name="connsiteY19" fmla="*/ 1025495 h 1580972"/>
              <a:gd name="connsiteX20" fmla="*/ 1341690 w 3401227"/>
              <a:gd name="connsiteY20" fmla="*/ 1076770 h 1580972"/>
              <a:gd name="connsiteX21" fmla="*/ 1418602 w 3401227"/>
              <a:gd name="connsiteY21" fmla="*/ 1102408 h 1580972"/>
              <a:gd name="connsiteX22" fmla="*/ 1555335 w 3401227"/>
              <a:gd name="connsiteY22" fmla="*/ 1153682 h 1580972"/>
              <a:gd name="connsiteX23" fmla="*/ 1683522 w 3401227"/>
              <a:gd name="connsiteY23" fmla="*/ 1196411 h 1580972"/>
              <a:gd name="connsiteX24" fmla="*/ 1786071 w 3401227"/>
              <a:gd name="connsiteY24" fmla="*/ 1247686 h 1580972"/>
              <a:gd name="connsiteX25" fmla="*/ 1828800 w 3401227"/>
              <a:gd name="connsiteY25" fmla="*/ 1273323 h 1580972"/>
              <a:gd name="connsiteX26" fmla="*/ 1862984 w 3401227"/>
              <a:gd name="connsiteY26" fmla="*/ 1298961 h 1580972"/>
              <a:gd name="connsiteX27" fmla="*/ 1897167 w 3401227"/>
              <a:gd name="connsiteY27" fmla="*/ 1307507 h 1580972"/>
              <a:gd name="connsiteX28" fmla="*/ 1922804 w 3401227"/>
              <a:gd name="connsiteY28" fmla="*/ 1333144 h 1580972"/>
              <a:gd name="connsiteX29" fmla="*/ 1982625 w 3401227"/>
              <a:gd name="connsiteY29" fmla="*/ 1358781 h 1580972"/>
              <a:gd name="connsiteX30" fmla="*/ 2093720 w 3401227"/>
              <a:gd name="connsiteY30" fmla="*/ 1410056 h 1580972"/>
              <a:gd name="connsiteX31" fmla="*/ 2127903 w 3401227"/>
              <a:gd name="connsiteY31" fmla="*/ 1418602 h 1580972"/>
              <a:gd name="connsiteX32" fmla="*/ 2213361 w 3401227"/>
              <a:gd name="connsiteY32" fmla="*/ 1427148 h 1580972"/>
              <a:gd name="connsiteX33" fmla="*/ 2264636 w 3401227"/>
              <a:gd name="connsiteY33" fmla="*/ 1444239 h 1580972"/>
              <a:gd name="connsiteX34" fmla="*/ 2315911 w 3401227"/>
              <a:gd name="connsiteY34" fmla="*/ 1452785 h 1580972"/>
              <a:gd name="connsiteX35" fmla="*/ 2358640 w 3401227"/>
              <a:gd name="connsiteY35" fmla="*/ 1461331 h 1580972"/>
              <a:gd name="connsiteX36" fmla="*/ 2392823 w 3401227"/>
              <a:gd name="connsiteY36" fmla="*/ 1469877 h 1580972"/>
              <a:gd name="connsiteX37" fmla="*/ 2914116 w 3401227"/>
              <a:gd name="connsiteY37" fmla="*/ 1478423 h 1580972"/>
              <a:gd name="connsiteX38" fmla="*/ 2973937 w 3401227"/>
              <a:gd name="connsiteY38" fmla="*/ 1486968 h 1580972"/>
              <a:gd name="connsiteX39" fmla="*/ 3119215 w 3401227"/>
              <a:gd name="connsiteY39" fmla="*/ 1504060 h 1580972"/>
              <a:gd name="connsiteX40" fmla="*/ 3179036 w 3401227"/>
              <a:gd name="connsiteY40" fmla="*/ 1529697 h 1580972"/>
              <a:gd name="connsiteX41" fmla="*/ 3230311 w 3401227"/>
              <a:gd name="connsiteY41" fmla="*/ 1546789 h 1580972"/>
              <a:gd name="connsiteX42" fmla="*/ 3290131 w 3401227"/>
              <a:gd name="connsiteY42" fmla="*/ 1580972 h 1580972"/>
              <a:gd name="connsiteX43" fmla="*/ 3332860 w 3401227"/>
              <a:gd name="connsiteY43" fmla="*/ 1572426 h 1580972"/>
              <a:gd name="connsiteX44" fmla="*/ 3384135 w 3401227"/>
              <a:gd name="connsiteY44" fmla="*/ 1555335 h 1580972"/>
              <a:gd name="connsiteX45" fmla="*/ 3401227 w 3401227"/>
              <a:gd name="connsiteY45" fmla="*/ 1555335 h 158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01227" h="1580972">
                <a:moveTo>
                  <a:pt x="0" y="0"/>
                </a:moveTo>
                <a:cubicBezTo>
                  <a:pt x="8985" y="89846"/>
                  <a:pt x="715" y="86891"/>
                  <a:pt x="42729" y="170916"/>
                </a:cubicBezTo>
                <a:cubicBezTo>
                  <a:pt x="48426" y="182310"/>
                  <a:pt x="51299" y="195630"/>
                  <a:pt x="59821" y="205099"/>
                </a:cubicBezTo>
                <a:cubicBezTo>
                  <a:pt x="77390" y="224620"/>
                  <a:pt x="101828" y="237076"/>
                  <a:pt x="119641" y="256374"/>
                </a:cubicBezTo>
                <a:cubicBezTo>
                  <a:pt x="136262" y="274380"/>
                  <a:pt x="146542" y="297488"/>
                  <a:pt x="162370" y="316194"/>
                </a:cubicBezTo>
                <a:cubicBezTo>
                  <a:pt x="187182" y="345518"/>
                  <a:pt x="244223" y="395767"/>
                  <a:pt x="273466" y="418744"/>
                </a:cubicBezTo>
                <a:cubicBezTo>
                  <a:pt x="292734" y="433883"/>
                  <a:pt x="314580" y="445645"/>
                  <a:pt x="333286" y="461473"/>
                </a:cubicBezTo>
                <a:cubicBezTo>
                  <a:pt x="351738" y="477086"/>
                  <a:pt x="365224" y="498245"/>
                  <a:pt x="384561" y="512748"/>
                </a:cubicBezTo>
                <a:cubicBezTo>
                  <a:pt x="399848" y="524213"/>
                  <a:pt x="419060" y="529235"/>
                  <a:pt x="435836" y="538385"/>
                </a:cubicBezTo>
                <a:cubicBezTo>
                  <a:pt x="450418" y="546339"/>
                  <a:pt x="463983" y="556069"/>
                  <a:pt x="478565" y="564023"/>
                </a:cubicBezTo>
                <a:cubicBezTo>
                  <a:pt x="495341" y="573173"/>
                  <a:pt x="513334" y="580032"/>
                  <a:pt x="529840" y="589660"/>
                </a:cubicBezTo>
                <a:cubicBezTo>
                  <a:pt x="547583" y="600010"/>
                  <a:pt x="563279" y="613652"/>
                  <a:pt x="581114" y="623843"/>
                </a:cubicBezTo>
                <a:cubicBezTo>
                  <a:pt x="603236" y="636484"/>
                  <a:pt x="628281" y="643893"/>
                  <a:pt x="649481" y="658026"/>
                </a:cubicBezTo>
                <a:cubicBezTo>
                  <a:pt x="671333" y="672594"/>
                  <a:pt x="687930" y="694036"/>
                  <a:pt x="709301" y="709301"/>
                </a:cubicBezTo>
                <a:cubicBezTo>
                  <a:pt x="727989" y="722650"/>
                  <a:pt x="749885" y="730938"/>
                  <a:pt x="769122" y="743484"/>
                </a:cubicBezTo>
                <a:cubicBezTo>
                  <a:pt x="815450" y="773698"/>
                  <a:pt x="857833" y="810047"/>
                  <a:pt x="905855" y="837488"/>
                </a:cubicBezTo>
                <a:cubicBezTo>
                  <a:pt x="925795" y="848882"/>
                  <a:pt x="946566" y="858932"/>
                  <a:pt x="965675" y="871671"/>
                </a:cubicBezTo>
                <a:cubicBezTo>
                  <a:pt x="1070945" y="941851"/>
                  <a:pt x="924004" y="872200"/>
                  <a:pt x="1110954" y="965675"/>
                </a:cubicBezTo>
                <a:cubicBezTo>
                  <a:pt x="1133743" y="977069"/>
                  <a:pt x="1155978" y="989646"/>
                  <a:pt x="1179320" y="999858"/>
                </a:cubicBezTo>
                <a:cubicBezTo>
                  <a:pt x="1201618" y="1009613"/>
                  <a:pt x="1225691" y="1015076"/>
                  <a:pt x="1247686" y="1025495"/>
                </a:cubicBezTo>
                <a:cubicBezTo>
                  <a:pt x="1279943" y="1040775"/>
                  <a:pt x="1309141" y="1062123"/>
                  <a:pt x="1341690" y="1076770"/>
                </a:cubicBezTo>
                <a:cubicBezTo>
                  <a:pt x="1366334" y="1087860"/>
                  <a:pt x="1393244" y="1093066"/>
                  <a:pt x="1418602" y="1102408"/>
                </a:cubicBezTo>
                <a:cubicBezTo>
                  <a:pt x="1516148" y="1138346"/>
                  <a:pt x="1477679" y="1129788"/>
                  <a:pt x="1555335" y="1153682"/>
                </a:cubicBezTo>
                <a:cubicBezTo>
                  <a:pt x="1611979" y="1171111"/>
                  <a:pt x="1626930" y="1170945"/>
                  <a:pt x="1683522" y="1196411"/>
                </a:cubicBezTo>
                <a:cubicBezTo>
                  <a:pt x="1718374" y="1212094"/>
                  <a:pt x="1753299" y="1228023"/>
                  <a:pt x="1786071" y="1247686"/>
                </a:cubicBezTo>
                <a:cubicBezTo>
                  <a:pt x="1800314" y="1256232"/>
                  <a:pt x="1814980" y="1264109"/>
                  <a:pt x="1828800" y="1273323"/>
                </a:cubicBezTo>
                <a:cubicBezTo>
                  <a:pt x="1840651" y="1281224"/>
                  <a:pt x="1850244" y="1292591"/>
                  <a:pt x="1862984" y="1298961"/>
                </a:cubicBezTo>
                <a:cubicBezTo>
                  <a:pt x="1873489" y="1304214"/>
                  <a:pt x="1885773" y="1304658"/>
                  <a:pt x="1897167" y="1307507"/>
                </a:cubicBezTo>
                <a:cubicBezTo>
                  <a:pt x="1905713" y="1316053"/>
                  <a:pt x="1912970" y="1326119"/>
                  <a:pt x="1922804" y="1333144"/>
                </a:cubicBezTo>
                <a:cubicBezTo>
                  <a:pt x="1941288" y="1346347"/>
                  <a:pt x="1961700" y="1351807"/>
                  <a:pt x="1982625" y="1358781"/>
                </a:cubicBezTo>
                <a:cubicBezTo>
                  <a:pt x="2022342" y="1385260"/>
                  <a:pt x="2032920" y="1394856"/>
                  <a:pt x="2093720" y="1410056"/>
                </a:cubicBezTo>
                <a:cubicBezTo>
                  <a:pt x="2105114" y="1412905"/>
                  <a:pt x="2116276" y="1416941"/>
                  <a:pt x="2127903" y="1418602"/>
                </a:cubicBezTo>
                <a:cubicBezTo>
                  <a:pt x="2156243" y="1422651"/>
                  <a:pt x="2184875" y="1424299"/>
                  <a:pt x="2213361" y="1427148"/>
                </a:cubicBezTo>
                <a:cubicBezTo>
                  <a:pt x="2230453" y="1432845"/>
                  <a:pt x="2247158" y="1439870"/>
                  <a:pt x="2264636" y="1444239"/>
                </a:cubicBezTo>
                <a:cubicBezTo>
                  <a:pt x="2281446" y="1448441"/>
                  <a:pt x="2298863" y="1449685"/>
                  <a:pt x="2315911" y="1452785"/>
                </a:cubicBezTo>
                <a:cubicBezTo>
                  <a:pt x="2330202" y="1455383"/>
                  <a:pt x="2344461" y="1458180"/>
                  <a:pt x="2358640" y="1461331"/>
                </a:cubicBezTo>
                <a:cubicBezTo>
                  <a:pt x="2370105" y="1463879"/>
                  <a:pt x="2381084" y="1469516"/>
                  <a:pt x="2392823" y="1469877"/>
                </a:cubicBezTo>
                <a:cubicBezTo>
                  <a:pt x="2566528" y="1475222"/>
                  <a:pt x="2740352" y="1475574"/>
                  <a:pt x="2914116" y="1478423"/>
                </a:cubicBezTo>
                <a:cubicBezTo>
                  <a:pt x="2934056" y="1481271"/>
                  <a:pt x="2953885" y="1485058"/>
                  <a:pt x="2973937" y="1486968"/>
                </a:cubicBezTo>
                <a:cubicBezTo>
                  <a:pt x="2993965" y="1488875"/>
                  <a:pt x="3080115" y="1484510"/>
                  <a:pt x="3119215" y="1504060"/>
                </a:cubicBezTo>
                <a:cubicBezTo>
                  <a:pt x="3193784" y="1541344"/>
                  <a:pt x="3090110" y="1503019"/>
                  <a:pt x="3179036" y="1529697"/>
                </a:cubicBezTo>
                <a:cubicBezTo>
                  <a:pt x="3196292" y="1534874"/>
                  <a:pt x="3230311" y="1546789"/>
                  <a:pt x="3230311" y="1546789"/>
                </a:cubicBezTo>
                <a:cubicBezTo>
                  <a:pt x="3244188" y="1557197"/>
                  <a:pt x="3268382" y="1580972"/>
                  <a:pt x="3290131" y="1580972"/>
                </a:cubicBezTo>
                <a:cubicBezTo>
                  <a:pt x="3304656" y="1580972"/>
                  <a:pt x="3318847" y="1576248"/>
                  <a:pt x="3332860" y="1572426"/>
                </a:cubicBezTo>
                <a:cubicBezTo>
                  <a:pt x="3350241" y="1567686"/>
                  <a:pt x="3366119" y="1555335"/>
                  <a:pt x="3384135" y="1555335"/>
                </a:cubicBezTo>
                <a:lnTo>
                  <a:pt x="3401227" y="155533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8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1" y="3140968"/>
            <a:ext cx="23868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N=100, sample size 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7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60648"/>
            <a:ext cx="23868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N=100, sample size 100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3" y="1052736"/>
            <a:ext cx="6248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6093296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% sat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63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36912"/>
            <a:ext cx="471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always has a solution, SR (and SRI) might not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33420" y="4149080"/>
            <a:ext cx="346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happens if we mix SM &amp; SRI?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60648"/>
            <a:ext cx="23868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N=100, sample size 100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6021288"/>
            <a:ext cx="28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solutions per instance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76338"/>
            <a:ext cx="6248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60648"/>
            <a:ext cx="23868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N=100, sample size 100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5824579"/>
            <a:ext cx="36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in/med/max solutions per instance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76338"/>
            <a:ext cx="6248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16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2360" y="332656"/>
            <a:ext cx="6947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To do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2780928"/>
            <a:ext cx="3006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Vary n</a:t>
            </a:r>
          </a:p>
          <a:p>
            <a:r>
              <a:rPr lang="en-GB" dirty="0" smtClean="0"/>
              <a:t>Increase sample size (to 1000)</a:t>
            </a:r>
          </a:p>
          <a:p>
            <a:r>
              <a:rPr lang="en-GB" dirty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776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mazingmorph.com/wp-content/uploads/2014/05/desktop-morph-cake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rom a CP perspective SM is a  special case of SR.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rom a CP perspective SM is a  special case of SR.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6151" y="2524254"/>
            <a:ext cx="59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n agents, SM has n/2 men, n/2 women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5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rom a CP perspective SM is a  special case of SR.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6151" y="2524254"/>
            <a:ext cx="59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n agents, SM has n/2 men, n/2 women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6151" y="3789040"/>
            <a:ext cx="61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can create an instance of SRI with n agents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2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rom a CP perspective SM is a  special case of SR.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6151" y="2524254"/>
            <a:ext cx="59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n agents, SM has n/2 men, n/2 women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6151" y="3789040"/>
            <a:ext cx="61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can create an instance of SRI with n agents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0352" y="5115646"/>
            <a:ext cx="398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Solve using the CPAIOR constraint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3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rom a CP perspective SM is a  special case of SR.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6151" y="2524254"/>
            <a:ext cx="598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n agents, SM has n/2 men, n/2 women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6151" y="3789040"/>
            <a:ext cx="61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can create an instance of SRI with n agents and </a:t>
            </a:r>
            <a:r>
              <a:rPr lang="en-GB" dirty="0" err="1" smtClean="0"/>
              <a:t>n.n</a:t>
            </a:r>
            <a:r>
              <a:rPr lang="en-GB" dirty="0" smtClean="0"/>
              <a:t>/4 edges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0352" y="5115646"/>
            <a:ext cx="398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Solve using the CPAIOR constraint model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5858316"/>
            <a:ext cx="434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Count number of solutions for each instance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335699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morphing</a:t>
            </a:r>
            <a:endParaRPr lang="en-GB" dirty="0"/>
          </a:p>
        </p:txBody>
      </p:sp>
      <p:pic>
        <p:nvPicPr>
          <p:cNvPr id="7170" name="Picture 2" descr="http://upload.wikimedia.org/wikipedia/commons/1/1b/Bush-Arnie-mor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69" y="476672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2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664</Words>
  <Application>Microsoft Office PowerPoint</Application>
  <PresentationFormat>On-screen Show (4:3)</PresentationFormat>
  <Paragraphs>89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Morphing between SM and 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Morphing between SM and SR</dc:title>
  <dc:creator>Patrick Prosser</dc:creator>
  <cp:lastModifiedBy>Patrick Prosser</cp:lastModifiedBy>
  <cp:revision>8</cp:revision>
  <dcterms:created xsi:type="dcterms:W3CDTF">2015-06-22T11:42:36Z</dcterms:created>
  <dcterms:modified xsi:type="dcterms:W3CDTF">2015-06-22T15:47:02Z</dcterms:modified>
</cp:coreProperties>
</file>