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304" r:id="rId4"/>
    <p:sldId id="303" r:id="rId5"/>
    <p:sldId id="310" r:id="rId6"/>
    <p:sldId id="276" r:id="rId7"/>
    <p:sldId id="265" r:id="rId8"/>
    <p:sldId id="266" r:id="rId9"/>
    <p:sldId id="275" r:id="rId10"/>
    <p:sldId id="273" r:id="rId11"/>
    <p:sldId id="267" r:id="rId12"/>
    <p:sldId id="269" r:id="rId13"/>
    <p:sldId id="274" r:id="rId14"/>
    <p:sldId id="277" r:id="rId15"/>
    <p:sldId id="278" r:id="rId16"/>
    <p:sldId id="280" r:id="rId17"/>
    <p:sldId id="293" r:id="rId18"/>
    <p:sldId id="316" r:id="rId19"/>
    <p:sldId id="263" r:id="rId20"/>
    <p:sldId id="281" r:id="rId21"/>
    <p:sldId id="282" r:id="rId22"/>
    <p:sldId id="283" r:id="rId23"/>
    <p:sldId id="290" r:id="rId24"/>
    <p:sldId id="292" r:id="rId25"/>
    <p:sldId id="294" r:id="rId26"/>
    <p:sldId id="295" r:id="rId27"/>
    <p:sldId id="296" r:id="rId28"/>
    <p:sldId id="299" r:id="rId29"/>
    <p:sldId id="300" r:id="rId30"/>
    <p:sldId id="301" r:id="rId31"/>
    <p:sldId id="306" r:id="rId32"/>
    <p:sldId id="338" r:id="rId33"/>
    <p:sldId id="339" r:id="rId34"/>
    <p:sldId id="341" r:id="rId35"/>
    <p:sldId id="342" r:id="rId36"/>
    <p:sldId id="343" r:id="rId37"/>
    <p:sldId id="344" r:id="rId38"/>
    <p:sldId id="345" r:id="rId39"/>
    <p:sldId id="346" r:id="rId40"/>
    <p:sldId id="347" r:id="rId41"/>
    <p:sldId id="348" r:id="rId42"/>
    <p:sldId id="349" r:id="rId43"/>
    <p:sldId id="350" r:id="rId44"/>
    <p:sldId id="351" r:id="rId45"/>
    <p:sldId id="352" r:id="rId46"/>
    <p:sldId id="353" r:id="rId47"/>
    <p:sldId id="354" r:id="rId48"/>
    <p:sldId id="355" r:id="rId49"/>
    <p:sldId id="356" r:id="rId50"/>
    <p:sldId id="357" r:id="rId51"/>
    <p:sldId id="358" r:id="rId52"/>
    <p:sldId id="359" r:id="rId53"/>
    <p:sldId id="360" r:id="rId54"/>
    <p:sldId id="361" r:id="rId55"/>
    <p:sldId id="362" r:id="rId56"/>
    <p:sldId id="363" r:id="rId57"/>
    <p:sldId id="364" r:id="rId58"/>
    <p:sldId id="365" r:id="rId59"/>
    <p:sldId id="366" r:id="rId60"/>
    <p:sldId id="368" r:id="rId61"/>
    <p:sldId id="369" r:id="rId62"/>
    <p:sldId id="370" r:id="rId63"/>
    <p:sldId id="385" r:id="rId64"/>
    <p:sldId id="318" r:id="rId65"/>
    <p:sldId id="312" r:id="rId66"/>
    <p:sldId id="313" r:id="rId67"/>
    <p:sldId id="314" r:id="rId68"/>
    <p:sldId id="315" r:id="rId69"/>
    <p:sldId id="317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86" r:id="rId78"/>
    <p:sldId id="330" r:id="rId79"/>
    <p:sldId id="331" r:id="rId80"/>
    <p:sldId id="332" r:id="rId81"/>
    <p:sldId id="333" r:id="rId82"/>
    <p:sldId id="380" r:id="rId83"/>
    <p:sldId id="381" r:id="rId84"/>
    <p:sldId id="334" r:id="rId85"/>
    <p:sldId id="382" r:id="rId86"/>
    <p:sldId id="383" r:id="rId87"/>
    <p:sldId id="335" r:id="rId88"/>
    <p:sldId id="337" r:id="rId89"/>
    <p:sldId id="336" r:id="rId90"/>
    <p:sldId id="371" r:id="rId91"/>
    <p:sldId id="373" r:id="rId92"/>
    <p:sldId id="379" r:id="rId93"/>
    <p:sldId id="372" r:id="rId94"/>
    <p:sldId id="374" r:id="rId95"/>
    <p:sldId id="376" r:id="rId96"/>
    <p:sldId id="377" r:id="rId97"/>
    <p:sldId id="378" r:id="rId9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2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252A-1A77-4035-8213-0437A2E1DB0B}" type="datetimeFigureOut">
              <a:rPr lang="en-GB" smtClean="0"/>
              <a:t>25/08/2014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DE28-36D4-4285-AB9F-C65F0F9F26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83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252A-1A77-4035-8213-0437A2E1DB0B}" type="datetimeFigureOut">
              <a:rPr lang="en-GB" smtClean="0"/>
              <a:t>25/08/2014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DE28-36D4-4285-AB9F-C65F0F9F26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3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252A-1A77-4035-8213-0437A2E1DB0B}" type="datetimeFigureOut">
              <a:rPr lang="en-GB" smtClean="0"/>
              <a:t>25/08/2014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DE28-36D4-4285-AB9F-C65F0F9F26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873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252A-1A77-4035-8213-0437A2E1DB0B}" type="datetimeFigureOut">
              <a:rPr lang="en-GB" smtClean="0"/>
              <a:t>25/08/2014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DE28-36D4-4285-AB9F-C65F0F9F26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495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252A-1A77-4035-8213-0437A2E1DB0B}" type="datetimeFigureOut">
              <a:rPr lang="en-GB" smtClean="0"/>
              <a:t>25/08/2014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DE28-36D4-4285-AB9F-C65F0F9F26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66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252A-1A77-4035-8213-0437A2E1DB0B}" type="datetimeFigureOut">
              <a:rPr lang="en-GB" smtClean="0"/>
              <a:t>25/08/2014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DE28-36D4-4285-AB9F-C65F0F9F26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609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252A-1A77-4035-8213-0437A2E1DB0B}" type="datetimeFigureOut">
              <a:rPr lang="en-GB" smtClean="0"/>
              <a:t>25/08/2014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DE28-36D4-4285-AB9F-C65F0F9F26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318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252A-1A77-4035-8213-0437A2E1DB0B}" type="datetimeFigureOut">
              <a:rPr lang="en-GB" smtClean="0"/>
              <a:t>25/08/2014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DE28-36D4-4285-AB9F-C65F0F9F26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75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252A-1A77-4035-8213-0437A2E1DB0B}" type="datetimeFigureOut">
              <a:rPr lang="en-GB" smtClean="0"/>
              <a:t>25/08/2014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DE28-36D4-4285-AB9F-C65F0F9F26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106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252A-1A77-4035-8213-0437A2E1DB0B}" type="datetimeFigureOut">
              <a:rPr lang="en-GB" smtClean="0"/>
              <a:t>25/08/2014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DE28-36D4-4285-AB9F-C65F0F9F26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48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252A-1A77-4035-8213-0437A2E1DB0B}" type="datetimeFigureOut">
              <a:rPr lang="en-GB" smtClean="0"/>
              <a:t>25/08/2014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DE28-36D4-4285-AB9F-C65F0F9F26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182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9252A-1A77-4035-8213-0437A2E1DB0B}" type="datetimeFigureOut">
              <a:rPr lang="en-GB" smtClean="0"/>
              <a:t>25/08/2014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3DE28-36D4-4285-AB9F-C65F0F9F26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15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2348880"/>
            <a:ext cx="239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CP2014: Teaching CP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1026" name="Picture 2" descr="http://www.dcs.gla.ac.uk/%7Epat/beach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73216"/>
            <a:ext cx="11715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33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auto-part.com/britCatalogs/morrisMinor/images/mo0001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656"/>
            <a:ext cx="4680520" cy="605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04248" y="147990"/>
            <a:ext cx="1868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 bit on heuristics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75982"/>
            <a:ext cx="1056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Lecture 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793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corva.com/Photography/WEBPICS/yuhaoil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280920" cy="605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53905" y="35201"/>
            <a:ext cx="443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 wee bit of theory (levels of consistency etc)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75982"/>
            <a:ext cx="1056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Lecture 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56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upload.wikimedia.org/wikipedia/commons/2/22/GasolineCom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76" y="2060848"/>
            <a:ext cx="801330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3888" y="121421"/>
            <a:ext cx="5304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 tiny wee bit more theory (dual and hidden variables)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75982"/>
            <a:ext cx="1056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Lecture 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52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innerframe.co.uk/images/bw%20Morris%20Min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48883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4008" y="75982"/>
            <a:ext cx="4049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Ready to write our 1</a:t>
            </a:r>
            <a:r>
              <a:rPr lang="en-GB" baseline="30000" dirty="0" smtClean="0"/>
              <a:t>st</a:t>
            </a:r>
            <a:r>
              <a:rPr lang="en-GB" dirty="0" smtClean="0"/>
              <a:t> constraint program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83119" y="60593"/>
            <a:ext cx="1286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smtClean="0"/>
              <a:t>Week 4</a:t>
            </a:r>
            <a:endParaRPr lang="en-GB" sz="2800" b="1" i="1" dirty="0"/>
          </a:p>
        </p:txBody>
      </p:sp>
    </p:spTree>
    <p:extLst>
      <p:ext uri="{BB962C8B-B14F-4D97-AF65-F5344CB8AC3E}">
        <p14:creationId xmlns:p14="http://schemas.microsoft.com/office/powerpoint/2010/main" val="196976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telegraph.co.uk/multimedia/archive/01722/morris-minor_172212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690076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1920" y="188640"/>
            <a:ext cx="1276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Wooooosh</a:t>
            </a:r>
            <a:r>
              <a:rPr lang="en-GB" dirty="0" smtClean="0"/>
              <a:t>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184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2627620"/>
            <a:ext cx="185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… how I do it now</a:t>
            </a:r>
            <a:endParaRPr lang="en-GB" dirty="0"/>
          </a:p>
        </p:txBody>
      </p:sp>
      <p:pic>
        <p:nvPicPr>
          <p:cNvPr id="3" name="Picture 6" descr="Y:\public_html\pictures\2013\0707\IMGP05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5" t="3569" r="32651" b="18940"/>
          <a:stretch/>
        </p:blipFill>
        <p:spPr bwMode="auto">
          <a:xfrm>
            <a:off x="683568" y="4081532"/>
            <a:ext cx="1521236" cy="202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50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75982"/>
            <a:ext cx="10568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Lecture 1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9" r="13007"/>
          <a:stretch/>
        </p:blipFill>
        <p:spPr bwMode="auto">
          <a:xfrm>
            <a:off x="1115616" y="620688"/>
            <a:ext cx="7127914" cy="548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89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75982"/>
            <a:ext cx="10568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Lecture 1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9" r="13007"/>
          <a:stretch/>
        </p:blipFill>
        <p:spPr bwMode="auto">
          <a:xfrm>
            <a:off x="1115616" y="620688"/>
            <a:ext cx="7127914" cy="548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28184" y="6309320"/>
            <a:ext cx="263565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Stolen: BMS, TW, JCB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12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75982"/>
            <a:ext cx="10568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Lecture 1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9" r="13007"/>
          <a:stretch/>
        </p:blipFill>
        <p:spPr bwMode="auto">
          <a:xfrm>
            <a:off x="1115616" y="620688"/>
            <a:ext cx="7127914" cy="548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3728" y="6272925"/>
            <a:ext cx="564930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Handed out on paper, given 8 minutes, discussion …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77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75982"/>
            <a:ext cx="10568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Lecture </a:t>
            </a:r>
            <a:r>
              <a:rPr lang="en-GB" dirty="0"/>
              <a:t>2</a:t>
            </a:r>
          </a:p>
        </p:txBody>
      </p:sp>
      <p:pic>
        <p:nvPicPr>
          <p:cNvPr id="6" name="Picture 2" descr="http://static.guim.co.uk/sys-images/Money/Pix/pictures/2010/6/18/1276865675582/For-teenage-car-insurance-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624069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24328" y="6021288"/>
            <a:ext cx="109901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Just do it!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60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591699" cy="6592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23728" y="4509120"/>
            <a:ext cx="6408712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09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780088" y="0"/>
            <a:ext cx="33639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How many dominos are there?</a:t>
            </a:r>
          </a:p>
        </p:txBody>
      </p:sp>
      <p:pic>
        <p:nvPicPr>
          <p:cNvPr id="4099" name="Picture 5" descr="4876_antique_domino_set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8101013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75982"/>
            <a:ext cx="10568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Lecture </a:t>
            </a:r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0356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780088" y="0"/>
            <a:ext cx="33639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How many dominos are there?</a:t>
            </a:r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827088" y="836613"/>
            <a:ext cx="5521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How many pairs of numbers are there of the form</a:t>
            </a: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2843213" y="1484313"/>
            <a:ext cx="1512887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0 ≤ x ≤ y ≤ 6</a:t>
            </a:r>
          </a:p>
        </p:txBody>
      </p:sp>
      <p:pic>
        <p:nvPicPr>
          <p:cNvPr id="6149" name="Picture 9" descr="domino_sculpture_001_photosculpture-p153109581899556390qdjh_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495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75982"/>
            <a:ext cx="10568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Lecture </a:t>
            </a:r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8230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75982"/>
            <a:ext cx="10568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Lecture </a:t>
            </a:r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1541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3492500" y="2852738"/>
            <a:ext cx="1660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Compile &amp; Run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75982"/>
            <a:ext cx="10568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Lecture </a:t>
            </a:r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4140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12196" r="35034" b="59454"/>
          <a:stretch>
            <a:fillRect/>
          </a:stretch>
        </p:blipFill>
        <p:spPr bwMode="auto">
          <a:xfrm>
            <a:off x="250825" y="1703388"/>
            <a:ext cx="8497888" cy="281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75982"/>
            <a:ext cx="10568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Lecture </a:t>
            </a:r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9859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12196" r="35034" b="59454"/>
          <a:stretch>
            <a:fillRect/>
          </a:stretch>
        </p:blipFill>
        <p:spPr bwMode="auto">
          <a:xfrm>
            <a:off x="250825" y="1703388"/>
            <a:ext cx="8497888" cy="281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24328" y="6309320"/>
            <a:ext cx="15327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Stolen: BMS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75982"/>
            <a:ext cx="10568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Lecture </a:t>
            </a:r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0286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" t="19719" r="37679" b="65080"/>
          <a:stretch>
            <a:fillRect/>
          </a:stretch>
        </p:blipFill>
        <p:spPr bwMode="auto">
          <a:xfrm>
            <a:off x="3059113" y="260350"/>
            <a:ext cx="5616575" cy="10810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75982"/>
            <a:ext cx="10568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Lecture </a:t>
            </a:r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4923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3132138" y="2708275"/>
            <a:ext cx="166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Compile &amp; Run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75982"/>
            <a:ext cx="10568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Lecture </a:t>
            </a:r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178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t="11156" r="58664" b="75214"/>
          <a:stretch>
            <a:fillRect/>
          </a:stretch>
        </p:blipFill>
        <p:spPr bwMode="auto">
          <a:xfrm>
            <a:off x="468313" y="2349500"/>
            <a:ext cx="8064500" cy="203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24128" y="6294958"/>
            <a:ext cx="318228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An exam question from AF2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75982"/>
            <a:ext cx="10568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Lecture </a:t>
            </a:r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3923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75982"/>
            <a:ext cx="10568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Lecture </a:t>
            </a:r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7564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8"/>
          <a:stretch/>
        </p:blipFill>
        <p:spPr bwMode="auto">
          <a:xfrm>
            <a:off x="2627784" y="116632"/>
            <a:ext cx="6105945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27784" y="3861048"/>
            <a:ext cx="5832648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Y:\public_html\pictures\2013\0707\IMGP05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6" r="27181" b="21222"/>
          <a:stretch/>
        </p:blipFill>
        <p:spPr bwMode="auto">
          <a:xfrm>
            <a:off x="468203" y="3212976"/>
            <a:ext cx="2027104" cy="246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89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2987675" y="2924175"/>
            <a:ext cx="166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Compile &amp; Run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75982"/>
            <a:ext cx="10568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Lecture </a:t>
            </a:r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534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75982"/>
            <a:ext cx="284000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observations &amp; questions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254659" y="2132856"/>
            <a:ext cx="689644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Comic Sans MS" pitchFamily="66" charset="0"/>
              </a:rPr>
              <a:t>How do you know “How not to do it”?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Comic Sans MS" pitchFamily="66" charset="0"/>
              </a:rPr>
              <a:t>Why are you using choco (</a:t>
            </a:r>
            <a:r>
              <a:rPr lang="en-GB" dirty="0" err="1" smtClean="0">
                <a:latin typeface="Comic Sans MS" pitchFamily="66" charset="0"/>
              </a:rPr>
              <a:t>jchoco</a:t>
            </a:r>
            <a:r>
              <a:rPr lang="en-GB" dirty="0" smtClean="0">
                <a:latin typeface="Comic Sans MS" pitchFamily="66" charset="0"/>
              </a:rPr>
              <a:t> I call it)?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Comic Sans MS" pitchFamily="66" charset="0"/>
              </a:rPr>
              <a:t>Do you steal everything?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>
                <a:latin typeface="Comic Sans MS" pitchFamily="66" charset="0"/>
              </a:rPr>
              <a:t>d</a:t>
            </a:r>
            <a:r>
              <a:rPr lang="en-GB" dirty="0" smtClean="0">
                <a:latin typeface="Comic Sans MS" pitchFamily="66" charset="0"/>
              </a:rPr>
              <a:t>o you tell the students you deal in stolen goods?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>
                <a:latin typeface="Comic Sans MS" pitchFamily="66" charset="0"/>
              </a:rPr>
              <a:t>h</a:t>
            </a:r>
            <a:r>
              <a:rPr lang="en-GB" dirty="0" smtClean="0">
                <a:latin typeface="Comic Sans MS" pitchFamily="66" charset="0"/>
              </a:rPr>
              <a:t>ave you no sense of shame?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Comic Sans MS" pitchFamily="66" charset="0"/>
              </a:rPr>
              <a:t>You get students to use technology they don’t understand!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>
                <a:latin typeface="Comic Sans MS" pitchFamily="66" charset="0"/>
              </a:rPr>
              <a:t>We would NEVER EVER do that!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Comic Sans MS" pitchFamily="66" charset="0"/>
              </a:rPr>
              <a:t>You write code in the lecture? Edit compile AND run?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>
                <a:latin typeface="Comic Sans MS" pitchFamily="66" charset="0"/>
              </a:rPr>
              <a:t>w</a:t>
            </a:r>
            <a:r>
              <a:rPr lang="en-GB" dirty="0" smtClean="0">
                <a:latin typeface="Comic Sans MS" pitchFamily="66" charset="0"/>
              </a:rPr>
              <a:t>hat if something goes wrong? You’d look stupid, right?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Comic Sans MS" pitchFamily="66" charset="0"/>
              </a:rPr>
              <a:t>You put all of the code on the web?</a:t>
            </a:r>
          </a:p>
        </p:txBody>
      </p:sp>
    </p:spTree>
    <p:extLst>
      <p:ext uri="{BB962C8B-B14F-4D97-AF65-F5344CB8AC3E}">
        <p14:creationId xmlns:p14="http://schemas.microsoft.com/office/powerpoint/2010/main" val="81988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bart-simpson-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463"/>
            <a:ext cx="6840537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8391525" y="0"/>
            <a:ext cx="752475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/>
            <a:r>
              <a:rPr lang="en-GB" sz="2000"/>
              <a:t>CPM!</a:t>
            </a:r>
          </a:p>
        </p:txBody>
      </p:sp>
    </p:spTree>
    <p:extLst>
      <p:ext uri="{BB962C8B-B14F-4D97-AF65-F5344CB8AC3E}">
        <p14:creationId xmlns:p14="http://schemas.microsoft.com/office/powerpoint/2010/main" val="47431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403350" y="2349500"/>
            <a:ext cx="6769100" cy="23034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0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4140200" y="3068638"/>
            <a:ext cx="896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search</a:t>
            </a:r>
          </a:p>
        </p:txBody>
      </p:sp>
    </p:spTree>
    <p:extLst>
      <p:ext uri="{BB962C8B-B14F-4D97-AF65-F5344CB8AC3E}">
        <p14:creationId xmlns:p14="http://schemas.microsoft.com/office/powerpoint/2010/main" val="381546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116013" y="1916113"/>
            <a:ext cx="6985000" cy="1657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7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5178425" y="0"/>
            <a:ext cx="3978275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Opening up the hood: part 1, </a:t>
            </a:r>
            <a:r>
              <a:rPr lang="en-GB" b="1" i="1"/>
              <a:t>search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592138" y="1293813"/>
            <a:ext cx="25257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So how does CP work?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2268538" y="2205038"/>
            <a:ext cx="4098925" cy="3138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BT: Chronological BackTracking</a:t>
            </a:r>
          </a:p>
          <a:p>
            <a:pPr eaLnBrk="1" hangingPunct="1"/>
            <a:endParaRPr lang="en-GB"/>
          </a:p>
          <a:p>
            <a:pPr eaLnBrk="1" hangingPunct="1"/>
            <a:r>
              <a:rPr lang="en-GB"/>
              <a:t>Thrashing!</a:t>
            </a:r>
          </a:p>
          <a:p>
            <a:pPr eaLnBrk="1" hangingPunct="1"/>
            <a:endParaRPr lang="en-GB"/>
          </a:p>
          <a:p>
            <a:pPr eaLnBrk="1" hangingPunct="1"/>
            <a:r>
              <a:rPr lang="en-GB"/>
              <a:t>FC: forward checking</a:t>
            </a:r>
          </a:p>
          <a:p>
            <a:pPr eaLnBrk="1" hangingPunct="1"/>
            <a:endParaRPr lang="en-GB"/>
          </a:p>
          <a:p>
            <a:pPr eaLnBrk="1" hangingPunct="1"/>
            <a:r>
              <a:rPr lang="en-GB"/>
              <a:t>Thrashing!</a:t>
            </a:r>
          </a:p>
          <a:p>
            <a:pPr eaLnBrk="1" hangingPunct="1"/>
            <a:endParaRPr lang="en-GB"/>
          </a:p>
          <a:p>
            <a:pPr eaLnBrk="1" hangingPunct="1"/>
            <a:r>
              <a:rPr lang="en-GB"/>
              <a:t>CBJ: Conflict-directed BackJumping</a:t>
            </a:r>
          </a:p>
          <a:p>
            <a:pPr eaLnBrk="1" hangingPunct="1"/>
            <a:endParaRPr lang="en-GB"/>
          </a:p>
          <a:p>
            <a:pPr eaLnBrk="1" hangingPunct="1"/>
            <a:r>
              <a:rPr lang="en-GB"/>
              <a:t>Thrashing!</a:t>
            </a:r>
          </a:p>
        </p:txBody>
      </p:sp>
      <p:pic>
        <p:nvPicPr>
          <p:cNvPr id="10247" name="Picture 7" descr="scary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636838"/>
            <a:ext cx="101600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60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3492500" y="2924175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consistency</a:t>
            </a:r>
          </a:p>
        </p:txBody>
      </p:sp>
    </p:spTree>
    <p:extLst>
      <p:ext uri="{BB962C8B-B14F-4D97-AF65-F5344CB8AC3E}">
        <p14:creationId xmlns:p14="http://schemas.microsoft.com/office/powerpoint/2010/main" val="162962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1116013" y="2636838"/>
            <a:ext cx="6624637" cy="16557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4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117975" y="0"/>
            <a:ext cx="5026025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Opening up the hood: part 2, </a:t>
            </a:r>
            <a:r>
              <a:rPr lang="en-GB" b="1" i="1"/>
              <a:t>arc-consistency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92138" y="1293813"/>
            <a:ext cx="25257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So how does CP work?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843213" y="2781300"/>
            <a:ext cx="3524250" cy="2298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Arc-consistency</a:t>
            </a:r>
          </a:p>
          <a:p>
            <a:pPr eaLnBrk="1" hangingPunct="1"/>
            <a:r>
              <a:rPr lang="en-GB"/>
              <a:t>  Definition (aka 2-consistency)</a:t>
            </a:r>
          </a:p>
          <a:p>
            <a:pPr eaLnBrk="1" hangingPunct="1"/>
            <a:r>
              <a:rPr lang="en-GB"/>
              <a:t>  Covered 1-2-3-Consistency</a:t>
            </a:r>
          </a:p>
          <a:p>
            <a:pPr eaLnBrk="1" hangingPunct="1"/>
            <a:endParaRPr lang="en-GB"/>
          </a:p>
          <a:p>
            <a:pPr eaLnBrk="1" hangingPunct="1"/>
            <a:r>
              <a:rPr lang="en-GB"/>
              <a:t>Algorithms</a:t>
            </a:r>
          </a:p>
          <a:p>
            <a:pPr eaLnBrk="1" hangingPunct="1"/>
            <a:r>
              <a:rPr lang="en-GB"/>
              <a:t>    AC3</a:t>
            </a:r>
          </a:p>
          <a:p>
            <a:pPr eaLnBrk="1" hangingPunct="1"/>
            <a:r>
              <a:rPr lang="en-GB"/>
              <a:t>    AC4/6/2001</a:t>
            </a:r>
          </a:p>
          <a:p>
            <a:pPr eaLnBrk="1" hangingPunct="1"/>
            <a:r>
              <a:rPr lang="en-GB"/>
              <a:t>    AC5   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5969000" y="6491288"/>
            <a:ext cx="3175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Is AC a decision procedure?</a:t>
            </a:r>
          </a:p>
        </p:txBody>
      </p:sp>
    </p:spTree>
    <p:extLst>
      <p:ext uri="{BB962C8B-B14F-4D97-AF65-F5344CB8AC3E}">
        <p14:creationId xmlns:p14="http://schemas.microsoft.com/office/powerpoint/2010/main" val="23020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9"/>
          <a:stretch/>
        </p:blipFill>
        <p:spPr bwMode="auto">
          <a:xfrm>
            <a:off x="179512" y="188638"/>
            <a:ext cx="6192688" cy="651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8302" y="3140968"/>
            <a:ext cx="5915865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Y:\public_html\pictures\2013\0707\IMGP05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6" r="27181" b="21222"/>
          <a:stretch/>
        </p:blipFill>
        <p:spPr bwMode="auto">
          <a:xfrm flipH="1">
            <a:off x="6588224" y="2636912"/>
            <a:ext cx="2027104" cy="246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84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3687763" y="2949575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modelling</a:t>
            </a:r>
          </a:p>
        </p:txBody>
      </p:sp>
    </p:spTree>
    <p:extLst>
      <p:ext uri="{BB962C8B-B14F-4D97-AF65-F5344CB8AC3E}">
        <p14:creationId xmlns:p14="http://schemas.microsoft.com/office/powerpoint/2010/main" val="144118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5949950" y="0"/>
            <a:ext cx="3194050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We modelled some problems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203575" y="1484313"/>
            <a:ext cx="228282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number partitioning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827088" y="2708275"/>
            <a:ext cx="2200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jobshop scheduling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011863" y="2349500"/>
            <a:ext cx="156051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magic square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508625" y="4508500"/>
            <a:ext cx="112712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n-queens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979613" y="5229225"/>
            <a:ext cx="136366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bin packing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5127625" y="5613400"/>
            <a:ext cx="1538288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knight’s tour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331913" y="4221163"/>
            <a:ext cx="1847850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Ramsey number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4643438" y="3213100"/>
            <a:ext cx="2916237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Orthogonal Latin Squares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3851275" y="4005263"/>
            <a:ext cx="159385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Crystal Maze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7019925" y="4797425"/>
            <a:ext cx="18161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graph colouring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042988" y="1916113"/>
            <a:ext cx="1187450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m-queens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300788" y="908050"/>
            <a:ext cx="211137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Talent Scheduling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68313" y="6021388"/>
            <a:ext cx="2052637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Crossword Puzzle</a:t>
            </a:r>
          </a:p>
        </p:txBody>
      </p:sp>
    </p:spTree>
    <p:extLst>
      <p:ext uri="{BB962C8B-B14F-4D97-AF65-F5344CB8AC3E}">
        <p14:creationId xmlns:p14="http://schemas.microsoft.com/office/powerpoint/2010/main" val="398013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4" grpId="0" animBg="1"/>
      <p:bldP spid="12295" grpId="0" animBg="1"/>
      <p:bldP spid="12296" grpId="0" animBg="1"/>
      <p:bldP spid="12297" grpId="0" animBg="1"/>
      <p:bldP spid="12298" grpId="0" animBg="1"/>
      <p:bldP spid="12299" grpId="0" animBg="1"/>
      <p:bldP spid="12300" grpId="0" animBg="1"/>
      <p:bldP spid="12301" grpId="0" animBg="1"/>
      <p:bldP spid="12303" grpId="0" animBg="1"/>
      <p:bldP spid="13" grpId="0" animBg="1"/>
      <p:bldP spid="14" grpId="0" animBg="1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 rot="-2211941">
            <a:off x="900113" y="1412875"/>
            <a:ext cx="36972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/>
              <a:t>What are the decision variables?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 rot="-608460">
            <a:off x="4984750" y="1389063"/>
            <a:ext cx="3094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/>
              <a:t>Are there any symmetries?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 rot="1395791">
            <a:off x="1619250" y="4508500"/>
            <a:ext cx="4945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/>
              <a:t>Is there a variable/value ordering heuristic?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 rot="-295627">
            <a:off x="1403350" y="6021388"/>
            <a:ext cx="2797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/>
              <a:t>Is there another model?</a:t>
            </a: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5949950" y="0"/>
            <a:ext cx="3194050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We modelled some problems</a:t>
            </a:r>
          </a:p>
        </p:txBody>
      </p:sp>
      <p:sp>
        <p:nvSpPr>
          <p:cNvPr id="13319" name="Text Box 9"/>
          <p:cNvSpPr txBox="1">
            <a:spLocks noChangeArrowheads="1"/>
          </p:cNvSpPr>
          <p:nvPr/>
        </p:nvSpPr>
        <p:spPr bwMode="auto">
          <a:xfrm rot="-295627">
            <a:off x="5651500" y="3805238"/>
            <a:ext cx="2408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/>
              <a:t>How does search go?</a:t>
            </a:r>
          </a:p>
        </p:txBody>
      </p:sp>
      <p:sp>
        <p:nvSpPr>
          <p:cNvPr id="13320" name="Text Box 10"/>
          <p:cNvSpPr txBox="1">
            <a:spLocks noChangeArrowheads="1"/>
          </p:cNvSpPr>
          <p:nvPr/>
        </p:nvSpPr>
        <p:spPr bwMode="auto">
          <a:xfrm rot="-1828191">
            <a:off x="6156325" y="5229225"/>
            <a:ext cx="2697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Redundant constraints?</a:t>
            </a:r>
          </a:p>
        </p:txBody>
      </p:sp>
      <p:sp>
        <p:nvSpPr>
          <p:cNvPr id="13321" name="Text Box 5"/>
          <p:cNvSpPr txBox="1">
            <a:spLocks noChangeArrowheads="1"/>
          </p:cNvSpPr>
          <p:nvPr/>
        </p:nvSpPr>
        <p:spPr bwMode="auto">
          <a:xfrm>
            <a:off x="611188" y="2997200"/>
            <a:ext cx="3860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/>
              <a:t>Dual or Hidden Variable encoding?</a:t>
            </a:r>
          </a:p>
        </p:txBody>
      </p:sp>
    </p:spTree>
    <p:extLst>
      <p:ext uri="{BB962C8B-B14F-4D97-AF65-F5344CB8AC3E}">
        <p14:creationId xmlns:p14="http://schemas.microsoft.com/office/powerpoint/2010/main" val="112538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3111500" y="2805113"/>
            <a:ext cx="3127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phase transition phenomena</a:t>
            </a:r>
          </a:p>
        </p:txBody>
      </p:sp>
    </p:spTree>
    <p:extLst>
      <p:ext uri="{BB962C8B-B14F-4D97-AF65-F5344CB8AC3E}">
        <p14:creationId xmlns:p14="http://schemas.microsoft.com/office/powerpoint/2010/main" val="355307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5662613" y="0"/>
            <a:ext cx="3481387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Where are the hard problems?</a:t>
            </a:r>
          </a:p>
        </p:txBody>
      </p:sp>
      <p:pic>
        <p:nvPicPr>
          <p:cNvPr id="15363" name="Picture 5" descr="rand3s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9275"/>
            <a:ext cx="370205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4859338" y="4292600"/>
            <a:ext cx="33639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Constrainedness? Who cares?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0" y="6491288"/>
            <a:ext cx="54784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In optimisation, as a heuristic, in solving problems</a:t>
            </a:r>
          </a:p>
        </p:txBody>
      </p:sp>
    </p:spTree>
    <p:extLst>
      <p:ext uri="{BB962C8B-B14F-4D97-AF65-F5344CB8AC3E}">
        <p14:creationId xmlns:p14="http://schemas.microsoft.com/office/powerpoint/2010/main" val="25477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3543300" y="3021013"/>
            <a:ext cx="124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heuristics</a:t>
            </a:r>
          </a:p>
        </p:txBody>
      </p:sp>
    </p:spTree>
    <p:extLst>
      <p:ext uri="{BB962C8B-B14F-4D97-AF65-F5344CB8AC3E}">
        <p14:creationId xmlns:p14="http://schemas.microsoft.com/office/powerpoint/2010/main" val="14895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4937125" y="0"/>
            <a:ext cx="4206875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Variable and value ordering heuristics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1403350" y="1916113"/>
            <a:ext cx="6532563" cy="3694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Static, topological properties</a:t>
            </a:r>
          </a:p>
          <a:p>
            <a:pPr eaLnBrk="1" hangingPunct="1"/>
            <a:endParaRPr lang="en-GB"/>
          </a:p>
          <a:p>
            <a:pPr eaLnBrk="1" hangingPunct="1"/>
            <a:r>
              <a:rPr lang="en-GB"/>
              <a:t>Fail-first, and it’s realisation</a:t>
            </a:r>
          </a:p>
          <a:p>
            <a:pPr eaLnBrk="1" hangingPunct="1"/>
            <a:endParaRPr lang="en-GB"/>
          </a:p>
          <a:p>
            <a:pPr eaLnBrk="1" hangingPunct="1"/>
            <a:r>
              <a:rPr lang="en-GB"/>
              <a:t>Constrainedness</a:t>
            </a:r>
          </a:p>
          <a:p>
            <a:pPr eaLnBrk="1" hangingPunct="1"/>
            <a:endParaRPr lang="en-GB"/>
          </a:p>
          <a:p>
            <a:pPr eaLnBrk="1" hangingPunct="1"/>
            <a:r>
              <a:rPr lang="en-GB"/>
              <a:t>Dual viewpoint heuristics</a:t>
            </a:r>
          </a:p>
          <a:p>
            <a:pPr eaLnBrk="1" hangingPunct="1"/>
            <a:endParaRPr lang="en-GB"/>
          </a:p>
          <a:p>
            <a:pPr eaLnBrk="1" hangingPunct="1"/>
            <a:r>
              <a:rPr lang="en-GB"/>
              <a:t>Promise</a:t>
            </a:r>
          </a:p>
          <a:p>
            <a:pPr eaLnBrk="1" hangingPunct="1"/>
            <a:endParaRPr lang="en-GB"/>
          </a:p>
          <a:p>
            <a:pPr eaLnBrk="1" hangingPunct="1"/>
            <a:r>
              <a:rPr lang="en-GB"/>
              <a:t>Regret</a:t>
            </a:r>
          </a:p>
          <a:p>
            <a:pPr eaLnBrk="1" hangingPunct="1"/>
            <a:endParaRPr lang="en-GB"/>
          </a:p>
          <a:p>
            <a:pPr eaLnBrk="1" hangingPunct="1"/>
            <a:r>
              <a:rPr lang="en-GB"/>
              <a:t>Domain Specific (example JSSP slack-based,  Warnsdorff)</a:t>
            </a:r>
          </a:p>
        </p:txBody>
      </p:sp>
    </p:spTree>
    <p:extLst>
      <p:ext uri="{BB962C8B-B14F-4D97-AF65-F5344CB8AC3E}">
        <p14:creationId xmlns:p14="http://schemas.microsoft.com/office/powerpoint/2010/main" val="204344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3132138" y="3068638"/>
            <a:ext cx="26114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specialised constraints</a:t>
            </a:r>
          </a:p>
        </p:txBody>
      </p:sp>
    </p:spTree>
    <p:extLst>
      <p:ext uri="{BB962C8B-B14F-4D97-AF65-F5344CB8AC3E}">
        <p14:creationId xmlns:p14="http://schemas.microsoft.com/office/powerpoint/2010/main" val="169239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6532563" y="0"/>
            <a:ext cx="2611437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specialised constraints</a:t>
            </a:r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7" t="20291" r="16780" b="12587"/>
          <a:stretch>
            <a:fillRect/>
          </a:stretch>
        </p:blipFill>
        <p:spPr bwMode="auto">
          <a:xfrm>
            <a:off x="539750" y="333375"/>
            <a:ext cx="3887788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3276600" y="4005263"/>
            <a:ext cx="24796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GB"/>
              <a:t> max</a:t>
            </a:r>
          </a:p>
          <a:p>
            <a:pPr eaLnBrk="1" hangingPunct="1">
              <a:buFont typeface="Arial" charset="0"/>
              <a:buChar char="•"/>
            </a:pPr>
            <a:r>
              <a:rPr lang="en-GB"/>
              <a:t> sub-tour elimination</a:t>
            </a:r>
          </a:p>
          <a:p>
            <a:pPr eaLnBrk="1" hangingPunct="1">
              <a:buFont typeface="Arial" charset="0"/>
              <a:buChar char="•"/>
            </a:pPr>
            <a:r>
              <a:rPr lang="en-GB"/>
              <a:t> Knight’s tour</a:t>
            </a:r>
          </a:p>
          <a:p>
            <a:pPr eaLnBrk="1" hangingPunct="1">
              <a:buFont typeface="Arial" charset="0"/>
              <a:buChar char="•"/>
            </a:pPr>
            <a:r>
              <a:rPr lang="en-GB"/>
              <a:t> …</a:t>
            </a:r>
          </a:p>
          <a:p>
            <a:pPr eaLnBrk="1" hangingPunct="1">
              <a:buFont typeface="Arial" charset="0"/>
              <a:buChar char="•"/>
            </a:pPr>
            <a:r>
              <a:rPr lang="en-GB"/>
              <a:t> the glass box</a:t>
            </a:r>
          </a:p>
        </p:txBody>
      </p:sp>
    </p:spTree>
    <p:extLst>
      <p:ext uri="{BB962C8B-B14F-4D97-AF65-F5344CB8AC3E}">
        <p14:creationId xmlns:p14="http://schemas.microsoft.com/office/powerpoint/2010/main" val="58977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3687763" y="2949575"/>
            <a:ext cx="1444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local search</a:t>
            </a:r>
          </a:p>
        </p:txBody>
      </p:sp>
      <p:pic>
        <p:nvPicPr>
          <p:cNvPr id="20483" name="Picture 5" descr="billshatber0l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191000"/>
            <a:ext cx="21431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45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75982"/>
            <a:ext cx="91307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Context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1124744"/>
            <a:ext cx="6490879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Comic Sans MS" pitchFamily="66" charset="0"/>
              </a:rPr>
              <a:t>Final Year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>
                <a:latin typeface="Comic Sans MS" pitchFamily="66" charset="0"/>
              </a:rPr>
              <a:t>120 credits (1 credit </a:t>
            </a:r>
            <a:r>
              <a:rPr lang="en-GB" dirty="0" err="1" smtClean="0">
                <a:latin typeface="Comic Sans MS" pitchFamily="66" charset="0"/>
              </a:rPr>
              <a:t>approx</a:t>
            </a:r>
            <a:r>
              <a:rPr lang="en-GB" dirty="0" smtClean="0">
                <a:latin typeface="Comic Sans MS" pitchFamily="66" charset="0"/>
              </a:rPr>
              <a:t> 10 hours)</a:t>
            </a:r>
            <a:endParaRPr lang="en-GB" dirty="0">
              <a:latin typeface="Comic Sans MS" pitchFamily="66" charset="0"/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en-GB" dirty="0" smtClean="0">
                <a:latin typeface="Comic Sans MS" pitchFamily="66" charset="0"/>
              </a:rPr>
              <a:t>30 credit project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dirty="0" smtClean="0">
                <a:latin typeface="Comic Sans MS" pitchFamily="66" charset="0"/>
              </a:rPr>
              <a:t>4 modules in semester 1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dirty="0" smtClean="0">
                <a:latin typeface="Comic Sans MS" pitchFamily="66" charset="0"/>
              </a:rPr>
              <a:t>4 modules in semester 2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GB" dirty="0" smtClean="0">
                <a:latin typeface="Comic Sans MS" pitchFamily="66" charset="0"/>
              </a:rPr>
              <a:t>A module is 10 credits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dirty="0" smtClean="0">
                <a:latin typeface="Comic Sans MS" pitchFamily="66" charset="0"/>
              </a:rPr>
              <a:t>1 c</a:t>
            </a:r>
            <a:r>
              <a:rPr lang="en-GB" dirty="0" smtClean="0">
                <a:latin typeface="Comic Sans MS" pitchFamily="66" charset="0"/>
              </a:rPr>
              <a:t>ompulsory </a:t>
            </a:r>
            <a:r>
              <a:rPr lang="en-GB" dirty="0" smtClean="0">
                <a:latin typeface="Comic Sans MS" pitchFamily="66" charset="0"/>
              </a:rPr>
              <a:t>module on Prof Issues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>
                <a:latin typeface="Comic Sans MS" pitchFamily="66" charset="0"/>
              </a:rPr>
              <a:t>Students select 4 modules from 8 in each semester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>
                <a:latin typeface="Comic Sans MS" pitchFamily="66" charset="0"/>
              </a:rPr>
              <a:t>There is competition between staff for students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>
                <a:latin typeface="Comic Sans MS" pitchFamily="66" charset="0"/>
              </a:rPr>
              <a:t>Students make choice after 2</a:t>
            </a:r>
            <a:r>
              <a:rPr lang="en-GB" baseline="30000" dirty="0" smtClean="0">
                <a:latin typeface="Comic Sans MS" pitchFamily="66" charset="0"/>
              </a:rPr>
              <a:t>nd</a:t>
            </a:r>
            <a:r>
              <a:rPr lang="en-GB" dirty="0" smtClean="0">
                <a:latin typeface="Comic Sans MS" pitchFamily="66" charset="0"/>
              </a:rPr>
              <a:t> week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>
                <a:latin typeface="Comic Sans MS" pitchFamily="66" charset="0"/>
              </a:rPr>
              <a:t>First lectures have to be as attractive as possible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b="1" i="1" dirty="0" smtClean="0">
                <a:latin typeface="Comic Sans MS" pitchFamily="66" charset="0"/>
              </a:rPr>
              <a:t>CP(M)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b="1" i="1" dirty="0" smtClean="0">
                <a:latin typeface="Comic Sans MS" pitchFamily="66" charset="0"/>
              </a:rPr>
              <a:t>30 lectures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b="1" i="1" dirty="0" smtClean="0">
                <a:latin typeface="Comic Sans MS" pitchFamily="66" charset="0"/>
              </a:rPr>
              <a:t>1 short assessed exercise (5%)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b="1" i="1" dirty="0" smtClean="0">
                <a:latin typeface="Comic Sans MS" pitchFamily="66" charset="0"/>
              </a:rPr>
              <a:t>1 long(</a:t>
            </a:r>
            <a:r>
              <a:rPr lang="en-GB" b="1" i="1" dirty="0" err="1" smtClean="0">
                <a:latin typeface="Comic Sans MS" pitchFamily="66" charset="0"/>
              </a:rPr>
              <a:t>ish</a:t>
            </a:r>
            <a:r>
              <a:rPr lang="en-GB" b="1" i="1" dirty="0" smtClean="0">
                <a:latin typeface="Comic Sans MS" pitchFamily="66" charset="0"/>
              </a:rPr>
              <a:t>) assessed exercise (15%)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b="1" i="1" dirty="0" smtClean="0">
                <a:latin typeface="Comic Sans MS" pitchFamily="66" charset="0"/>
              </a:rPr>
              <a:t>Exam (80%)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Comic Sans MS" pitchFamily="66" charset="0"/>
              </a:rPr>
              <a:t>Students are motivated by “marks” </a:t>
            </a:r>
            <a:r>
              <a:rPr lang="en-GB" sz="3600" dirty="0" smtClean="0">
                <a:latin typeface="Comic Sans MS" pitchFamily="66" charset="0"/>
                <a:sym typeface="Wingdings" pitchFamily="2" charset="2"/>
              </a:rPr>
              <a:t></a:t>
            </a:r>
            <a:endParaRPr lang="en-GB" sz="36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86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7593013" y="0"/>
            <a:ext cx="1550987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Search again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0" y="0"/>
            <a:ext cx="4505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Local search (aka neighbourhood search)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2916238" y="2492375"/>
            <a:ext cx="3341687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HC, SA, TS, GLS, GA, ACO, …</a:t>
            </a:r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1763713" y="3284538"/>
            <a:ext cx="3840162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Why we need them</a:t>
            </a:r>
          </a:p>
          <a:p>
            <a:pPr eaLnBrk="1" hangingPunct="1"/>
            <a:endParaRPr lang="en-GB"/>
          </a:p>
          <a:p>
            <a:pPr eaLnBrk="1" hangingPunct="1"/>
            <a:endParaRPr lang="en-GB"/>
          </a:p>
          <a:p>
            <a:pPr eaLnBrk="1" hangingPunct="1"/>
            <a:r>
              <a:rPr lang="en-GB"/>
              <a:t>Problems in using them</a:t>
            </a:r>
          </a:p>
          <a:p>
            <a:pPr eaLnBrk="1" hangingPunct="1"/>
            <a:r>
              <a:rPr lang="en-GB"/>
              <a:t>  incompleteness, move operators, </a:t>
            </a:r>
          </a:p>
          <a:p>
            <a:pPr eaLnBrk="1" hangingPunct="1"/>
            <a:r>
              <a:rPr lang="en-GB"/>
              <a:t>  evaluation/fitness functions, </a:t>
            </a:r>
          </a:p>
          <a:p>
            <a:pPr eaLnBrk="1" hangingPunct="1"/>
            <a:r>
              <a:rPr lang="en-GB"/>
              <a:t>  tuning parameters,</a:t>
            </a:r>
          </a:p>
          <a:p>
            <a:pPr eaLnBrk="1" hangingPunct="1"/>
            <a:endParaRPr lang="en-GB"/>
          </a:p>
          <a:p>
            <a:pPr eaLnBrk="1" hangingPunct="1"/>
            <a:r>
              <a:rPr lang="en-GB"/>
              <a:t>Problems in using them in CP</a:t>
            </a:r>
          </a:p>
        </p:txBody>
      </p:sp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0" y="6491288"/>
            <a:ext cx="2295525" cy="3667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aka meta-heuristics</a:t>
            </a:r>
          </a:p>
        </p:txBody>
      </p:sp>
    </p:spTree>
    <p:extLst>
      <p:ext uri="{BB962C8B-B14F-4D97-AF65-F5344CB8AC3E}">
        <p14:creationId xmlns:p14="http://schemas.microsoft.com/office/powerpoint/2010/main" val="426380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593013" y="0"/>
            <a:ext cx="1550987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Search again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0"/>
            <a:ext cx="3197225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Limited Discrepancy Search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851275" y="2852738"/>
            <a:ext cx="492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lds</a:t>
            </a:r>
          </a:p>
        </p:txBody>
      </p:sp>
      <p:sp>
        <p:nvSpPr>
          <p:cNvPr id="22533" name="Oval 6"/>
          <p:cNvSpPr>
            <a:spLocks noChangeArrowheads="1"/>
          </p:cNvSpPr>
          <p:nvPr/>
        </p:nvSpPr>
        <p:spPr bwMode="auto">
          <a:xfrm>
            <a:off x="6808788" y="35179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Oval 7"/>
          <p:cNvSpPr>
            <a:spLocks noChangeArrowheads="1"/>
          </p:cNvSpPr>
          <p:nvPr/>
        </p:nvSpPr>
        <p:spPr bwMode="auto">
          <a:xfrm>
            <a:off x="6275388" y="40513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Oval 8"/>
          <p:cNvSpPr>
            <a:spLocks noChangeArrowheads="1"/>
          </p:cNvSpPr>
          <p:nvPr/>
        </p:nvSpPr>
        <p:spPr bwMode="auto">
          <a:xfrm>
            <a:off x="6732588" y="45085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9"/>
          <p:cNvSpPr>
            <a:spLocks noChangeShapeType="1"/>
          </p:cNvSpPr>
          <p:nvPr/>
        </p:nvSpPr>
        <p:spPr bwMode="auto">
          <a:xfrm>
            <a:off x="6427788" y="42037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37" name="Oval 10"/>
          <p:cNvSpPr>
            <a:spLocks noChangeArrowheads="1"/>
          </p:cNvSpPr>
          <p:nvPr/>
        </p:nvSpPr>
        <p:spPr bwMode="auto">
          <a:xfrm>
            <a:off x="7342188" y="49657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Line 11"/>
          <p:cNvSpPr>
            <a:spLocks noChangeShapeType="1"/>
          </p:cNvSpPr>
          <p:nvPr/>
        </p:nvSpPr>
        <p:spPr bwMode="auto">
          <a:xfrm flipH="1">
            <a:off x="6427788" y="36703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39" name="Line 12"/>
          <p:cNvSpPr>
            <a:spLocks noChangeShapeType="1"/>
          </p:cNvSpPr>
          <p:nvPr/>
        </p:nvSpPr>
        <p:spPr bwMode="auto">
          <a:xfrm>
            <a:off x="6884988" y="46609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40" name="TextBox 14"/>
          <p:cNvSpPr txBox="1">
            <a:spLocks noChangeArrowheads="1"/>
          </p:cNvSpPr>
          <p:nvPr/>
        </p:nvSpPr>
        <p:spPr bwMode="auto">
          <a:xfrm>
            <a:off x="684213" y="4581525"/>
            <a:ext cx="31908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GB"/>
              <a:t> motivation for LDS</a:t>
            </a:r>
          </a:p>
          <a:p>
            <a:pPr eaLnBrk="1" hangingPunct="1">
              <a:buFont typeface="Arial" charset="0"/>
              <a:buChar char="•"/>
            </a:pPr>
            <a:r>
              <a:rPr lang="en-GB"/>
              <a:t> when might we use it?</a:t>
            </a:r>
          </a:p>
          <a:p>
            <a:pPr eaLnBrk="1" hangingPunct="1">
              <a:buFont typeface="Arial" charset="0"/>
              <a:buChar char="•"/>
            </a:pPr>
            <a:r>
              <a:rPr lang="en-GB"/>
              <a:t> when should we not use it?</a:t>
            </a:r>
          </a:p>
        </p:txBody>
      </p:sp>
    </p:spTree>
    <p:extLst>
      <p:ext uri="{BB962C8B-B14F-4D97-AF65-F5344CB8AC3E}">
        <p14:creationId xmlns:p14="http://schemas.microsoft.com/office/powerpoint/2010/main" val="393067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3059113" y="2924175"/>
            <a:ext cx="287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change of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38755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2700338" y="3213100"/>
            <a:ext cx="373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dual and hidden variable encoding</a:t>
            </a:r>
          </a:p>
        </p:txBody>
      </p:sp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6249988" y="0"/>
            <a:ext cx="2873375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change of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4419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3419475" y="2852738"/>
            <a:ext cx="24495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Levels of consistency</a:t>
            </a:r>
          </a:p>
        </p:txBody>
      </p:sp>
    </p:spTree>
    <p:extLst>
      <p:ext uri="{BB962C8B-B14F-4D97-AF65-F5344CB8AC3E}">
        <p14:creationId xmlns:p14="http://schemas.microsoft.com/office/powerpoint/2010/main" val="108499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The%20Wonder%20Book%20of%20Boredom(small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89363"/>
            <a:ext cx="2197100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2627313" y="1773238"/>
            <a:ext cx="4540250" cy="2298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/>
              <a:t> Node Consistency (NC)</a:t>
            </a:r>
          </a:p>
          <a:p>
            <a:pPr eaLnBrk="1" hangingPunct="1">
              <a:buFontTx/>
              <a:buChar char="•"/>
            </a:pPr>
            <a:r>
              <a:rPr lang="en-GB"/>
              <a:t> Arc-consistency (AC)</a:t>
            </a:r>
          </a:p>
          <a:p>
            <a:pPr eaLnBrk="1" hangingPunct="1">
              <a:buFontTx/>
              <a:buChar char="•"/>
            </a:pPr>
            <a:r>
              <a:rPr lang="en-GB"/>
              <a:t> Path Consistency (PC)</a:t>
            </a:r>
          </a:p>
          <a:p>
            <a:pPr eaLnBrk="1" hangingPunct="1">
              <a:buFontTx/>
              <a:buChar char="•"/>
            </a:pPr>
            <a:r>
              <a:rPr lang="en-GB"/>
              <a:t> Generalised arc-consistency (GAC)</a:t>
            </a:r>
          </a:p>
          <a:p>
            <a:pPr eaLnBrk="1" hangingPunct="1">
              <a:buFontTx/>
              <a:buChar char="•"/>
            </a:pPr>
            <a:r>
              <a:rPr lang="en-GB"/>
              <a:t> Bounds consistency</a:t>
            </a:r>
          </a:p>
          <a:p>
            <a:pPr eaLnBrk="1" hangingPunct="1">
              <a:buFontTx/>
              <a:buChar char="•"/>
            </a:pPr>
            <a:r>
              <a:rPr lang="en-GB"/>
              <a:t> Inverse Path Consistency (IPC aka PIC)</a:t>
            </a:r>
          </a:p>
          <a:p>
            <a:pPr eaLnBrk="1" hangingPunct="1">
              <a:buFontTx/>
              <a:buChar char="•"/>
            </a:pPr>
            <a:r>
              <a:rPr lang="en-GB"/>
              <a:t> Singleton Arc-consistency (SAC)</a:t>
            </a:r>
          </a:p>
          <a:p>
            <a:pPr eaLnBrk="1" hangingPunct="1">
              <a:buFontTx/>
              <a:buChar char="•"/>
            </a:pPr>
            <a:r>
              <a:rPr lang="en-GB"/>
              <a:t>  … and others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7727950" y="0"/>
            <a:ext cx="1416050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consistency</a:t>
            </a:r>
          </a:p>
        </p:txBody>
      </p:sp>
    </p:spTree>
    <p:extLst>
      <p:ext uri="{BB962C8B-B14F-4D97-AF65-F5344CB8AC3E}">
        <p14:creationId xmlns:p14="http://schemas.microsoft.com/office/powerpoint/2010/main" val="426275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3276600" y="2924175"/>
            <a:ext cx="2279650" cy="376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Mechanics of choco</a:t>
            </a:r>
          </a:p>
        </p:txBody>
      </p:sp>
    </p:spTree>
    <p:extLst>
      <p:ext uri="{BB962C8B-B14F-4D97-AF65-F5344CB8AC3E}">
        <p14:creationId xmlns:p14="http://schemas.microsoft.com/office/powerpoint/2010/main" val="182495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1258888" y="2997200"/>
            <a:ext cx="2736850" cy="5032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6516688" y="333375"/>
            <a:ext cx="2279650" cy="376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Mechanics of choco</a:t>
            </a:r>
          </a:p>
        </p:txBody>
      </p:sp>
    </p:spTree>
    <p:extLst>
      <p:ext uri="{BB962C8B-B14F-4D97-AF65-F5344CB8AC3E}">
        <p14:creationId xmlns:p14="http://schemas.microsoft.com/office/powerpoint/2010/main" val="239093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258888" y="2276475"/>
            <a:ext cx="3097212" cy="720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6516688" y="333375"/>
            <a:ext cx="2279650" cy="376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Mechanics of choco</a:t>
            </a:r>
          </a:p>
        </p:txBody>
      </p:sp>
    </p:spTree>
    <p:extLst>
      <p:ext uri="{BB962C8B-B14F-4D97-AF65-F5344CB8AC3E}">
        <p14:creationId xmlns:p14="http://schemas.microsoft.com/office/powerpoint/2010/main" val="122676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6438900" y="0"/>
            <a:ext cx="27051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CP for a design problem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1331913" y="2565400"/>
            <a:ext cx="704532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Using CP as an intelligent data base</a:t>
            </a:r>
          </a:p>
          <a:p>
            <a:pPr eaLnBrk="1" hangingPunct="1"/>
            <a:endParaRPr lang="en-GB"/>
          </a:p>
          <a:p>
            <a:pPr eaLnBrk="1" hangingPunct="1"/>
            <a:r>
              <a:rPr lang="en-GB"/>
              <a:t>Not solving a problem, but using CP as an “active” representation</a:t>
            </a:r>
          </a:p>
          <a:p>
            <a:pPr eaLnBrk="1" hangingPunct="1"/>
            <a:endParaRPr lang="en-GB"/>
          </a:p>
          <a:p>
            <a:pPr eaLnBrk="1" hangingPunct="1"/>
            <a:r>
              <a:rPr lang="en-GB"/>
              <a:t>Explanations via quickXplain</a:t>
            </a:r>
          </a:p>
        </p:txBody>
      </p:sp>
    </p:spTree>
    <p:extLst>
      <p:ext uri="{BB962C8B-B14F-4D97-AF65-F5344CB8AC3E}">
        <p14:creationId xmlns:p14="http://schemas.microsoft.com/office/powerpoint/2010/main" val="235466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looselyjoined.net/wp-content/uploads/2013/08/glenbaxter-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31" y="764704"/>
            <a:ext cx="8829675" cy="591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53673" y="139123"/>
            <a:ext cx="171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How not to do 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646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7956550" y="260350"/>
            <a:ext cx="908050" cy="376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theory</a:t>
            </a: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1908175" y="2133600"/>
            <a:ext cx="5334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/>
              <a:t> csp &lt;v,c,d&gt; and it’s complexity</a:t>
            </a:r>
          </a:p>
          <a:p>
            <a:pPr eaLnBrk="1" hangingPunct="1">
              <a:buFontTx/>
              <a:buChar char="•"/>
            </a:pPr>
            <a:r>
              <a:rPr lang="en-GB"/>
              <a:t> search (bt, fc, cbj, …)</a:t>
            </a:r>
          </a:p>
          <a:p>
            <a:pPr eaLnBrk="1" hangingPunct="1">
              <a:buFontTx/>
              <a:buChar char="•"/>
            </a:pPr>
            <a:r>
              <a:rPr lang="en-GB"/>
              <a:t> thrashing</a:t>
            </a:r>
          </a:p>
          <a:p>
            <a:pPr eaLnBrk="1" hangingPunct="1">
              <a:buFontTx/>
              <a:buChar char="•"/>
            </a:pPr>
            <a:r>
              <a:rPr lang="en-GB"/>
              <a:t> arc-consistency</a:t>
            </a:r>
          </a:p>
          <a:p>
            <a:pPr eaLnBrk="1" hangingPunct="1">
              <a:buFontTx/>
              <a:buChar char="•"/>
            </a:pPr>
            <a:r>
              <a:rPr lang="en-GB"/>
              <a:t> levels of consistency</a:t>
            </a:r>
          </a:p>
          <a:p>
            <a:pPr eaLnBrk="1" hangingPunct="1">
              <a:buFontTx/>
              <a:buChar char="•"/>
            </a:pPr>
            <a:r>
              <a:rPr lang="en-GB"/>
              <a:t> heuristics</a:t>
            </a:r>
          </a:p>
          <a:p>
            <a:pPr eaLnBrk="1" hangingPunct="1">
              <a:buFontTx/>
              <a:buChar char="•"/>
            </a:pPr>
            <a:r>
              <a:rPr lang="en-GB"/>
              <a:t> local search &amp; lds</a:t>
            </a:r>
          </a:p>
          <a:p>
            <a:pPr eaLnBrk="1" hangingPunct="1">
              <a:buFontTx/>
              <a:buChar char="•"/>
            </a:pPr>
            <a:r>
              <a:rPr lang="en-GB"/>
              <a:t> dual &amp; hidden variables</a:t>
            </a:r>
          </a:p>
          <a:p>
            <a:pPr eaLnBrk="1" hangingPunct="1">
              <a:buFontTx/>
              <a:buChar char="•"/>
            </a:pPr>
            <a:r>
              <a:rPr lang="en-GB"/>
              <a:t> sat</a:t>
            </a:r>
          </a:p>
          <a:p>
            <a:pPr eaLnBrk="1" hangingPunct="1">
              <a:buFontTx/>
              <a:buChar char="•"/>
            </a:pPr>
            <a:r>
              <a:rPr lang="en-GB"/>
              <a:t> phase transition phenomena &amp; constrainedness</a:t>
            </a: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250825" y="260350"/>
            <a:ext cx="1125538" cy="376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4176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7956550" y="260350"/>
            <a:ext cx="1074738" cy="376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practice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203575" y="1484313"/>
            <a:ext cx="228282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number partitioning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827088" y="2708275"/>
            <a:ext cx="2200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jobshop scheduling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6011863" y="2349500"/>
            <a:ext cx="156051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magic square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4572000" y="4365625"/>
            <a:ext cx="112712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n-queens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1979613" y="5229225"/>
            <a:ext cx="136366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bin packing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5127625" y="5613400"/>
            <a:ext cx="1538288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knight’s tour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1619250" y="3716338"/>
            <a:ext cx="2111375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Talent Scheduling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5795963" y="3716338"/>
            <a:ext cx="2916237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Orthogonal Latin Squares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3995738" y="3141663"/>
            <a:ext cx="159385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Crystal Maze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7019925" y="4797425"/>
            <a:ext cx="18161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graph colouring</a:t>
            </a:r>
          </a:p>
        </p:txBody>
      </p:sp>
      <p:sp>
        <p:nvSpPr>
          <p:cNvPr id="33805" name="Text Box 15"/>
          <p:cNvSpPr txBox="1">
            <a:spLocks noChangeArrowheads="1"/>
          </p:cNvSpPr>
          <p:nvPr/>
        </p:nvSpPr>
        <p:spPr bwMode="auto">
          <a:xfrm>
            <a:off x="2935287" y="260351"/>
            <a:ext cx="3273425" cy="37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Modelling &amp; Solving Problems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50825" y="260350"/>
            <a:ext cx="1125538" cy="376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16200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  <p:bldP spid="47109" grpId="0" animBg="1"/>
      <p:bldP spid="47110" grpId="0" animBg="1"/>
      <p:bldP spid="47111" grpId="0" animBg="1"/>
      <p:bldP spid="47112" grpId="0" animBg="1"/>
      <p:bldP spid="47113" grpId="0" animBg="1"/>
      <p:bldP spid="47114" grpId="0" animBg="1"/>
      <p:bldP spid="47115" grpId="0" animBg="1"/>
      <p:bldP spid="47116" grpId="0" animBg="1"/>
      <p:bldP spid="4711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7956550" y="260350"/>
            <a:ext cx="1074738" cy="376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practice</a:t>
            </a: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971550" y="1412875"/>
            <a:ext cx="7762875" cy="3970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/>
              <a:t> variables (enumerated/bound/setsVar) and their domains</a:t>
            </a:r>
          </a:p>
          <a:p>
            <a:pPr eaLnBrk="1" hangingPunct="1">
              <a:buFontTx/>
              <a:buChar char="•"/>
            </a:pPr>
            <a:r>
              <a:rPr lang="en-GB"/>
              <a:t> constraints (neq, allDiff, ifOnlyIf, …)</a:t>
            </a:r>
          </a:p>
          <a:p>
            <a:pPr eaLnBrk="1" hangingPunct="1">
              <a:buFontTx/>
              <a:buChar char="•"/>
            </a:pPr>
            <a:r>
              <a:rPr lang="en-GB"/>
              <a:t> decision variables</a:t>
            </a:r>
          </a:p>
          <a:p>
            <a:pPr eaLnBrk="1" hangingPunct="1">
              <a:buFontTx/>
              <a:buChar char="•"/>
            </a:pPr>
            <a:r>
              <a:rPr lang="en-GB"/>
              <a:t> what propagation might take place</a:t>
            </a:r>
          </a:p>
          <a:p>
            <a:pPr eaLnBrk="1" hangingPunct="1">
              <a:buFontTx/>
              <a:buChar char="•"/>
            </a:pPr>
            <a:r>
              <a:rPr lang="en-GB"/>
              <a:t> size of the encoding/model (how it scales with problem size)</a:t>
            </a:r>
          </a:p>
          <a:p>
            <a:pPr eaLnBrk="1" hangingPunct="1">
              <a:buFontTx/>
              <a:buChar char="•"/>
            </a:pPr>
            <a:r>
              <a:rPr lang="en-GB"/>
              <a:t> heuristics (dynamic/static, variable/value)</a:t>
            </a:r>
          </a:p>
          <a:p>
            <a:pPr eaLnBrk="1" hangingPunct="1">
              <a:buFontTx/>
              <a:buChar char="•"/>
            </a:pPr>
            <a:r>
              <a:rPr lang="en-GB"/>
              <a:t> size of the search/state space</a:t>
            </a:r>
          </a:p>
          <a:p>
            <a:pPr eaLnBrk="1" hangingPunct="1">
              <a:buFontTx/>
              <a:buChar char="•"/>
            </a:pPr>
            <a:r>
              <a:rPr lang="en-GB"/>
              <a:t> how search goes (example was knight’s tour)</a:t>
            </a:r>
          </a:p>
          <a:p>
            <a:pPr eaLnBrk="1" hangingPunct="1">
              <a:buFontTx/>
              <a:buChar char="•"/>
            </a:pPr>
            <a:r>
              <a:rPr lang="en-GB"/>
              <a:t> alternative models (dual? hidden? values as variables?)</a:t>
            </a:r>
          </a:p>
          <a:p>
            <a:pPr eaLnBrk="1" hangingPunct="1">
              <a:buFontTx/>
              <a:buChar char="•"/>
            </a:pPr>
            <a:r>
              <a:rPr lang="en-GB"/>
              <a:t> optimisation (with maximise/minimise, seqn of decision problems)</a:t>
            </a:r>
          </a:p>
          <a:p>
            <a:pPr eaLnBrk="1" hangingPunct="1">
              <a:buFontTx/>
              <a:buChar char="•"/>
            </a:pPr>
            <a:r>
              <a:rPr lang="en-GB"/>
              <a:t> dealing with conflicts (soft constraints &amp; penalties)</a:t>
            </a:r>
          </a:p>
          <a:p>
            <a:pPr eaLnBrk="1" hangingPunct="1">
              <a:buFontTx/>
              <a:buChar char="•"/>
            </a:pPr>
            <a:r>
              <a:rPr lang="en-GB"/>
              <a:t> symmetry breaking (ramsey, bin packing, …)</a:t>
            </a:r>
          </a:p>
          <a:p>
            <a:pPr eaLnBrk="1" hangingPunct="1">
              <a:buFontTx/>
              <a:buChar char="•"/>
            </a:pPr>
            <a:r>
              <a:rPr lang="en-GB"/>
              <a:t> redundant constraints (magic square, MOLS …)</a:t>
            </a:r>
          </a:p>
          <a:p>
            <a:pPr eaLnBrk="1" hangingPunct="1">
              <a:buFontTx/>
              <a:buChar char="•"/>
            </a:pPr>
            <a:r>
              <a:rPr lang="en-GB"/>
              <a:t> what will make problems hard to solve and what will make them easy?</a:t>
            </a:r>
          </a:p>
        </p:txBody>
      </p:sp>
      <p:sp>
        <p:nvSpPr>
          <p:cNvPr id="34820" name="Text Box 16"/>
          <p:cNvSpPr txBox="1">
            <a:spLocks noChangeArrowheads="1"/>
          </p:cNvSpPr>
          <p:nvPr/>
        </p:nvSpPr>
        <p:spPr bwMode="auto">
          <a:xfrm>
            <a:off x="3216274" y="260350"/>
            <a:ext cx="3273425" cy="37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Modelling &amp; Solving Problems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50825" y="260350"/>
            <a:ext cx="1125538" cy="376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44700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7" grpId="0" build="p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611396"/>
            <a:ext cx="107273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Rhythm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844824"/>
            <a:ext cx="517564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Once we are up to speed, an ideal week goes like this</a:t>
            </a:r>
          </a:p>
          <a:p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lecture on new theory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a</a:t>
            </a:r>
            <a:r>
              <a:rPr lang="en-GB" dirty="0" smtClean="0"/>
              <a:t> new problem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Model and solve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“</a:t>
            </a:r>
            <a:r>
              <a:rPr lang="en-GB" i="1" dirty="0" smtClean="0"/>
              <a:t>Performance CP</a:t>
            </a:r>
            <a:r>
              <a:rPr lang="en-GB" dirty="0" smtClean="0"/>
              <a:t>”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Consider alternative models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Symmetry breaking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When do problems get hard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26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0223" y="2701043"/>
            <a:ext cx="6227987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Where are the really hard problems</a:t>
            </a:r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22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116632"/>
            <a:ext cx="3634328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Where are the really hard problems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7498" y="2204864"/>
            <a:ext cx="22189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The usual stuff</a:t>
            </a:r>
          </a:p>
          <a:p>
            <a:r>
              <a:rPr lang="en-GB" dirty="0" err="1" smtClean="0"/>
              <a:t>int</a:t>
            </a:r>
            <a:r>
              <a:rPr lang="en-GB" dirty="0" smtClean="0"/>
              <a:t> x = 3;</a:t>
            </a:r>
          </a:p>
          <a:p>
            <a:r>
              <a:rPr lang="en-GB" dirty="0" err="1"/>
              <a:t>i</a:t>
            </a:r>
            <a:r>
              <a:rPr lang="en-GB" dirty="0" err="1" smtClean="0"/>
              <a:t>nt</a:t>
            </a:r>
            <a:r>
              <a:rPr lang="en-GB" dirty="0" smtClean="0"/>
              <a:t> y = 5;</a:t>
            </a:r>
          </a:p>
          <a:p>
            <a:r>
              <a:rPr lang="en-GB" dirty="0" err="1"/>
              <a:t>i</a:t>
            </a:r>
            <a:r>
              <a:rPr lang="en-GB" dirty="0" err="1" smtClean="0"/>
              <a:t>nt</a:t>
            </a:r>
            <a:r>
              <a:rPr lang="en-GB" dirty="0" smtClean="0"/>
              <a:t> z = </a:t>
            </a:r>
            <a:r>
              <a:rPr lang="en-GB" dirty="0" err="1" smtClean="0"/>
              <a:t>Math.max</a:t>
            </a:r>
            <a:r>
              <a:rPr lang="en-GB" dirty="0" smtClean="0"/>
              <a:t>(</a:t>
            </a:r>
            <a:r>
              <a:rPr lang="en-GB" dirty="0" err="1" smtClean="0"/>
              <a:t>x,y</a:t>
            </a:r>
            <a:r>
              <a:rPr lang="en-GB" dirty="0" smtClean="0"/>
              <a:t>);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008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116632"/>
            <a:ext cx="3634328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Where are the really hard problems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7498" y="2204864"/>
            <a:ext cx="22189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The usual stuff</a:t>
            </a:r>
          </a:p>
          <a:p>
            <a:r>
              <a:rPr lang="en-GB" dirty="0" err="1" smtClean="0"/>
              <a:t>int</a:t>
            </a:r>
            <a:r>
              <a:rPr lang="en-GB" dirty="0" smtClean="0"/>
              <a:t> x = 3;</a:t>
            </a:r>
          </a:p>
          <a:p>
            <a:r>
              <a:rPr lang="en-GB" dirty="0" err="1"/>
              <a:t>i</a:t>
            </a:r>
            <a:r>
              <a:rPr lang="en-GB" dirty="0" err="1" smtClean="0"/>
              <a:t>nt</a:t>
            </a:r>
            <a:r>
              <a:rPr lang="en-GB" dirty="0" smtClean="0"/>
              <a:t> y = 5;</a:t>
            </a:r>
          </a:p>
          <a:p>
            <a:r>
              <a:rPr lang="en-GB" dirty="0" err="1"/>
              <a:t>i</a:t>
            </a:r>
            <a:r>
              <a:rPr lang="en-GB" dirty="0" err="1" smtClean="0"/>
              <a:t>nt</a:t>
            </a:r>
            <a:r>
              <a:rPr lang="en-GB" dirty="0" smtClean="0"/>
              <a:t> z = </a:t>
            </a:r>
            <a:r>
              <a:rPr lang="en-GB" dirty="0" err="1" smtClean="0"/>
              <a:t>Math.max</a:t>
            </a:r>
            <a:r>
              <a:rPr lang="en-GB" dirty="0" smtClean="0"/>
              <a:t>(</a:t>
            </a:r>
            <a:r>
              <a:rPr lang="en-GB" dirty="0" err="1" smtClean="0"/>
              <a:t>x,y</a:t>
            </a:r>
            <a:r>
              <a:rPr lang="en-GB" dirty="0" smtClean="0"/>
              <a:t>);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427984" y="2259603"/>
            <a:ext cx="39010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Our stuff</a:t>
            </a:r>
          </a:p>
          <a:p>
            <a:r>
              <a:rPr lang="en-GB" dirty="0" smtClean="0"/>
              <a:t>Model </a:t>
            </a:r>
            <a:r>
              <a:rPr lang="en-GB" dirty="0" err="1" smtClean="0"/>
              <a:t>model</a:t>
            </a:r>
            <a:r>
              <a:rPr lang="en-GB" dirty="0" smtClean="0"/>
              <a:t>      = new </a:t>
            </a:r>
            <a:r>
              <a:rPr lang="en-GB" dirty="0" err="1" smtClean="0"/>
              <a:t>CPModel</a:t>
            </a:r>
            <a:r>
              <a:rPr lang="en-GB" dirty="0" smtClean="0"/>
              <a:t>();</a:t>
            </a:r>
          </a:p>
          <a:p>
            <a:r>
              <a:rPr lang="en-GB" dirty="0" err="1" smtClean="0"/>
              <a:t>IntegerVariable</a:t>
            </a:r>
            <a:r>
              <a:rPr lang="en-GB" dirty="0" smtClean="0"/>
              <a:t> x = </a:t>
            </a:r>
            <a:r>
              <a:rPr lang="en-GB" dirty="0" err="1" smtClean="0"/>
              <a:t>makeIntVar</a:t>
            </a:r>
            <a:r>
              <a:rPr lang="en-GB" dirty="0" smtClean="0"/>
              <a:t>(“x”,0,3);</a:t>
            </a:r>
          </a:p>
          <a:p>
            <a:r>
              <a:rPr lang="en-GB" dirty="0" err="1" smtClean="0"/>
              <a:t>IntegerVariable</a:t>
            </a:r>
            <a:r>
              <a:rPr lang="en-GB" dirty="0" smtClean="0"/>
              <a:t> y = </a:t>
            </a:r>
            <a:r>
              <a:rPr lang="en-GB" dirty="0" err="1" smtClean="0"/>
              <a:t>makeIntVar</a:t>
            </a:r>
            <a:r>
              <a:rPr lang="en-GB" dirty="0" smtClean="0"/>
              <a:t>(“y”,0,5);</a:t>
            </a:r>
          </a:p>
          <a:p>
            <a:r>
              <a:rPr lang="en-GB" dirty="0" err="1" smtClean="0"/>
              <a:t>IntegerVariable</a:t>
            </a:r>
            <a:r>
              <a:rPr lang="en-GB" dirty="0" smtClean="0"/>
              <a:t> z = </a:t>
            </a:r>
            <a:r>
              <a:rPr lang="en-GB" dirty="0" err="1" smtClean="0"/>
              <a:t>makeIntVar</a:t>
            </a:r>
            <a:r>
              <a:rPr lang="en-GB" dirty="0" smtClean="0"/>
              <a:t>(“z”,0,4);</a:t>
            </a:r>
          </a:p>
          <a:p>
            <a:r>
              <a:rPr lang="en-GB" dirty="0" err="1" smtClean="0"/>
              <a:t>model.addConstraint</a:t>
            </a:r>
            <a:r>
              <a:rPr lang="en-GB" dirty="0" smtClean="0"/>
              <a:t>(</a:t>
            </a:r>
            <a:r>
              <a:rPr lang="en-GB" dirty="0" err="1" smtClean="0"/>
              <a:t>eq</a:t>
            </a:r>
            <a:r>
              <a:rPr lang="en-GB" dirty="0" smtClean="0"/>
              <a:t>(</a:t>
            </a:r>
            <a:r>
              <a:rPr lang="en-GB" dirty="0" err="1" smtClean="0"/>
              <a:t>z,max</a:t>
            </a:r>
            <a:r>
              <a:rPr lang="en-GB" dirty="0" smtClean="0"/>
              <a:t>(</a:t>
            </a:r>
            <a:r>
              <a:rPr lang="en-GB" dirty="0" err="1" smtClean="0"/>
              <a:t>x,y</a:t>
            </a:r>
            <a:r>
              <a:rPr lang="en-GB" dirty="0" smtClean="0"/>
              <a:t>)));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182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116632"/>
            <a:ext cx="3634328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Where are the really hard problems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7498" y="2204864"/>
            <a:ext cx="22189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The usual stuff</a:t>
            </a:r>
          </a:p>
          <a:p>
            <a:r>
              <a:rPr lang="en-GB" dirty="0" err="1" smtClean="0"/>
              <a:t>int</a:t>
            </a:r>
            <a:r>
              <a:rPr lang="en-GB" dirty="0" smtClean="0"/>
              <a:t> x = 3;</a:t>
            </a:r>
          </a:p>
          <a:p>
            <a:r>
              <a:rPr lang="en-GB" dirty="0" err="1"/>
              <a:t>i</a:t>
            </a:r>
            <a:r>
              <a:rPr lang="en-GB" dirty="0" err="1" smtClean="0"/>
              <a:t>nt</a:t>
            </a:r>
            <a:r>
              <a:rPr lang="en-GB" dirty="0" smtClean="0"/>
              <a:t> y = 5;</a:t>
            </a:r>
          </a:p>
          <a:p>
            <a:r>
              <a:rPr lang="en-GB" dirty="0" err="1"/>
              <a:t>i</a:t>
            </a:r>
            <a:r>
              <a:rPr lang="en-GB" dirty="0" err="1" smtClean="0"/>
              <a:t>nt</a:t>
            </a:r>
            <a:r>
              <a:rPr lang="en-GB" dirty="0" smtClean="0"/>
              <a:t> z = </a:t>
            </a:r>
            <a:r>
              <a:rPr lang="en-GB" dirty="0" err="1" smtClean="0"/>
              <a:t>Math.max</a:t>
            </a:r>
            <a:r>
              <a:rPr lang="en-GB" dirty="0" smtClean="0"/>
              <a:t>(</a:t>
            </a:r>
            <a:r>
              <a:rPr lang="en-GB" dirty="0" err="1" smtClean="0"/>
              <a:t>x,y</a:t>
            </a:r>
            <a:r>
              <a:rPr lang="en-GB" dirty="0" smtClean="0"/>
              <a:t>);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427984" y="2259603"/>
            <a:ext cx="39010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Our stuff</a:t>
            </a:r>
          </a:p>
          <a:p>
            <a:r>
              <a:rPr lang="en-GB" dirty="0" smtClean="0"/>
              <a:t>Model </a:t>
            </a:r>
            <a:r>
              <a:rPr lang="en-GB" dirty="0" err="1" smtClean="0"/>
              <a:t>model</a:t>
            </a:r>
            <a:r>
              <a:rPr lang="en-GB" dirty="0" smtClean="0"/>
              <a:t>      = new </a:t>
            </a:r>
            <a:r>
              <a:rPr lang="en-GB" dirty="0" err="1" smtClean="0"/>
              <a:t>CPModel</a:t>
            </a:r>
            <a:r>
              <a:rPr lang="en-GB" dirty="0" smtClean="0"/>
              <a:t>();</a:t>
            </a:r>
          </a:p>
          <a:p>
            <a:r>
              <a:rPr lang="en-GB" dirty="0" err="1" smtClean="0"/>
              <a:t>IntegerVariable</a:t>
            </a:r>
            <a:r>
              <a:rPr lang="en-GB" dirty="0" smtClean="0"/>
              <a:t> x = </a:t>
            </a:r>
            <a:r>
              <a:rPr lang="en-GB" dirty="0" err="1" smtClean="0"/>
              <a:t>makeIntVar</a:t>
            </a:r>
            <a:r>
              <a:rPr lang="en-GB" dirty="0" smtClean="0"/>
              <a:t>(“x”,0,3);</a:t>
            </a:r>
          </a:p>
          <a:p>
            <a:r>
              <a:rPr lang="en-GB" dirty="0" err="1" smtClean="0"/>
              <a:t>IntegerVariable</a:t>
            </a:r>
            <a:r>
              <a:rPr lang="en-GB" dirty="0" smtClean="0"/>
              <a:t> y = </a:t>
            </a:r>
            <a:r>
              <a:rPr lang="en-GB" dirty="0" err="1" smtClean="0"/>
              <a:t>makeIntVar</a:t>
            </a:r>
            <a:r>
              <a:rPr lang="en-GB" dirty="0" smtClean="0"/>
              <a:t>(“y”,0,5);</a:t>
            </a:r>
          </a:p>
          <a:p>
            <a:r>
              <a:rPr lang="en-GB" dirty="0" err="1" smtClean="0"/>
              <a:t>IntegerVariable</a:t>
            </a:r>
            <a:r>
              <a:rPr lang="en-GB" dirty="0" smtClean="0"/>
              <a:t> z = </a:t>
            </a:r>
            <a:r>
              <a:rPr lang="en-GB" dirty="0" err="1" smtClean="0"/>
              <a:t>makeIntVar</a:t>
            </a:r>
            <a:r>
              <a:rPr lang="en-GB" dirty="0" smtClean="0"/>
              <a:t>(“z”,0,4);</a:t>
            </a:r>
          </a:p>
          <a:p>
            <a:r>
              <a:rPr lang="en-GB" dirty="0" err="1" smtClean="0"/>
              <a:t>model.addConstraint</a:t>
            </a:r>
            <a:r>
              <a:rPr lang="en-GB" dirty="0" smtClean="0"/>
              <a:t>(</a:t>
            </a:r>
            <a:r>
              <a:rPr lang="en-GB" dirty="0" err="1" smtClean="0"/>
              <a:t>eq</a:t>
            </a:r>
            <a:r>
              <a:rPr lang="en-GB" dirty="0" smtClean="0"/>
              <a:t>(</a:t>
            </a:r>
            <a:r>
              <a:rPr lang="en-GB" dirty="0" err="1" smtClean="0"/>
              <a:t>z,max</a:t>
            </a:r>
            <a:r>
              <a:rPr lang="en-GB" dirty="0" smtClean="0"/>
              <a:t>(</a:t>
            </a:r>
            <a:r>
              <a:rPr lang="en-GB" dirty="0" err="1" smtClean="0"/>
              <a:t>x,y</a:t>
            </a:r>
            <a:r>
              <a:rPr lang="en-GB" dirty="0" smtClean="0"/>
              <a:t>)));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5557264"/>
            <a:ext cx="6700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Breaking the mental model of variables in a programming language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305421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116632"/>
            <a:ext cx="3634328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Where are the really hard problems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7498" y="2204864"/>
            <a:ext cx="22189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The usual stuff</a:t>
            </a:r>
          </a:p>
          <a:p>
            <a:r>
              <a:rPr lang="en-GB" dirty="0" err="1" smtClean="0"/>
              <a:t>int</a:t>
            </a:r>
            <a:r>
              <a:rPr lang="en-GB" dirty="0" smtClean="0"/>
              <a:t> x = 3;</a:t>
            </a:r>
          </a:p>
          <a:p>
            <a:r>
              <a:rPr lang="en-GB" dirty="0" err="1"/>
              <a:t>i</a:t>
            </a:r>
            <a:r>
              <a:rPr lang="en-GB" dirty="0" err="1" smtClean="0"/>
              <a:t>nt</a:t>
            </a:r>
            <a:r>
              <a:rPr lang="en-GB" dirty="0" smtClean="0"/>
              <a:t> y = 5;</a:t>
            </a:r>
          </a:p>
          <a:p>
            <a:r>
              <a:rPr lang="en-GB" dirty="0" err="1"/>
              <a:t>i</a:t>
            </a:r>
            <a:r>
              <a:rPr lang="en-GB" dirty="0" err="1" smtClean="0"/>
              <a:t>nt</a:t>
            </a:r>
            <a:r>
              <a:rPr lang="en-GB" dirty="0" smtClean="0"/>
              <a:t> z = </a:t>
            </a:r>
            <a:r>
              <a:rPr lang="en-GB" dirty="0" err="1" smtClean="0"/>
              <a:t>Math.max</a:t>
            </a:r>
            <a:r>
              <a:rPr lang="en-GB" dirty="0" smtClean="0"/>
              <a:t>(</a:t>
            </a:r>
            <a:r>
              <a:rPr lang="en-GB" dirty="0" err="1" smtClean="0"/>
              <a:t>x,y</a:t>
            </a:r>
            <a:r>
              <a:rPr lang="en-GB" dirty="0" smtClean="0"/>
              <a:t>);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427984" y="2259603"/>
            <a:ext cx="39010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Our stuff</a:t>
            </a:r>
          </a:p>
          <a:p>
            <a:r>
              <a:rPr lang="en-GB" dirty="0" smtClean="0"/>
              <a:t>Model </a:t>
            </a:r>
            <a:r>
              <a:rPr lang="en-GB" dirty="0" err="1" smtClean="0"/>
              <a:t>model</a:t>
            </a:r>
            <a:r>
              <a:rPr lang="en-GB" dirty="0" smtClean="0"/>
              <a:t>      = new </a:t>
            </a:r>
            <a:r>
              <a:rPr lang="en-GB" dirty="0" err="1" smtClean="0"/>
              <a:t>CPModel</a:t>
            </a:r>
            <a:r>
              <a:rPr lang="en-GB" dirty="0" smtClean="0"/>
              <a:t>();</a:t>
            </a:r>
          </a:p>
          <a:p>
            <a:r>
              <a:rPr lang="en-GB" dirty="0" err="1" smtClean="0"/>
              <a:t>IntegerVariable</a:t>
            </a:r>
            <a:r>
              <a:rPr lang="en-GB" dirty="0" smtClean="0"/>
              <a:t> x = </a:t>
            </a:r>
            <a:r>
              <a:rPr lang="en-GB" dirty="0" err="1" smtClean="0"/>
              <a:t>makeIntVar</a:t>
            </a:r>
            <a:r>
              <a:rPr lang="en-GB" dirty="0" smtClean="0"/>
              <a:t>(“x”,0,3);</a:t>
            </a:r>
          </a:p>
          <a:p>
            <a:r>
              <a:rPr lang="en-GB" dirty="0" err="1" smtClean="0"/>
              <a:t>IntegerVariable</a:t>
            </a:r>
            <a:r>
              <a:rPr lang="en-GB" dirty="0" smtClean="0"/>
              <a:t> y = </a:t>
            </a:r>
            <a:r>
              <a:rPr lang="en-GB" dirty="0" err="1" smtClean="0"/>
              <a:t>makeIntVar</a:t>
            </a:r>
            <a:r>
              <a:rPr lang="en-GB" dirty="0" smtClean="0"/>
              <a:t>(“y”,0,5);</a:t>
            </a:r>
          </a:p>
          <a:p>
            <a:r>
              <a:rPr lang="en-GB" dirty="0" err="1" smtClean="0"/>
              <a:t>IntegerVariable</a:t>
            </a:r>
            <a:r>
              <a:rPr lang="en-GB" dirty="0" smtClean="0"/>
              <a:t> z = </a:t>
            </a:r>
            <a:r>
              <a:rPr lang="en-GB" dirty="0" err="1" smtClean="0"/>
              <a:t>makeIntVar</a:t>
            </a:r>
            <a:r>
              <a:rPr lang="en-GB" dirty="0" smtClean="0"/>
              <a:t>(“z”,0,4);</a:t>
            </a:r>
          </a:p>
          <a:p>
            <a:r>
              <a:rPr lang="en-GB" dirty="0" err="1" smtClean="0"/>
              <a:t>model.addConstraint</a:t>
            </a:r>
            <a:r>
              <a:rPr lang="en-GB" dirty="0" smtClean="0"/>
              <a:t>(</a:t>
            </a:r>
            <a:r>
              <a:rPr lang="en-GB" dirty="0" err="1" smtClean="0"/>
              <a:t>eq</a:t>
            </a:r>
            <a:r>
              <a:rPr lang="en-GB" dirty="0" smtClean="0"/>
              <a:t>(</a:t>
            </a:r>
            <a:r>
              <a:rPr lang="en-GB" dirty="0" err="1" smtClean="0"/>
              <a:t>z,max</a:t>
            </a:r>
            <a:r>
              <a:rPr lang="en-GB" dirty="0" smtClean="0"/>
              <a:t>(</a:t>
            </a:r>
            <a:r>
              <a:rPr lang="en-GB" dirty="0" err="1" smtClean="0"/>
              <a:t>x,y</a:t>
            </a:r>
            <a:r>
              <a:rPr lang="en-GB" dirty="0" smtClean="0"/>
              <a:t>)));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929515" y="4740262"/>
            <a:ext cx="277935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Post x &gt; 0 and propagate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Post z &gt; 0 and propagate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Post z &lt; 3 and propagate</a:t>
            </a:r>
          </a:p>
        </p:txBody>
      </p:sp>
    </p:spTree>
    <p:extLst>
      <p:ext uri="{BB962C8B-B14F-4D97-AF65-F5344CB8AC3E}">
        <p14:creationId xmlns:p14="http://schemas.microsoft.com/office/powerpoint/2010/main" val="242492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116632"/>
            <a:ext cx="3634328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Where are the really hard problems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99" r="58268" b="21559"/>
          <a:stretch/>
        </p:blipFill>
        <p:spPr bwMode="auto">
          <a:xfrm>
            <a:off x="683568" y="1340768"/>
            <a:ext cx="7799204" cy="41764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889" y="6165304"/>
            <a:ext cx="815595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Almost anything to do with implication is mind blowing (or maybe I am a bad teacher)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167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3.motoringfile.com.s3.amazonaws.com/wp-content/uploads/2013/03/P90115811_high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391525" cy="591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19874" y="147990"/>
            <a:ext cx="1549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Course outline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75982"/>
            <a:ext cx="1056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Lecture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74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116632"/>
            <a:ext cx="3634328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Where are the really hard problems</a:t>
            </a:r>
            <a:endParaRPr lang="en-GB" sz="1600" dirty="0">
              <a:latin typeface="Comic Sans MS" pitchFamily="66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559468"/>
              </p:ext>
            </p:extLst>
          </p:nvPr>
        </p:nvGraphicFramePr>
        <p:xfrm>
          <a:off x="1043608" y="1268760"/>
          <a:ext cx="2808310" cy="2320030"/>
        </p:xfrm>
        <a:graphic>
          <a:graphicData uri="http://schemas.openxmlformats.org/drawingml/2006/table">
            <a:tbl>
              <a:tblPr bandRow="1" bandCol="1">
                <a:tableStyleId>{7E9639D4-E3E2-4D34-9284-5A2195B3D0D7}</a:tableStyleId>
              </a:tblPr>
              <a:tblGrid>
                <a:gridCol w="561662"/>
                <a:gridCol w="561662"/>
                <a:gridCol w="561662"/>
                <a:gridCol w="561662"/>
                <a:gridCol w="561662"/>
              </a:tblGrid>
              <a:tr h="46400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640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640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640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640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131143"/>
            <a:ext cx="74898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arrays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867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116632"/>
            <a:ext cx="3634328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Where are the really hard problems</a:t>
            </a:r>
            <a:endParaRPr lang="en-GB" sz="1600" dirty="0">
              <a:latin typeface="Comic Sans MS" pitchFamily="66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462394"/>
              </p:ext>
            </p:extLst>
          </p:nvPr>
        </p:nvGraphicFramePr>
        <p:xfrm>
          <a:off x="1043608" y="1268760"/>
          <a:ext cx="2808310" cy="2320030"/>
        </p:xfrm>
        <a:graphic>
          <a:graphicData uri="http://schemas.openxmlformats.org/drawingml/2006/table">
            <a:tbl>
              <a:tblPr bandRow="1" bandCol="1">
                <a:tableStyleId>{7E9639D4-E3E2-4D34-9284-5A2195B3D0D7}</a:tableStyleId>
              </a:tblPr>
              <a:tblGrid>
                <a:gridCol w="561662"/>
                <a:gridCol w="561662"/>
                <a:gridCol w="561662"/>
                <a:gridCol w="561662"/>
                <a:gridCol w="561662"/>
              </a:tblGrid>
              <a:tr h="46400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640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640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640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640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131143"/>
            <a:ext cx="74898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arrays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220072" y="2276872"/>
            <a:ext cx="248997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Pick off the </a:t>
            </a:r>
            <a:r>
              <a:rPr lang="en-GB" dirty="0" err="1" smtClean="0"/>
              <a:t>ith</a:t>
            </a:r>
            <a:r>
              <a:rPr lang="en-GB" dirty="0" smtClean="0"/>
              <a:t> row: </a:t>
            </a:r>
            <a:r>
              <a:rPr lang="en-GB" b="1" i="1" dirty="0" smtClean="0"/>
              <a:t>easy</a:t>
            </a:r>
            <a:endParaRPr lang="en-GB" b="1" i="1" dirty="0"/>
          </a:p>
        </p:txBody>
      </p:sp>
      <p:sp>
        <p:nvSpPr>
          <p:cNvPr id="4" name="Rectangle 3"/>
          <p:cNvSpPr/>
          <p:nvPr/>
        </p:nvSpPr>
        <p:spPr>
          <a:xfrm>
            <a:off x="1043608" y="1700808"/>
            <a:ext cx="2808312" cy="576064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48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116632"/>
            <a:ext cx="3634328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Where are the really hard problems</a:t>
            </a:r>
            <a:endParaRPr lang="en-GB" sz="1600" dirty="0">
              <a:latin typeface="Comic Sans MS" pitchFamily="66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151933"/>
              </p:ext>
            </p:extLst>
          </p:nvPr>
        </p:nvGraphicFramePr>
        <p:xfrm>
          <a:off x="1043608" y="1268760"/>
          <a:ext cx="2808310" cy="2320030"/>
        </p:xfrm>
        <a:graphic>
          <a:graphicData uri="http://schemas.openxmlformats.org/drawingml/2006/table">
            <a:tbl>
              <a:tblPr bandRow="1" bandCol="1">
                <a:tableStyleId>{7E9639D4-E3E2-4D34-9284-5A2195B3D0D7}</a:tableStyleId>
              </a:tblPr>
              <a:tblGrid>
                <a:gridCol w="561662"/>
                <a:gridCol w="561662"/>
                <a:gridCol w="561662"/>
                <a:gridCol w="561662"/>
                <a:gridCol w="561662"/>
              </a:tblGrid>
              <a:tr h="46400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640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640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640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640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131143"/>
            <a:ext cx="74898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arrays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220072" y="2276872"/>
            <a:ext cx="262283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Pick off the diagonal: </a:t>
            </a:r>
            <a:r>
              <a:rPr lang="en-GB" b="1" i="1" dirty="0" smtClean="0"/>
              <a:t>easy</a:t>
            </a:r>
            <a:endParaRPr lang="en-GB" b="1" i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43608" y="1268760"/>
            <a:ext cx="2736304" cy="230425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59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116632"/>
            <a:ext cx="3634328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Where are the really hard problems</a:t>
            </a:r>
            <a:endParaRPr lang="en-GB" sz="1600" dirty="0">
              <a:latin typeface="Comic Sans MS" pitchFamily="66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097848"/>
              </p:ext>
            </p:extLst>
          </p:nvPr>
        </p:nvGraphicFramePr>
        <p:xfrm>
          <a:off x="1043608" y="1268760"/>
          <a:ext cx="2808310" cy="2320030"/>
        </p:xfrm>
        <a:graphic>
          <a:graphicData uri="http://schemas.openxmlformats.org/drawingml/2006/table">
            <a:tbl>
              <a:tblPr bandRow="1" bandCol="1">
                <a:tableStyleId>{7E9639D4-E3E2-4D34-9284-5A2195B3D0D7}</a:tableStyleId>
              </a:tblPr>
              <a:tblGrid>
                <a:gridCol w="561662"/>
                <a:gridCol w="561662"/>
                <a:gridCol w="561662"/>
                <a:gridCol w="561662"/>
                <a:gridCol w="561662"/>
              </a:tblGrid>
              <a:tr h="46400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640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640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640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640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131143"/>
            <a:ext cx="74898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arrays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220072" y="2276872"/>
            <a:ext cx="284154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Pick off the </a:t>
            </a:r>
            <a:r>
              <a:rPr lang="en-GB" dirty="0" err="1" smtClean="0"/>
              <a:t>ith</a:t>
            </a:r>
            <a:r>
              <a:rPr lang="en-GB" dirty="0" smtClean="0"/>
              <a:t> column: </a:t>
            </a:r>
            <a:r>
              <a:rPr lang="en-GB" b="1" i="1" dirty="0" smtClean="0"/>
              <a:t>hard</a:t>
            </a:r>
            <a:endParaRPr lang="en-GB" b="1" i="1" dirty="0"/>
          </a:p>
        </p:txBody>
      </p:sp>
      <p:sp>
        <p:nvSpPr>
          <p:cNvPr id="4" name="Rectangle 3"/>
          <p:cNvSpPr/>
          <p:nvPr/>
        </p:nvSpPr>
        <p:spPr>
          <a:xfrm rot="5400000">
            <a:off x="1295636" y="2132856"/>
            <a:ext cx="2304256" cy="576064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63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116632"/>
            <a:ext cx="3634328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Where are the really hard problems</a:t>
            </a:r>
            <a:endParaRPr lang="en-GB" sz="1600" dirty="0">
              <a:latin typeface="Comic Sans MS" pitchFamily="66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481106"/>
              </p:ext>
            </p:extLst>
          </p:nvPr>
        </p:nvGraphicFramePr>
        <p:xfrm>
          <a:off x="1043608" y="1268760"/>
          <a:ext cx="2808310" cy="2320030"/>
        </p:xfrm>
        <a:graphic>
          <a:graphicData uri="http://schemas.openxmlformats.org/drawingml/2006/table">
            <a:tbl>
              <a:tblPr bandRow="1" bandCol="1">
                <a:tableStyleId>{7E9639D4-E3E2-4D34-9284-5A2195B3D0D7}</a:tableStyleId>
              </a:tblPr>
              <a:tblGrid>
                <a:gridCol w="561662"/>
                <a:gridCol w="561662"/>
                <a:gridCol w="561662"/>
                <a:gridCol w="561662"/>
                <a:gridCol w="561662"/>
              </a:tblGrid>
              <a:tr h="46400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640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640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640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6400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131143"/>
            <a:ext cx="74898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arrays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220072" y="2276872"/>
            <a:ext cx="265425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Pick off the diagonal: </a:t>
            </a:r>
            <a:r>
              <a:rPr lang="en-GB" b="1" i="1" dirty="0" smtClean="0"/>
              <a:t>hard</a:t>
            </a:r>
            <a:endParaRPr lang="en-GB" b="1" i="1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043608" y="1268760"/>
            <a:ext cx="2808312" cy="230425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24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116632"/>
            <a:ext cx="3634328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Where are the really hard problems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5452" y="2996952"/>
            <a:ext cx="218187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Code comprehension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70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116632"/>
            <a:ext cx="3634328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Where are the really hard problems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31143"/>
            <a:ext cx="218187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Code comprehension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31514" r="29666" b="41458"/>
          <a:stretch/>
        </p:blipFill>
        <p:spPr bwMode="auto">
          <a:xfrm>
            <a:off x="214814" y="782321"/>
            <a:ext cx="8389633" cy="317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34072" y="5281565"/>
            <a:ext cx="294862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i="1" dirty="0" smtClean="0"/>
              <a:t>Given n, what does f1 return?</a:t>
            </a:r>
          </a:p>
          <a:p>
            <a:r>
              <a:rPr lang="en-GB" i="1" dirty="0" smtClean="0"/>
              <a:t>Suggest </a:t>
            </a:r>
            <a:r>
              <a:rPr lang="en-GB" i="1" dirty="0" smtClean="0"/>
              <a:t>a name for </a:t>
            </a:r>
            <a:r>
              <a:rPr lang="en-GB" i="1" dirty="0" smtClean="0"/>
              <a:t>f1.</a:t>
            </a:r>
            <a:endParaRPr lang="en-GB" i="1" dirty="0" smtClean="0"/>
          </a:p>
        </p:txBody>
      </p:sp>
    </p:spTree>
    <p:extLst>
      <p:ext uri="{BB962C8B-B14F-4D97-AF65-F5344CB8AC3E}">
        <p14:creationId xmlns:p14="http://schemas.microsoft.com/office/powerpoint/2010/main" val="416303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116632"/>
            <a:ext cx="3634328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Where are the really hard problems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31143"/>
            <a:ext cx="218187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Code comprehension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59044" r="29666" b="21303"/>
          <a:stretch/>
        </p:blipFill>
        <p:spPr bwMode="auto">
          <a:xfrm>
            <a:off x="179512" y="1268760"/>
            <a:ext cx="864201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34072" y="5281565"/>
            <a:ext cx="347146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i="1" dirty="0" smtClean="0"/>
              <a:t>Given n and r, what does f2 return?</a:t>
            </a:r>
          </a:p>
          <a:p>
            <a:r>
              <a:rPr lang="en-GB" i="1" dirty="0" smtClean="0"/>
              <a:t>Suggest </a:t>
            </a:r>
            <a:r>
              <a:rPr lang="en-GB" i="1" dirty="0" smtClean="0"/>
              <a:t>a name </a:t>
            </a:r>
            <a:r>
              <a:rPr lang="en-GB" i="1" dirty="0" smtClean="0"/>
              <a:t>for f2?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38451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76256" y="260648"/>
            <a:ext cx="192539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Assessed exercises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554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76256" y="260648"/>
            <a:ext cx="192539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Assessed exercises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051720" y="2564904"/>
            <a:ext cx="4689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exercise is </a:t>
            </a:r>
            <a:r>
              <a:rPr lang="en-GB" dirty="0" err="1" smtClean="0"/>
              <a:t>sudoku</a:t>
            </a:r>
            <a:r>
              <a:rPr lang="en-GB" dirty="0" smtClean="0"/>
              <a:t> (5%)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To get them to download and use choco</a:t>
            </a:r>
          </a:p>
        </p:txBody>
      </p:sp>
    </p:spTree>
    <p:extLst>
      <p:ext uri="{BB962C8B-B14F-4D97-AF65-F5344CB8AC3E}">
        <p14:creationId xmlns:p14="http://schemas.microsoft.com/office/powerpoint/2010/main" val="79275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://www.aronline.co.uk/images/engineaseries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128792" cy="504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7904" y="75982"/>
            <a:ext cx="521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Variables and constraints, and how to represent them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75982"/>
            <a:ext cx="1056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Lecture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80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81216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8313" y="204937"/>
            <a:ext cx="5615855" cy="127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6" name="Picture 4" descr="http://2media.nowpublic.net/images/55/c3/55c327c388565ea1d5c1d757ae5117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5968"/>
            <a:ext cx="2644477" cy="1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79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1450"/>
            <a:ext cx="7956550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166687"/>
            <a:ext cx="4896544" cy="166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0180" name="Picture 4" descr="http://media.urbandictionary.com/image/large/idiot-414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0"/>
            <a:ext cx="3132137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027988" y="0"/>
            <a:ext cx="1116012" cy="3333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29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3175" cy="66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750" y="2781300"/>
            <a:ext cx="4176713" cy="28082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5580063" y="3573463"/>
            <a:ext cx="1363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1D Sudoku!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761037" cy="1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6" name="Picture 6" descr="http://www.resumark.com/blog/wp-content/uploads/2009/10/idiot_bos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8" b="13602"/>
          <a:stretch>
            <a:fillRect/>
          </a:stretch>
        </p:blipFill>
        <p:spPr bwMode="auto">
          <a:xfrm>
            <a:off x="6942138" y="4509294"/>
            <a:ext cx="195103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41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5184775" cy="549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5300" name="Picture 4" descr="http://dianesherlock.files.wordpress.com/2013/08/idi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303588"/>
            <a:ext cx="2843212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75463" y="6165850"/>
            <a:ext cx="1657350" cy="3587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49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3275856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69636" name="Picture 7" descr="C:\Documents and Settings\pat\Desktop\6a00d8347a49a469e2014e8be46f36970d-500w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3789363"/>
            <a:ext cx="28289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98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3168650" cy="187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684213" y="2997200"/>
            <a:ext cx="4464050" cy="35274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0661" name="TextBox 4"/>
          <p:cNvSpPr txBox="1">
            <a:spLocks noChangeArrowheads="1"/>
          </p:cNvSpPr>
          <p:nvPr/>
        </p:nvSpPr>
        <p:spPr bwMode="auto">
          <a:xfrm>
            <a:off x="4932363" y="2349500"/>
            <a:ext cx="3635375" cy="922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Read in 9 rows of 9 numbers</a:t>
            </a:r>
          </a:p>
          <a:p>
            <a:pPr eaLnBrk="1" hangingPunct="1"/>
            <a:r>
              <a:rPr lang="en-GB"/>
              <a:t>Jeez. If I knew it was this hard</a:t>
            </a:r>
          </a:p>
          <a:p>
            <a:pPr eaLnBrk="1" hangingPunct="1"/>
            <a:r>
              <a:rPr lang="en-GB"/>
              <a:t>I never would have attempted it</a:t>
            </a:r>
          </a:p>
        </p:txBody>
      </p:sp>
      <p:pic>
        <p:nvPicPr>
          <p:cNvPr id="70662" name="Picture 4" descr="https://encrypted-tbn1.gstatic.com/images?q=tbn:ANd9GcQ6PAkXEEG_DWEcABHNKFTHSONR2wENmHB2p2_k0NWbN4dOrV6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357563"/>
            <a:ext cx="26574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73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316865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67588" name="Picture 6" descr="http://perilsofdivorcedpauline.com/wp-content/uploads/2012/12/frustrated-sales-per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836613"/>
            <a:ext cx="3122613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56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6" descr="mutiny%20on%20the%20boun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84313"/>
            <a:ext cx="52197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AutoShape 5"/>
          <p:cNvSpPr>
            <a:spLocks noChangeArrowheads="1"/>
          </p:cNvSpPr>
          <p:nvPr/>
        </p:nvSpPr>
        <p:spPr bwMode="auto">
          <a:xfrm>
            <a:off x="2268537" y="188913"/>
            <a:ext cx="2160587" cy="863823"/>
          </a:xfrm>
          <a:prstGeom prst="wedgeRectCallout">
            <a:avLst>
              <a:gd name="adj1" fmla="val 88932"/>
              <a:gd name="adj2" fmla="val 22917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GB" sz="1600" b="1" i="1" dirty="0">
                <a:latin typeface="Comic Sans MS" pitchFamily="66" charset="0"/>
              </a:rPr>
              <a:t>The floggings will continue until morale improves</a:t>
            </a:r>
          </a:p>
        </p:txBody>
      </p:sp>
    </p:spTree>
    <p:extLst>
      <p:ext uri="{BB962C8B-B14F-4D97-AF65-F5344CB8AC3E}">
        <p14:creationId xmlns:p14="http://schemas.microsoft.com/office/powerpoint/2010/main" val="47425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76256" y="260648"/>
            <a:ext cx="192539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Assessed exercises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267744" y="1916832"/>
            <a:ext cx="3744416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Exercise 2 (15%)  has been </a:t>
            </a:r>
          </a:p>
          <a:p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Car sequencing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Talent scheduling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Meeting Scheduling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Maximum Clique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3320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76256" y="260648"/>
            <a:ext cx="192539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Assessed exercises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267744" y="1916832"/>
            <a:ext cx="3744416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Exercise 2 (15%)  has been </a:t>
            </a:r>
          </a:p>
          <a:p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Car sequencing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Talent scheduling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i="1" dirty="0" smtClean="0"/>
              <a:t>Meeting Scheduling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Maximum Clique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156176" y="2946402"/>
            <a:ext cx="2500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I think that was the best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8938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mmoc.org.uk/mbimage.php?src=1271539682_35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488832" cy="575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064" y="82903"/>
            <a:ext cx="3701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Backtracking search,  implementation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75982"/>
            <a:ext cx="1566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Lectures 3 to 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36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2276872"/>
            <a:ext cx="19992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b="1" i="1" dirty="0" smtClean="0"/>
              <a:t>So?</a:t>
            </a:r>
            <a:endParaRPr lang="en-GB" sz="9600" b="1" i="1" dirty="0"/>
          </a:p>
        </p:txBody>
      </p:sp>
    </p:spTree>
    <p:extLst>
      <p:ext uri="{BB962C8B-B14F-4D97-AF65-F5344CB8AC3E}">
        <p14:creationId xmlns:p14="http://schemas.microsoft.com/office/powerpoint/2010/main" val="144241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th00.deviantart.net/fs71/PRE/i/2011/171/b/f/jump_in_the_sky_1_by_giagstock-d3jfe2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6158"/>
            <a:ext cx="6336704" cy="633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8024" y="2799389"/>
            <a:ext cx="1760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i="1" dirty="0" smtClean="0">
                <a:latin typeface="Comic Sans MS" pitchFamily="66" charset="0"/>
              </a:rPr>
              <a:t>Jump in!</a:t>
            </a:r>
          </a:p>
        </p:txBody>
      </p:sp>
    </p:spTree>
    <p:extLst>
      <p:ext uri="{BB962C8B-B14F-4D97-AF65-F5344CB8AC3E}">
        <p14:creationId xmlns:p14="http://schemas.microsoft.com/office/powerpoint/2010/main" val="10781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0178" y="2134850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i="1" dirty="0" smtClean="0">
                <a:latin typeface="Comic Sans MS" pitchFamily="66" charset="0"/>
              </a:rPr>
              <a:t>Steal</a:t>
            </a:r>
          </a:p>
        </p:txBody>
      </p:sp>
      <p:pic>
        <p:nvPicPr>
          <p:cNvPr id="1026" name="Picture 2" descr="http://www.emovingstorage.com/wp-content/uploads/2011/03/burgl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" y="1523999"/>
            <a:ext cx="440055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66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h1.redbubble.net/image.7615748.0803/flat,550x550,075,f.u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63071"/>
            <a:ext cx="3563888" cy="439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2463071"/>
            <a:ext cx="4094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i="1" dirty="0" smtClean="0">
                <a:latin typeface="Comic Sans MS" pitchFamily="66" charset="0"/>
              </a:rPr>
              <a:t>You can’t teach it all</a:t>
            </a:r>
          </a:p>
        </p:txBody>
      </p:sp>
    </p:spTree>
    <p:extLst>
      <p:ext uri="{BB962C8B-B14F-4D97-AF65-F5344CB8AC3E}">
        <p14:creationId xmlns:p14="http://schemas.microsoft.com/office/powerpoint/2010/main" val="105793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2490681"/>
            <a:ext cx="64716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i="1" dirty="0" smtClean="0">
                <a:latin typeface="Comic Sans MS" pitchFamily="66" charset="0"/>
              </a:rPr>
              <a:t>The hard bits might not </a:t>
            </a:r>
          </a:p>
          <a:p>
            <a:pPr algn="ctr"/>
            <a:r>
              <a:rPr lang="en-GB" sz="3200" i="1" dirty="0" smtClean="0">
                <a:latin typeface="Comic Sans MS" pitchFamily="66" charset="0"/>
              </a:rPr>
              <a:t>be where you expect them to be.</a:t>
            </a:r>
            <a:endParaRPr lang="en-GB" sz="3200" i="1" dirty="0">
              <a:latin typeface="Comic Sans MS" pitchFamily="66" charset="0"/>
            </a:endParaRPr>
          </a:p>
        </p:txBody>
      </p:sp>
      <p:pic>
        <p:nvPicPr>
          <p:cNvPr id="19458" name="Picture 2" descr="http://schlosser.co.uk/images/schlosser-tct-hard-plate-drill-bi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41148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10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1350" y="2783068"/>
            <a:ext cx="1895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i="1" dirty="0" smtClean="0">
                <a:latin typeface="Comic Sans MS" pitchFamily="66" charset="0"/>
              </a:rPr>
              <a:t>Have fun</a:t>
            </a:r>
          </a:p>
        </p:txBody>
      </p:sp>
      <p:sp>
        <p:nvSpPr>
          <p:cNvPr id="3" name="AutoShape 4" descr="data:image/jpeg;base64,/9j/4AAQSkZJRgABAQAAAQABAAD/2wCEAAkGBxMQEhUUEBIUEhQUFBYVFBUSFhUUGRQUFBUXFhUUFRcYHCggGBolHBQUITEhJykrLi4uGB8zODMsNygtLisBCgoKDg0OGhAQGiwmHCQsLCwsLSwsLCwsLiwsLCwsLCwsLCwsLCwsLCwsLCwsLCwsLCwsLCwsLCwsLCwsLCwsLP/AABEIAHwBlwMBEQACEQEDEQH/xAAbAAEAAgMBAQAAAAAAAAAAAAAABQYCAwQBB//EAD4QAAIBAgIGCAMGBgAHAAAAAAABAgMRBCEFBhIxQVETImFxgZGxwUJSoSMyYpLR4QcUM3Lw8RU0Q1OiwtL/xAAaAQEAAwEBAQAAAAAAAAAAAAAAAQIEAwUG/8QAMREBAAICAAUCAwcFAQEBAAAAAAECAxEEBRIhMUFRMnGRExQiYaHR4SOBscHwQlIV/9oADAMBAAIRAxEAPwD7iAAAAAAAAAAAAAAAAAAAADCtDai4vimvNWEkTp81xUNltPgzFL0IaJFVnsUSiWUkShpmRK0L7qhC2Gj2uT+tvY1YvhY88/jlx67Q6tJ8nJeaX6FM/iF+H8yqyM7vLCYSwQS8qAlKasUNqvDse1+VX9jrjjdnHLOqy+hGpjAAAAAAAAAAAAAAAAAAAAAQ+slPqxlydvNfsc8jpj8pg6OYAAAAAAAAAAAAAAAAAAAACiayYfYrT5N7S8c/W5lyRqzZindUQ0cnZ5ElVlIlDTMiVofSNA0tnD0l+BP82fubKRqsMOSd2lxa3070L/LOL87r3RTNH4V8E/iUtGVrYVAQ8iFmMxCJWjUmh1pz5RS/M/2NGGPVmzz2iFuO7MAAAAAAAAAAAAAAAAAAAAA49K0OkptLfk15lbxuFqTqXYWVAAAAAAAAAAAAAAAAAAAAAVrXDD5Rn3xfqvc4Zo9WjBPmFTkjO0wxQGRaFWivUUVeTslxYWrEz2jy+l6FxMatClOCajKCsnvVlb2NkeGPNjnHkms+YcutUmsPJJbTk4q3jfLtyFq9UTDnXJGOYtPhRYSX7brd6MU1mO0t8WiY3DCbIlMCYSwkxBMrvqY4ui9l3e1nbuy9zZjjVWHLbd9eywF3MAAAAAAAAAAAAAAAAAAAAAAAAAAAAAAAAAAAAAAAAAAAAVrXvFSpUIyUVKO3afPNOzT4ZnPJG4b+X4IzXmu9TrsoP/HKfG67DP0WehPLs8T4j6uaenYLcriMdlq8uyT5mIc1TT8n91JF/s/zd68tp62mUdWxkpu83fv4HStYjw14uHpi+GP3fbdTp7WCoP8AB6No6Q+X4+NcRf5tusUb0X2NP29y9fLzs8fglTJwUt6T71ctMb8vNrlvT4ZmGuWFh8i85L3K9FfZ1jjM0f8Apj/Kw+T/AMpePEfZ09k/fs//ANMqeFhf+nHxvL1JitY8QrPFZbebSvOr9DYpLK21nllluXoVny3YI1Tc+qSIdgAAAAAAAAAAAAAAAAAAAAAAAAAAAAAAAAAAAAAAAAAAABG6x4D+Yw1Wmldyi9n+5Zx+qImNw08Hm+xz1vPjff5Pg1eDTs0cn3ExExtqsSpqHkXwvd8ldvyQ0iZiI2mtEat1q7T2diO/aqJryjvfoWisvN4jmWDD4nc+0fu+2aKoqnRpwWajTjFdtklcu+XyZJyXm8+s7NKxTpST429UHO0RMalU54CSfVtJdpfbz8nC232aJ0pLfCXgids04r+0tTXZLyZKnTLfgsK5SSUXvW9W9SJl3x4bTPheaVNRiorclZeBzerEajTMJAAAAAAAAAAAAAAAAAAAAAAAAAAAAAAAAAAAAAAAAAAAAACnaX0NhKlWanTpud7u3Vlmr52aZGobacXxWOsdNp6fT1j9XCtVsHHPoIP+5yl6snUFuY8Vb/3P9tR/ptcsNh1k6NJdmxH0HZx6eIzz36rfWUZj9bsPT/pvpZco3UfGTHVprw8pz5J/F+GPz8/ReNV8W62FpVJWvKLvbcrSasvIiJ2y8VijDltSPENmn52ouzs7xt539i0MWa01pMwrVPSDW9J9u4t0sccXaPMN0dIR4pojpXji6esD0hDm/IaW+9Y3XoauqlVKKeV22+z/ABCY0vjzxe2ohZSrSAAAAAAAAAAAAAAAAAAAAAAAAAAAAAAAAAAAAAAAAAAAAAAD57/EnVmrXqQrUIqT2dmSuou8W2mr5PJ/QrMd3v8AKuZYsGOcWWdd9wo1TV3GbnRqeafuRqXqffuE8xeP+/swjqzin/0JLv2V6salW3MeGj/3H6pDR+pleT+0caS7XtPyX6k9MsmbnOCnwbtP0/76PrOrGFjRw8KcW2oXV3vbbu/UtrT57PntnyTkt5lu0yk6dnneS9w4zETGpQDwMXuuvEt1MluFpLB6NXzPxX7k9TnPBx7tb0Xzl9B1Ijg/zTWruDUNpq74Z+b9iJlqw4a4/CbKu4AAAAAAAAAAAAAAAAAAAAAAAAAAAAAAAAAAAAAAAAAAAAAAIHXTSLw2H6WMFO04ppu2Tusn32ImdNvA8LHE5fs5nXaVKh/ECl8VGou5xl7odTdfkWWPF4/X+W9a7YV7+kj3wv6NjqZ7cm4mPGp/v+5U1wwyTcXKb+VRcfrKyJmyteT8TNtW1Ee+/wBk9qBpyWK6baSioyg4xWdlJNZvi7xIidnH8FXhYpETve9ykNaKzj0aTtdyfkkv/YvV43EWmsRpDRxk+f0ROoYrcRk9x46fNeSJ1Cn3nJ7tM8bN5bXl/oahH2+SfVaNXINUryvdybz8EUl6XD9XRu3lKkO4AAAAAAAAAAAAAAAAAAAAAAAAAAAAAAAAAAAAAAAAAAAAAAIjWPF4eFPYxMoJVMkqm52zd75LgROmnhsWe0zfDE7j2UzE6oYSr1qd4cnTnePgndDphsrzbisc6v3+cd/9InFaif8Abr+E4+6Y6WqnO9/HT6S41qbiE8nTkuak/dETVo//AGOH1339P5XH+H2h54Wc+knFucbbMbtdV3u2yYrp5fMePpxOq0jx6ynNOpTqxi1fZjfuu/2RaHlXpW0d3LTwkLbvqTuXD7vj9ipCnHeorvsO6Jpir5iGl42mvu5/2oalSeJxV8fontCYlThZZNPNPfZ7vciY074csZI7JEh2AAAAAAAAAAAAAAAAAAAAAAAAAAAAAAAAAAAAAAAAAAAAADGcrK74AfPMXrBh8fWnh8TFKG19g5rZd7JOLfwyunl4cCm9+Xu34TPweOubBPfX4td4/mNfuhcfqnWw7csFUlZfDGWxL/5n42Lan0Wx80xZvw8TWPn/AN4R2H1txNKWzVtO29VI7E14q3oREy735Xw2SOrH2+U7j/v7p/R+uNGf9RSpv8yfc1n9C/U83NynNX4NTH0ZYnXfDUJRlGTm1KN0k1aLdpNtrk2RuHKnK+I82jUfOG6GsP8AMYitKm04bbjF704x6qkux2v4nSK9ni58t6W1DtqYmTW9+A0yXyXt6saWGnPcrdssvpxJmdK1wXv6O2ngIxzqTcu7qr6Z/UruWmvD0pG7O3Rek4QnsRS2W82luf8AliJhanE16orWOyyIq2gAAAAAAAAAAAAAAAAAAAAAAAAAAAAAAAAAAAAAAAAAAADi0tj+hpymouo0r7Md/f8A6Il1wY65MkVtbW/VQMFr+51dnEWVOT6skrbD/FzXbwKxPu9zi+TRXH1YfMenv/LHW/VpYi9ahZVLXaW6ouf93bxLTDNy/mc4f6WX4f8AH8f4QOgtbJ4f7LE7U4Ryu77cLcHf7y+pES2cZyymb+ph7T+k/stWJwmGx0E2o1FwlHKS8Vmu5lvLxqZs/CW1G4/KfCs4/U6cP6ElNcpZS89z+hEw9bBzfHaNZY1P5eP3U7T2jq0ItTpTTz+F+qJiHoTmxXxz02j6rvqZouMILOVrLLI6TL43Pw1Zna60KUY7lbtZVyrSlGFfHKP3c3z4fuTFWfJxUR8LianWdv8AF+hbtDH/AFM1knh6MKEbvfz9kik7ltpjpgrufLdg9MS2t148uJPS504u028dlipzTV0UehE7ZBIAAAAAAAAAAAAAAAAAAAAAAAAAAAAAAAAAAAAAAYVasYq8mopcZNJebC1azadVjcufD6SpVL9HOM7b9l3WfbuIidrZMOTHrrjW/dUdb9aKtCThH7P5ZW3rmmVtMva5by/FmrF57+7m1b1q/mupUaVVLwqJcV280WrO2bmXLfu89dPg/wAITXTV2+1XoLPfUguPOcV6oTDTyzmPjDln5T/qf9I/VTWnobUqz+z+GXydj/D6ERLtzHl32v8AUx/F6x7/AM/5T+sGr8MWtuFo1LZSW6fJSt6lph5nBcffh56Ld6+3t8v2UqE8TganxU3y3xmvSSKvf6cHGY/eP1j9ln0drnCfVrx6Nv4o3cfFb19S8S8fiOT3r3xTuPb1SGkKqqUpODU04u2y73bWSR0iHmTSaTqY1KN0Jj5pWcVFrJrk1wdy/TEseXibeNJxVZT3tvs/YrMRDz73tae7uw+Bcs5ZdnH9iky6Y+Fm3ezrqVY0lutyS4keWm1qYq6hF1qkqkufJF47PPta2WySwdLo1d7+L5dxWZ234cMY43PltjpR36m7nzHS5X4rvqvhK4LSO395W7eZWYasOSbx3d8aie5kOu2QSAAAAAAAAAAAAAAAAAAAAAAAAAAAAAAAAAAArGtWt0cInClGNWrxTkowp8evJ8bfCs+4rNtPV4DlduI/FfcV+Xefl+755jtIVcZPbxTg48EnOUV2Qi+r4q5zmX0uHBj4enRhif03/eY7rHq5rDSpSdB9Vyzi+F0rbL5MvR4vNOCyWr9tHiPP7pDWTBLF0nCX3t8JfLL9OZeYeVwXF24bLF48ese8Pk/SToVOMKlOXipL/PqUfZT0ZsfvW0fo+n6A0zHF0VLJSXVnHlL9HvLxO3xvG8JPDZen09J/JUtcNXejbrUV9m85xXwP5l+F/QrMPZ5Zx8ZI+yyT39J9/wCUboHXmGEXRVJKrDgoPalDsVt67CYmVeYcPw+Weqt4i/139PVcJaXo4uGz0NWpGS+KlOPk5JWfaX08XHa+G26zqVSxeqWIlUaox6nB1HZrseze5Gnu05tTo/FHf8vCf0FqPVp5zrSX4YXir83nmydvO43mH20a6Y/zP1TGG1UqQk30m2m72lk7vfmt/kXi+ni5Mdb22lYUpUd1J98dl+9yJna9cdK/C4sXrHCk7Sp1Y9rpVGl4qLRGnDLktXtWGjC6To4iVoVYym/hulL8rzRLBat7T38p3DYNQ7Xxfsisy3YcMY436uLH17vZW5b+0tEM/EZ9z0x4YYGhtP8ACt/6EzKmDH1zv0THTxgs8kU09C01pX8mqVTazTtfdZ28gyXt1d23B6QqQdptyjxck7rtul62JmFcfEXpOrTuE3RrRmrxaa7Cj0KZK3jdZbAuAAAAAAAAAAAAAAAAAAAAAAAAAAAAAAAFP161r/k9mlTb6SS2pNJdWO5WvdXdnwe4pa2ntcq5b94icl/hjt85fN8XpmnUe24yc27ttpu735tN+Viun0mPFNI6d9kbW0hneKs38TvKXm93gTp1+bj6Z3vezve/auKCsxuNT4fUNXNJfzVGMm+surP+6P67zpE7fF8dw/2GaaenmPkruv8AopRlGtHfLqSis3JrdJJZvK6fgRaHp8p42K0nFee0d4/ZwaqYXHRqN0aapxkrSdVOV1e6eyuPiIjSvMuLx569OvHiVsr6nzxP/NTnV/DJ2gu6CyLPGreK+Hbo7UqhR+7CK7kiNr2zzKwUNHQiskHCbTLojRS3II22KBKHuyETA4koaK2DjLeiFZrEo/E6vUp/ejF96TCkU053o2rQX2M3b5ZXnHwu7rwYWt4R6xLWVWDg+azi/Hh4l4l5d8U1TVGklBW5X8yr0cFYrSEVpGTcrLci8MnE5d317MKddrJ5p8CdM3V2dVCul8Ul2O0kRoidertpV9lqSlFPnn9f9kaXrfpnqie6w4aspxTXFcDnL16W6qxLcFwAAAAAAAAAAAAAAAAAAAAAAAAAAAADGbyyA+efxF0DLEWqwV5xjsyXzRTbVu1XfmUtG3v8o5hXBE4r/DPeJ9ny2VNxey00+TTEQ+g+3xz3i0fV1YTQ+Iru1KjUl3QaX5nkW05ZOMwY+83j/Kw4L+G+JnbpalOkuSTnLzukR0vKy881P9Ovb8121a1RjhISj01Se1LaeUY52tlldbuZaOzx+M4y3E2i1ojt27JyOjKS+BN85dZ+bDHFphuhRS3KwJls2QgsAA9QHpKAD0I0EoCAsBrqYeMt6T7wpNYlpeAivutx7s15MLR2RWL0PVcm4Sg78JJx+quWizFm4abWm0S43ga0V16fjB7a9E/oTEs1uHyVc7aW9ruLuVq+7yVdXSvvyS7SFIrNp1C3aKi4Qiuz1zOcvcwV6KRCSRV2egAAHiA9AAAAAAAAAAAAAAAAAAAAB4gAADGQHPWiExLn6Jcgncs1FBG3qiDbJIILALAeWAWA9sAsSFggA9ABEvbEoLAAAHjRAWA11KMZfein3pMI1EtdLBU4u8acIvmoxXogjphIUyF4bAsAAAHiA9AAAAAAAAAAP//Z"/>
          <p:cNvSpPr>
            <a:spLocks noChangeAspect="1" noChangeArrowheads="1"/>
          </p:cNvSpPr>
          <p:nvPr/>
        </p:nvSpPr>
        <p:spPr bwMode="auto">
          <a:xfrm>
            <a:off x="155575" y="-928688"/>
            <a:ext cx="63627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data:image/jpeg;base64,/9j/4AAQSkZJRgABAQAAAQABAAD/2wCEAAkGBxMQEhUUEBIUEhQUFBYVFBUSFhUUGRQUFBUXFhUUFRcYHCggGBolHBQUITEhJykrLi4uGB8zODMsNygtLisBCgoKDg0OGhAQGiwmHCQsLCwsLSwsLCwsLiwsLCwsLCwsLCwsLCwsLCwsLCwsLCwsLCwsLCwsLCwsLCwsLCwsLP/AABEIAHwBlwMBEQACEQEDEQH/xAAbAAEAAgMBAQAAAAAAAAAAAAAABQYCAwQBB//EAD4QAAIBAgIGCAMGBgAHAAAAAAABAgMRBCEFBhIxQVETImFxgZGxwUJSoSMyYpLR4QcUM3Lw8RU0Q1OiwtL/xAAaAQEAAwEBAQAAAAAAAAAAAAAAAQIEAwUG/8QAMREBAAICAAUCAwcFAQEBAAAAAAECAxEEBRIhMUFRMnGRExQiYaHR4SOBscHwQlIV/9oADAMBAAIRAxEAPwD7iAAAAAAAAAAAAAAAAAAAADCtDai4vimvNWEkTp81xUNltPgzFL0IaJFVnsUSiWUkShpmRK0L7qhC2Gj2uT+tvY1YvhY88/jlx67Q6tJ8nJeaX6FM/iF+H8yqyM7vLCYSwQS8qAlKasUNqvDse1+VX9jrjjdnHLOqy+hGpjAAAAAAAAAAAAAAAAAAAAAQ+slPqxlydvNfsc8jpj8pg6OYAAAAAAAAAAAAAAAAAAAACiayYfYrT5N7S8c/W5lyRqzZindUQ0cnZ5ElVlIlDTMiVofSNA0tnD0l+BP82fubKRqsMOSd2lxa3070L/LOL87r3RTNH4V8E/iUtGVrYVAQ8iFmMxCJWjUmh1pz5RS/M/2NGGPVmzz2iFuO7MAAAAAAAAAAAAAAAAAAAAA49K0OkptLfk15lbxuFqTqXYWVAAAAAAAAAAAAAAAAAAAAAVrXDD5Rn3xfqvc4Zo9WjBPmFTkjO0wxQGRaFWivUUVeTslxYWrEz2jy+l6FxMatClOCajKCsnvVlb2NkeGPNjnHkms+YcutUmsPJJbTk4q3jfLtyFq9UTDnXJGOYtPhRYSX7brd6MU1mO0t8WiY3DCbIlMCYSwkxBMrvqY4ui9l3e1nbuy9zZjjVWHLbd9eywF3MAAAAAAAAAAAAAAAAAAAAAAAAAAAAAAAAAAAAAAAAAAAAVrXvFSpUIyUVKO3afPNOzT4ZnPJG4b+X4IzXmu9TrsoP/HKfG67DP0WehPLs8T4j6uaenYLcriMdlq8uyT5mIc1TT8n91JF/s/zd68tp62mUdWxkpu83fv4HStYjw14uHpi+GP3fbdTp7WCoP8AB6No6Q+X4+NcRf5tusUb0X2NP29y9fLzs8fglTJwUt6T71ctMb8vNrlvT4ZmGuWFh8i85L3K9FfZ1jjM0f8Apj/Kw+T/AMpePEfZ09k/fs//ANMqeFhf+nHxvL1JitY8QrPFZbebSvOr9DYpLK21nllluXoVny3YI1Tc+qSIdgAAAAAAAAAAAAAAAAAAAAAAAAAAAAAAAAAAAAAAAAAAABG6x4D+Yw1Wmldyi9n+5Zx+qImNw08Hm+xz1vPjff5Pg1eDTs0cn3ExExtqsSpqHkXwvd8ldvyQ0iZiI2mtEat1q7T2diO/aqJryjvfoWisvN4jmWDD4nc+0fu+2aKoqnRpwWajTjFdtklcu+XyZJyXm8+s7NKxTpST429UHO0RMalU54CSfVtJdpfbz8nC232aJ0pLfCXgids04r+0tTXZLyZKnTLfgsK5SSUXvW9W9SJl3x4bTPheaVNRiorclZeBzerEajTMJAAAAAAAAAAAAAAAAAAAAAAAAAAAAAAAAAAAAAAAAAAAAACnaX0NhKlWanTpud7u3Vlmr52aZGobacXxWOsdNp6fT1j9XCtVsHHPoIP+5yl6snUFuY8Vb/3P9tR/ptcsNh1k6NJdmxH0HZx6eIzz36rfWUZj9bsPT/pvpZco3UfGTHVprw8pz5J/F+GPz8/ReNV8W62FpVJWvKLvbcrSasvIiJ2y8VijDltSPENmn52ouzs7xt539i0MWa01pMwrVPSDW9J9u4t0sccXaPMN0dIR4pojpXji6esD0hDm/IaW+9Y3XoauqlVKKeV22+z/ABCY0vjzxe2ohZSrSAAAAAAAAAAAAAAAAAAAAAAAAAAAAAAAAAAAAAAAAAAAAAAD57/EnVmrXqQrUIqT2dmSuou8W2mr5PJ/QrMd3v8AKuZYsGOcWWdd9wo1TV3GbnRqeafuRqXqffuE8xeP+/swjqzin/0JLv2V6salW3MeGj/3H6pDR+pleT+0caS7XtPyX6k9MsmbnOCnwbtP0/76PrOrGFjRw8KcW2oXV3vbbu/UtrT57PntnyTkt5lu0yk6dnneS9w4zETGpQDwMXuuvEt1MluFpLB6NXzPxX7k9TnPBx7tb0Xzl9B1Ijg/zTWruDUNpq74Z+b9iJlqw4a4/CbKu4AAAAAAAAAAAAAAAAAAAAAAAAAAAAAAAAAAAAAAAAAAAAAAIHXTSLw2H6WMFO04ppu2Tusn32ImdNvA8LHE5fs5nXaVKh/ECl8VGou5xl7odTdfkWWPF4/X+W9a7YV7+kj3wv6NjqZ7cm4mPGp/v+5U1wwyTcXKb+VRcfrKyJmyteT8TNtW1Ee+/wBk9qBpyWK6baSioyg4xWdlJNZvi7xIidnH8FXhYpETve9ykNaKzj0aTtdyfkkv/YvV43EWmsRpDRxk+f0ROoYrcRk9x46fNeSJ1Cn3nJ7tM8bN5bXl/oahH2+SfVaNXINUryvdybz8EUl6XD9XRu3lKkO4AAAAAAAAAAAAAAAAAAAAAAAAAAAAAAAAAAAAAAAAAAAAAAIjWPF4eFPYxMoJVMkqm52zd75LgROmnhsWe0zfDE7j2UzE6oYSr1qd4cnTnePgndDphsrzbisc6v3+cd/9InFaif8Abr+E4+6Y6WqnO9/HT6S41qbiE8nTkuak/dETVo//AGOH1339P5XH+H2h54Wc+knFucbbMbtdV3u2yYrp5fMePpxOq0jx6ynNOpTqxi1fZjfuu/2RaHlXpW0d3LTwkLbvqTuXD7vj9ipCnHeorvsO6Jpir5iGl42mvu5/2oalSeJxV8fontCYlThZZNPNPfZ7vciY074csZI7JEh2AAAAAAAAAAAAAAAAAAAAAAAAAAAAAAAAAAAAAAAAAAAAADGcrK74AfPMXrBh8fWnh8TFKG19g5rZd7JOLfwyunl4cCm9+Xu34TPweOubBPfX4td4/mNfuhcfqnWw7csFUlZfDGWxL/5n42Lan0Wx80xZvw8TWPn/AN4R2H1txNKWzVtO29VI7E14q3oREy735Xw2SOrH2+U7j/v7p/R+uNGf9RSpv8yfc1n9C/U83NynNX4NTH0ZYnXfDUJRlGTm1KN0k1aLdpNtrk2RuHKnK+I82jUfOG6GsP8AMYitKm04bbjF704x6qkux2v4nSK9ni58t6W1DtqYmTW9+A0yXyXt6saWGnPcrdssvpxJmdK1wXv6O2ngIxzqTcu7qr6Z/UruWmvD0pG7O3Rek4QnsRS2W82luf8AliJhanE16orWOyyIq2gAAAAAAAAAAAAAAAAAAAAAAAAAAAAAAAAAAAAAAAAAAADi0tj+hpymouo0r7Md/f8A6Il1wY65MkVtbW/VQMFr+51dnEWVOT6skrbD/FzXbwKxPu9zi+TRXH1YfMenv/LHW/VpYi9ahZVLXaW6ouf93bxLTDNy/mc4f6WX4f8AH8f4QOgtbJ4f7LE7U4Ryu77cLcHf7y+pES2cZyymb+ph7T+k/stWJwmGx0E2o1FwlHKS8Vmu5lvLxqZs/CW1G4/KfCs4/U6cP6ElNcpZS89z+hEw9bBzfHaNZY1P5eP3U7T2jq0ItTpTTz+F+qJiHoTmxXxz02j6rvqZouMILOVrLLI6TL43Pw1Zna60KUY7lbtZVyrSlGFfHKP3c3z4fuTFWfJxUR8LianWdv8AF+hbtDH/AFM1knh6MKEbvfz9kik7ltpjpgrufLdg9MS2t148uJPS504u028dlipzTV0UehE7ZBIAAAAAAAAAAAAAAAAAAAAAAAAAAAAAAAAAAAAAAYVasYq8mopcZNJebC1azadVjcufD6SpVL9HOM7b9l3WfbuIidrZMOTHrrjW/dUdb9aKtCThH7P5ZW3rmmVtMva5by/FmrF57+7m1b1q/mupUaVVLwqJcV280WrO2bmXLfu89dPg/wAITXTV2+1XoLPfUguPOcV6oTDTyzmPjDln5T/qf9I/VTWnobUqz+z+GXydj/D6ERLtzHl32v8AUx/F6x7/AM/5T+sGr8MWtuFo1LZSW6fJSt6lph5nBcffh56Ld6+3t8v2UqE8TganxU3y3xmvSSKvf6cHGY/eP1j9ln0drnCfVrx6Nv4o3cfFb19S8S8fiOT3r3xTuPb1SGkKqqUpODU04u2y73bWSR0iHmTSaTqY1KN0Jj5pWcVFrJrk1wdy/TEseXibeNJxVZT3tvs/YrMRDz73tae7uw+Bcs5ZdnH9iky6Y+Fm3ezrqVY0lutyS4keWm1qYq6hF1qkqkufJF47PPta2WySwdLo1d7+L5dxWZ234cMY43PltjpR36m7nzHS5X4rvqvhK4LSO395W7eZWYasOSbx3d8aie5kOu2QSAAAAAAAAAAAAAAAAAAAAAAAAAAAAAAAAAAArGtWt0cInClGNWrxTkowp8evJ8bfCs+4rNtPV4DlduI/FfcV+Xefl+755jtIVcZPbxTg48EnOUV2Qi+r4q5zmX0uHBj4enRhif03/eY7rHq5rDSpSdB9Vyzi+F0rbL5MvR4vNOCyWr9tHiPP7pDWTBLF0nCX3t8JfLL9OZeYeVwXF24bLF48ese8Pk/SToVOMKlOXipL/PqUfZT0ZsfvW0fo+n6A0zHF0VLJSXVnHlL9HvLxO3xvG8JPDZen09J/JUtcNXejbrUV9m85xXwP5l+F/QrMPZ5Zx8ZI+yyT39J9/wCUboHXmGEXRVJKrDgoPalDsVt67CYmVeYcPw+Weqt4i/139PVcJaXo4uGz0NWpGS+KlOPk5JWfaX08XHa+G26zqVSxeqWIlUaox6nB1HZrseze5Gnu05tTo/FHf8vCf0FqPVp5zrSX4YXir83nmydvO43mH20a6Y/zP1TGG1UqQk30m2m72lk7vfmt/kXi+ni5Mdb22lYUpUd1J98dl+9yJna9cdK/C4sXrHCk7Sp1Y9rpVGl4qLRGnDLktXtWGjC6To4iVoVYym/hulL8rzRLBat7T38p3DYNQ7Xxfsisy3YcMY436uLH17vZW5b+0tEM/EZ9z0x4YYGhtP8ACt/6EzKmDH1zv0THTxgs8kU09C01pX8mqVTazTtfdZ28gyXt1d23B6QqQdptyjxck7rtul62JmFcfEXpOrTuE3RrRmrxaa7Cj0KZK3jdZbAuAAAAAAAAAAAAAAAAAAAAAAAAAAAAAAAFP161r/k9mlTb6SS2pNJdWO5WvdXdnwe4pa2ntcq5b94icl/hjt85fN8XpmnUe24yc27ttpu735tN+Viun0mPFNI6d9kbW0hneKs38TvKXm93gTp1+bj6Z3vezve/auKCsxuNT4fUNXNJfzVGMm+surP+6P67zpE7fF8dw/2GaaenmPkruv8AopRlGtHfLqSis3JrdJJZvK6fgRaHp8p42K0nFee0d4/ZwaqYXHRqN0aapxkrSdVOV1e6eyuPiIjSvMuLx569OvHiVsr6nzxP/NTnV/DJ2gu6CyLPGreK+Hbo7UqhR+7CK7kiNr2zzKwUNHQiskHCbTLojRS3II22KBKHuyETA4koaK2DjLeiFZrEo/E6vUp/ejF96TCkU053o2rQX2M3b5ZXnHwu7rwYWt4R6xLWVWDg+azi/Hh4l4l5d8U1TVGklBW5X8yr0cFYrSEVpGTcrLci8MnE5d317MKddrJ5p8CdM3V2dVCul8Ul2O0kRoidertpV9lqSlFPnn9f9kaXrfpnqie6w4aspxTXFcDnL16W6qxLcFwAAAAAAAAAAAAAAAAAAAAAAAAAAAADGbyyA+efxF0DLEWqwV5xjsyXzRTbVu1XfmUtG3v8o5hXBE4r/DPeJ9ny2VNxey00+TTEQ+g+3xz3i0fV1YTQ+Iru1KjUl3QaX5nkW05ZOMwY+83j/Kw4L+G+JnbpalOkuSTnLzukR0vKy881P9Ovb8121a1RjhISj01Se1LaeUY52tlldbuZaOzx+M4y3E2i1ojt27JyOjKS+BN85dZ+bDHFphuhRS3KwJls2QgsAA9QHpKAD0I0EoCAsBrqYeMt6T7wpNYlpeAivutx7s15MLR2RWL0PVcm4Sg78JJx+quWizFm4abWm0S43ga0V16fjB7a9E/oTEs1uHyVc7aW9ruLuVq+7yVdXSvvyS7SFIrNp1C3aKi4Qiuz1zOcvcwV6KRCSRV2egAAHiA9AAAAAAAAAAAAAAAAAAAAB4gAADGQHPWiExLn6Jcgncs1FBG3qiDbJIILALAeWAWA9sAsSFggA9ABEvbEoLAAAHjRAWA11KMZfein3pMI1EtdLBU4u8acIvmoxXogjphIUyF4bAsAAAHiA9AAAAAAAAAAP//Z"/>
          <p:cNvSpPr>
            <a:spLocks noChangeAspect="1" noChangeArrowheads="1"/>
          </p:cNvSpPr>
          <p:nvPr/>
        </p:nvSpPr>
        <p:spPr bwMode="auto">
          <a:xfrm>
            <a:off x="307975" y="-776288"/>
            <a:ext cx="63627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488" name="Picture 8" descr="http://www.oddsocksday.org.au/wp-content/uploads/2013/08/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91100" y="2514672"/>
            <a:ext cx="63627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05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067" y="692696"/>
            <a:ext cx="833112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i="1" dirty="0" smtClean="0">
                <a:latin typeface="Comic Sans MS" pitchFamily="66" charset="0"/>
              </a:rPr>
              <a:t>… and remember,</a:t>
            </a:r>
          </a:p>
          <a:p>
            <a:pPr algn="ctr"/>
            <a:r>
              <a:rPr lang="en-GB" sz="3200" i="1" dirty="0" smtClean="0">
                <a:latin typeface="Comic Sans MS" pitchFamily="66" charset="0"/>
              </a:rPr>
              <a:t>your students are not </a:t>
            </a:r>
            <a:r>
              <a:rPr lang="en-GB" sz="4400" i="1" dirty="0" smtClean="0">
                <a:latin typeface="Comic Sans MS" pitchFamily="66" charset="0"/>
              </a:rPr>
              <a:t>just </a:t>
            </a:r>
            <a:r>
              <a:rPr lang="en-GB" sz="3200" i="1" dirty="0" smtClean="0">
                <a:latin typeface="Comic Sans MS" pitchFamily="66" charset="0"/>
              </a:rPr>
              <a:t>your students</a:t>
            </a:r>
          </a:p>
        </p:txBody>
      </p:sp>
      <p:pic>
        <p:nvPicPr>
          <p:cNvPr id="3" name="Picture 2" descr="Latino%20student%20gro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5" y="2115660"/>
            <a:ext cx="7020272" cy="474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473809">
            <a:off x="1209315" y="4873178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CP(M)</a:t>
            </a:r>
            <a:endParaRPr lang="en-GB" b="1" i="1" dirty="0"/>
          </a:p>
        </p:txBody>
      </p:sp>
      <p:sp>
        <p:nvSpPr>
          <p:cNvPr id="5" name="TextBox 4"/>
          <p:cNvSpPr txBox="1"/>
          <p:nvPr/>
        </p:nvSpPr>
        <p:spPr>
          <a:xfrm rot="20985290">
            <a:off x="3961373" y="4623107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 smtClean="0"/>
              <a:t>CP(M)</a:t>
            </a:r>
            <a:endParaRPr lang="en-GB" sz="1400" b="1" i="1" dirty="0"/>
          </a:p>
        </p:txBody>
      </p:sp>
      <p:sp>
        <p:nvSpPr>
          <p:cNvPr id="6" name="TextBox 5"/>
          <p:cNvSpPr txBox="1"/>
          <p:nvPr/>
        </p:nvSpPr>
        <p:spPr>
          <a:xfrm rot="2319307">
            <a:off x="2265467" y="4988755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 smtClean="0">
                <a:solidFill>
                  <a:schemeClr val="bg1"/>
                </a:solidFill>
              </a:rPr>
              <a:t>CP(M)</a:t>
            </a:r>
            <a:endParaRPr lang="en-GB" sz="1400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516420">
            <a:off x="5639017" y="5158150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 smtClean="0">
                <a:solidFill>
                  <a:schemeClr val="bg1"/>
                </a:solidFill>
              </a:rPr>
              <a:t>CP(M)</a:t>
            </a:r>
            <a:endParaRPr lang="en-GB" sz="1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10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http://www.wallpapersonly.net/wallpapers/thats-all-folks-1680x1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55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1537</Words>
  <Application>Microsoft Office PowerPoint</Application>
  <PresentationFormat>On-screen Show (4:3)</PresentationFormat>
  <Paragraphs>350</Paragraphs>
  <Slides>97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9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Prosser</dc:creator>
  <cp:lastModifiedBy>Patrick Prosser</cp:lastModifiedBy>
  <cp:revision>51</cp:revision>
  <dcterms:created xsi:type="dcterms:W3CDTF">2014-08-14T10:36:47Z</dcterms:created>
  <dcterms:modified xsi:type="dcterms:W3CDTF">2014-08-25T16:05:22Z</dcterms:modified>
</cp:coreProperties>
</file>