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379" r:id="rId2"/>
    <p:sldId id="257" r:id="rId3"/>
    <p:sldId id="260" r:id="rId4"/>
    <p:sldId id="380" r:id="rId5"/>
    <p:sldId id="263" r:id="rId6"/>
    <p:sldId id="264" r:id="rId7"/>
    <p:sldId id="278" r:id="rId8"/>
    <p:sldId id="279" r:id="rId9"/>
    <p:sldId id="271" r:id="rId10"/>
    <p:sldId id="272" r:id="rId11"/>
    <p:sldId id="273" r:id="rId12"/>
    <p:sldId id="274" r:id="rId13"/>
    <p:sldId id="275" r:id="rId14"/>
    <p:sldId id="280" r:id="rId15"/>
    <p:sldId id="277" r:id="rId16"/>
    <p:sldId id="276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9" r:id="rId25"/>
    <p:sldId id="290" r:id="rId26"/>
    <p:sldId id="291" r:id="rId27"/>
    <p:sldId id="292" r:id="rId28"/>
    <p:sldId id="293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288" r:id="rId40"/>
    <p:sldId id="308" r:id="rId41"/>
    <p:sldId id="311" r:id="rId42"/>
    <p:sldId id="312" r:id="rId43"/>
    <p:sldId id="313" r:id="rId44"/>
    <p:sldId id="310" r:id="rId45"/>
    <p:sldId id="328" r:id="rId46"/>
    <p:sldId id="329" r:id="rId47"/>
    <p:sldId id="314" r:id="rId48"/>
    <p:sldId id="315" r:id="rId49"/>
    <p:sldId id="326" r:id="rId50"/>
    <p:sldId id="316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53" r:id="rId60"/>
    <p:sldId id="317" r:id="rId61"/>
    <p:sldId id="318" r:id="rId62"/>
    <p:sldId id="319" r:id="rId63"/>
    <p:sldId id="321" r:id="rId64"/>
    <p:sldId id="322" r:id="rId65"/>
    <p:sldId id="325" r:id="rId66"/>
    <p:sldId id="370" r:id="rId67"/>
    <p:sldId id="324" r:id="rId68"/>
    <p:sldId id="327" r:id="rId69"/>
    <p:sldId id="339" r:id="rId70"/>
    <p:sldId id="338" r:id="rId71"/>
    <p:sldId id="342" r:id="rId72"/>
    <p:sldId id="340" r:id="rId73"/>
    <p:sldId id="341" r:id="rId74"/>
    <p:sldId id="343" r:id="rId75"/>
    <p:sldId id="344" r:id="rId76"/>
    <p:sldId id="346" r:id="rId77"/>
    <p:sldId id="349" r:id="rId78"/>
    <p:sldId id="350" r:id="rId79"/>
    <p:sldId id="352" r:id="rId80"/>
    <p:sldId id="347" r:id="rId81"/>
    <p:sldId id="354" r:id="rId82"/>
    <p:sldId id="355" r:id="rId83"/>
    <p:sldId id="371" r:id="rId84"/>
    <p:sldId id="372" r:id="rId85"/>
    <p:sldId id="373" r:id="rId86"/>
    <p:sldId id="374" r:id="rId87"/>
    <p:sldId id="375" r:id="rId88"/>
    <p:sldId id="376" r:id="rId89"/>
    <p:sldId id="356" r:id="rId90"/>
    <p:sldId id="377" r:id="rId91"/>
    <p:sldId id="378" r:id="rId92"/>
    <p:sldId id="358" r:id="rId93"/>
    <p:sldId id="357" r:id="rId94"/>
    <p:sldId id="345" r:id="rId95"/>
    <p:sldId id="359" r:id="rId96"/>
    <p:sldId id="360" r:id="rId97"/>
    <p:sldId id="361" r:id="rId98"/>
    <p:sldId id="362" r:id="rId99"/>
    <p:sldId id="369" r:id="rId100"/>
    <p:sldId id="368" r:id="rId101"/>
    <p:sldId id="366" r:id="rId102"/>
    <p:sldId id="364" r:id="rId103"/>
    <p:sldId id="367" r:id="rId104"/>
    <p:sldId id="363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D0735-5A0E-44CC-8C75-64B6EBC01AF3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4E14E-3134-41AD-85CC-C0C05B484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0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E14E-3134-41AD-85CC-C0C05B4844E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E14E-3134-41AD-85CC-C0C05B4844E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1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E14E-3134-41AD-85CC-C0C05B4844E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1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E14E-3134-41AD-85CC-C0C05B4844E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1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E14E-3134-41AD-85CC-C0C05B4844E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1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E14E-3134-41AD-85CC-C0C05B4844E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1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E14E-3134-41AD-85CC-C0C05B4844E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1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E14E-3134-41AD-85CC-C0C05B4844E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1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E14E-3134-41AD-85CC-C0C05B4844E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E14E-3134-41AD-85CC-C0C05B4844E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E14E-3134-41AD-85CC-C0C05B4844E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E14E-3134-41AD-85CC-C0C05B4844E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E14E-3134-41AD-85CC-C0C05B4844E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E14E-3134-41AD-85CC-C0C05B4844E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E14E-3134-41AD-85CC-C0C05B4844E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1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E14E-3134-41AD-85CC-C0C05B4844E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1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E14E-3134-41AD-85CC-C0C05B4844E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091-1B84-4821-8A2C-940F2E9D7BC3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E64-A649-429E-9415-A6758A07F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05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091-1B84-4821-8A2C-940F2E9D7BC3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E64-A649-429E-9415-A6758A07F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29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091-1B84-4821-8A2C-940F2E9D7BC3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E64-A649-429E-9415-A6758A07F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1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091-1B84-4821-8A2C-940F2E9D7BC3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E64-A649-429E-9415-A6758A07F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4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091-1B84-4821-8A2C-940F2E9D7BC3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E64-A649-429E-9415-A6758A07F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7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091-1B84-4821-8A2C-940F2E9D7BC3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E64-A649-429E-9415-A6758A07F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43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091-1B84-4821-8A2C-940F2E9D7BC3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E64-A649-429E-9415-A6758A07F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2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091-1B84-4821-8A2C-940F2E9D7BC3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E64-A649-429E-9415-A6758A07F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65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091-1B84-4821-8A2C-940F2E9D7BC3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E64-A649-429E-9415-A6758A07F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8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091-1B84-4821-8A2C-940F2E9D7BC3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E64-A649-429E-9415-A6758A07F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1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091-1B84-4821-8A2C-940F2E9D7BC3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E64-A649-429E-9415-A6758A07F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22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4B091-1B84-4821-8A2C-940F2E9D7BC3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B7E64-A649-429E-9415-A6758A07F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4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9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9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:\github\cp2015-boats-paper\ding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74987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5530" y="4869160"/>
            <a:ext cx="2598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Comic Sans MS" pitchFamily="66" charset="0"/>
              </a:rPr>
              <a:t>Scene from an imaginary dinghy race</a:t>
            </a:r>
            <a:endParaRPr lang="en-GB" sz="11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.xx.fbcdn.net/hphotos-xat1/t31.0-8/11402395_10204761313613489_339680106370281872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" y="548680"/>
            <a:ext cx="891794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3" t="11738" r="37149" b="8376"/>
          <a:stretch/>
        </p:blipFill>
        <p:spPr bwMode="auto">
          <a:xfrm>
            <a:off x="6084168" y="287522"/>
            <a:ext cx="2602929" cy="350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30769" r="37730" b="18519"/>
          <a:stretch/>
        </p:blipFill>
        <p:spPr bwMode="auto">
          <a:xfrm>
            <a:off x="3546555" y="980728"/>
            <a:ext cx="3487221" cy="310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1" t="38747" r="38398" b="28547"/>
          <a:stretch/>
        </p:blipFill>
        <p:spPr bwMode="auto">
          <a:xfrm>
            <a:off x="5002538" y="4086252"/>
            <a:ext cx="3688213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12194" r="28258" b="36866"/>
          <a:stretch/>
        </p:blipFill>
        <p:spPr bwMode="auto">
          <a:xfrm>
            <a:off x="395536" y="188640"/>
            <a:ext cx="3536447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t="33475" r="31929" b="18035"/>
          <a:stretch/>
        </p:blipFill>
        <p:spPr bwMode="auto">
          <a:xfrm>
            <a:off x="203799" y="3862481"/>
            <a:ext cx="3548138" cy="2301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avatars3.githubusercontent.com/u/17266?v=3&amp;s=4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2375704"/>
            <a:ext cx="1414029" cy="141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chef.bbci.co.uk/images/ic/1200x675/p01gk3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2" y="836712"/>
            <a:ext cx="8789823" cy="494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cs.gla.ac.uk/%7Ecraigm/images/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2" y="550426"/>
            <a:ext cx="1505182" cy="10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3.githubusercontent.com/u/17266?v=3&amp;s=4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9" y="1997047"/>
            <a:ext cx="1080884" cy="108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.xx.fbcdn.net/hphotos-xpf1/v/t1.0-9/10559845_10152513036716544_4517233483096173334_n.jpg?oh=8a7c47883a273b1a4fed100411736a38&amp;oe=564681B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13595" r="30379" b="10604"/>
          <a:stretch/>
        </p:blipFill>
        <p:spPr bwMode="auto">
          <a:xfrm>
            <a:off x="740880" y="5013176"/>
            <a:ext cx="1589008" cy="13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.xx.fbcdn.net/hphotos-ash4/v/t1.0-9/10325782_10202165336715689_5337083165957112375_n.jpg?oh=0d752d01a164c315bd10a0b68adf7195&amp;oe=564696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1" y="3372441"/>
            <a:ext cx="1183945" cy="11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Y:\github\cp2015-boats-paper\dingh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2335684" cy="1368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32407" r="33932" b="40835"/>
          <a:stretch/>
        </p:blipFill>
        <p:spPr bwMode="auto">
          <a:xfrm>
            <a:off x="5891944" y="1997047"/>
            <a:ext cx="1656184" cy="1375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7" t="14052" r="24678" b="53892"/>
          <a:stretch/>
        </p:blipFill>
        <p:spPr bwMode="auto">
          <a:xfrm>
            <a:off x="5871211" y="5165653"/>
            <a:ext cx="1676917" cy="123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98072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244408" y="8077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354" y="544543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122" y="363244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3520" y="235282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44408" y="4060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244408" y="25000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8244408" y="55840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38827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lgerian" pitchFamily="82" charset="0"/>
              </a:rPr>
              <a:t>A matching problem</a:t>
            </a:r>
            <a:endParaRPr lang="en-GB" dirty="0">
              <a:latin typeface="Algerian" pitchFamily="82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8" t="50514" r="33209" b="18035"/>
          <a:stretch/>
        </p:blipFill>
        <p:spPr bwMode="auto">
          <a:xfrm>
            <a:off x="5796136" y="3505121"/>
            <a:ext cx="2122217" cy="14927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cs.gla.ac.uk/%7Ecraigm/images/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2" y="550426"/>
            <a:ext cx="1505182" cy="10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3.githubusercontent.com/u/17266?v=3&amp;s=4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9" y="1997047"/>
            <a:ext cx="1080884" cy="108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.xx.fbcdn.net/hphotos-xpf1/v/t1.0-9/10559845_10152513036716544_4517233483096173334_n.jpg?oh=8a7c47883a273b1a4fed100411736a38&amp;oe=564681B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13595" r="30379" b="10604"/>
          <a:stretch/>
        </p:blipFill>
        <p:spPr bwMode="auto">
          <a:xfrm>
            <a:off x="740880" y="5013176"/>
            <a:ext cx="1589008" cy="13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.xx.fbcdn.net/hphotos-ash4/v/t1.0-9/10325782_10202165336715689_5337083165957112375_n.jpg?oh=0d752d01a164c315bd10a0b68adf7195&amp;oe=564696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1" y="3372441"/>
            <a:ext cx="1183945" cy="11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Y:\github\cp2015-boats-paper\dingh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2335684" cy="1368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32407" r="33932" b="40835"/>
          <a:stretch/>
        </p:blipFill>
        <p:spPr bwMode="auto">
          <a:xfrm>
            <a:off x="5891944" y="1997047"/>
            <a:ext cx="1656184" cy="1375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7" t="14052" r="24678" b="53892"/>
          <a:stretch/>
        </p:blipFill>
        <p:spPr bwMode="auto">
          <a:xfrm>
            <a:off x="5871211" y="5165653"/>
            <a:ext cx="1676917" cy="123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98072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244408" y="8077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354" y="544543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122" y="363244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3520" y="235282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44408" y="4060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244408" y="25000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8244408" y="55840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38827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lgerian" pitchFamily="82" charset="0"/>
              </a:rPr>
              <a:t>A matching problem</a:t>
            </a:r>
            <a:endParaRPr lang="en-GB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4412" y="6405604"/>
            <a:ext cx="212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(A,4) (B,3) (C,2) (D,1)</a:t>
            </a:r>
            <a:endParaRPr lang="en-GB" dirty="0"/>
          </a:p>
        </p:txBody>
      </p:sp>
      <p:cxnSp>
        <p:nvCxnSpPr>
          <p:cNvPr id="6" name="Straight Connector 5"/>
          <p:cNvCxnSpPr>
            <a:stCxn id="1026" idx="3"/>
            <a:endCxn id="6148" idx="1"/>
          </p:cNvCxnSpPr>
          <p:nvPr/>
        </p:nvCxnSpPr>
        <p:spPr>
          <a:xfrm>
            <a:off x="2220424" y="1065867"/>
            <a:ext cx="3650787" cy="47187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56" idx="3"/>
            <a:endCxn id="6146" idx="1"/>
          </p:cNvCxnSpPr>
          <p:nvPr/>
        </p:nvCxnSpPr>
        <p:spPr>
          <a:xfrm flipV="1">
            <a:off x="1925066" y="2684744"/>
            <a:ext cx="3966878" cy="12796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050" idx="3"/>
            <a:endCxn id="25" idx="1"/>
          </p:cNvCxnSpPr>
          <p:nvPr/>
        </p:nvCxnSpPr>
        <p:spPr>
          <a:xfrm>
            <a:off x="1840373" y="2537489"/>
            <a:ext cx="3955763" cy="17139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1"/>
            <a:endCxn id="2054" idx="3"/>
          </p:cNvCxnSpPr>
          <p:nvPr/>
        </p:nvCxnSpPr>
        <p:spPr>
          <a:xfrm flipH="1">
            <a:off x="2329888" y="1088740"/>
            <a:ext cx="3250224" cy="46196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8" t="50514" r="33209" b="18035"/>
          <a:stretch/>
        </p:blipFill>
        <p:spPr bwMode="auto">
          <a:xfrm>
            <a:off x="5796136" y="3505121"/>
            <a:ext cx="2122217" cy="14927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4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:\github\cp2015-boats-paper\ding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74987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5530" y="4869160"/>
            <a:ext cx="2598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Comic Sans MS" pitchFamily="66" charset="0"/>
              </a:rPr>
              <a:t>Scene from an imaginary dinghy race</a:t>
            </a:r>
            <a:endParaRPr lang="en-GB" sz="11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.xx.fbcdn.net/hphotos-xat1/t31.0-8/11402395_10204761313613489_339680106370281872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" y="548680"/>
            <a:ext cx="891794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850916" y="92185"/>
            <a:ext cx="3180057" cy="456495"/>
          </a:xfrm>
          <a:prstGeom prst="wedgeRoundRectCallout">
            <a:avLst>
              <a:gd name="adj1" fmla="val -128600"/>
              <a:gd name="adj2" fmla="val 10569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What’s the problem Craig?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12776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We have n </a:t>
            </a:r>
            <a:r>
              <a:rPr lang="en-GB" b="1" i="1" dirty="0" smtClean="0">
                <a:latin typeface="Comic Sans MS" pitchFamily="66" charset="0"/>
              </a:rPr>
              <a:t>skippers</a:t>
            </a:r>
            <a:r>
              <a:rPr lang="en-GB" dirty="0" smtClean="0">
                <a:latin typeface="Comic Sans MS" pitchFamily="66" charset="0"/>
              </a:rPr>
              <a:t> and m </a:t>
            </a:r>
            <a:r>
              <a:rPr lang="en-GB" b="1" i="1" dirty="0" smtClean="0">
                <a:latin typeface="Comic Sans MS" pitchFamily="66" charset="0"/>
              </a:rPr>
              <a:t>boats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(m ≤ 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Each skipper has to compete against every other skipper once and once only.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We can send m skippers out together, in pairs (m/2 pairs)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We call this a </a:t>
            </a:r>
            <a:r>
              <a:rPr lang="en-GB" b="1" i="1" dirty="0" smtClean="0">
                <a:latin typeface="Comic Sans MS" pitchFamily="66" charset="0"/>
              </a:rPr>
              <a:t>flight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There are some restrictions to take into consideration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6386" name="Picture 2" descr="http://demeter.inf.ed.ac.uk/cross/images/cra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1728192" cy="210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.xx.fbcdn.net/hphotos-xat1/t31.0-8/11402395_10204761313613489_339680106370281872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" y="548680"/>
            <a:ext cx="891794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66835" y="154943"/>
            <a:ext cx="2154717" cy="393737"/>
          </a:xfrm>
          <a:prstGeom prst="wedgeRoundRectCallout">
            <a:avLst>
              <a:gd name="adj1" fmla="val -136185"/>
              <a:gd name="adj2" fmla="val 5801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Not a problem. 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.xx.fbcdn.net/hphotos-xat1/t31.0-8/11402395_10204761313613489_339680106370281872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" y="548680"/>
            <a:ext cx="891794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39552" y="154942"/>
            <a:ext cx="2154717" cy="393737"/>
          </a:xfrm>
          <a:prstGeom prst="wedgeRoundRectCallout">
            <a:avLst>
              <a:gd name="adj1" fmla="val 229488"/>
              <a:gd name="adj2" fmla="val 10597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Leave it with us.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.xx.fbcdn.net/hphotos-xat1/t31.0-8/11402395_10204761313613489_339680106370281872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" y="548680"/>
            <a:ext cx="891794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04248" y="9664"/>
            <a:ext cx="2339752" cy="504056"/>
          </a:xfrm>
          <a:prstGeom prst="wedgeRoundRectCallout">
            <a:avLst>
              <a:gd name="adj1" fmla="val -198269"/>
              <a:gd name="adj2" fmla="val 9949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It’s a round robin.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6.static.flickr.com/5222/5617016190_6a8960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064896" cy="650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628800"/>
            <a:ext cx="361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Consider 7 skippers and 6 boats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628800"/>
            <a:ext cx="36134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Consider 7 skippers and 6 boats</a:t>
            </a:r>
          </a:p>
          <a:p>
            <a:endParaRPr lang="en-GB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We have 7.6/2 = 21 matches</a:t>
            </a:r>
          </a:p>
        </p:txBody>
      </p:sp>
    </p:spTree>
    <p:extLst>
      <p:ext uri="{BB962C8B-B14F-4D97-AF65-F5344CB8AC3E}">
        <p14:creationId xmlns:p14="http://schemas.microsoft.com/office/powerpoint/2010/main" val="38520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628800"/>
            <a:ext cx="43877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Consider 7 skippers and 6 boats</a:t>
            </a:r>
          </a:p>
          <a:p>
            <a:endParaRPr lang="en-GB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We have 7.6/2 = 21 matches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Given 6 boats we have 3 matches in each flight</a:t>
            </a:r>
          </a:p>
        </p:txBody>
      </p:sp>
    </p:spTree>
    <p:extLst>
      <p:ext uri="{BB962C8B-B14F-4D97-AF65-F5344CB8AC3E}">
        <p14:creationId xmlns:p14="http://schemas.microsoft.com/office/powerpoint/2010/main" val="6884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3186" y="1881698"/>
            <a:ext cx="482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  <a:cs typeface="Arial" pitchFamily="34" charset="0"/>
              </a:rPr>
              <a:t>Constructing Sailing Match Race Schedules</a:t>
            </a:r>
          </a:p>
          <a:p>
            <a:pPr algn="ctr"/>
            <a:r>
              <a:rPr lang="en-GB" dirty="0" smtClean="0">
                <a:latin typeface="Comic Sans MS" pitchFamily="66" charset="0"/>
                <a:cs typeface="Arial" pitchFamily="34" charset="0"/>
              </a:rPr>
              <a:t>Round-Robin Pairing Lists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9940" y="3212976"/>
            <a:ext cx="4761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Craig Macdonald, Ciaran McCreesh, Alice Miller, Patrick Prosser</a:t>
            </a:r>
            <a:endParaRPr lang="en-GB" sz="1200" dirty="0">
              <a:latin typeface="Comic Sans MS" pitchFamily="66" charset="0"/>
            </a:endParaRPr>
          </a:p>
        </p:txBody>
      </p:sp>
      <p:pic>
        <p:nvPicPr>
          <p:cNvPr id="1026" name="Picture 2" descr="http://www.dcs.gla.ac.uk/%7Ecraigm/images/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698244" cy="25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6345427"/>
            <a:ext cx="2566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All @ Computing Science Glasgow</a:t>
            </a:r>
            <a:endParaRPr lang="en-GB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628800"/>
            <a:ext cx="438774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Consider 7 skippers and 6 boats</a:t>
            </a:r>
          </a:p>
          <a:p>
            <a:endParaRPr lang="en-GB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We have 7.6/2 = 21 matches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Given 6 boats we have 3 matches in each flight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>
                <a:latin typeface="Comic Sans MS" pitchFamily="66" charset="0"/>
              </a:rPr>
              <a:t>W</a:t>
            </a:r>
            <a:r>
              <a:rPr lang="en-GB" sz="1400" dirty="0" smtClean="0">
                <a:latin typeface="Comic Sans MS" pitchFamily="66" charset="0"/>
              </a:rPr>
              <a:t>e have 7 flights</a:t>
            </a:r>
          </a:p>
        </p:txBody>
      </p:sp>
    </p:spTree>
    <p:extLst>
      <p:ext uri="{BB962C8B-B14F-4D97-AF65-F5344CB8AC3E}">
        <p14:creationId xmlns:p14="http://schemas.microsoft.com/office/powerpoint/2010/main" val="23286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628800"/>
            <a:ext cx="438774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Consider 7 skippers and 6 boats</a:t>
            </a:r>
          </a:p>
          <a:p>
            <a:endParaRPr lang="en-GB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We have 7.6/2 = 21 matches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Given 6 boats we have 3 matches in each flight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>
                <a:latin typeface="Comic Sans MS" pitchFamily="66" charset="0"/>
              </a:rPr>
              <a:t>W</a:t>
            </a:r>
            <a:r>
              <a:rPr lang="en-GB" sz="1400" dirty="0" smtClean="0">
                <a:latin typeface="Comic Sans MS" pitchFamily="66" charset="0"/>
              </a:rPr>
              <a:t>e have 7 flights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4" t="40651" r="30626" b="22071"/>
          <a:stretch/>
        </p:blipFill>
        <p:spPr bwMode="auto">
          <a:xfrm>
            <a:off x="5068563" y="3140968"/>
            <a:ext cx="3299600" cy="347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8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628800"/>
            <a:ext cx="438774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Consider 7 skippers and 6 boats</a:t>
            </a:r>
          </a:p>
          <a:p>
            <a:endParaRPr lang="en-GB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We have 7.6/2 = 21 matches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Given 6 boats we have 3 matches in each flight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>
                <a:latin typeface="Comic Sans MS" pitchFamily="66" charset="0"/>
              </a:rPr>
              <a:t>W</a:t>
            </a:r>
            <a:r>
              <a:rPr lang="en-GB" sz="1400" dirty="0" smtClean="0">
                <a:latin typeface="Comic Sans MS" pitchFamily="66" charset="0"/>
              </a:rPr>
              <a:t>e have 7 flights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4" t="40651" r="30626" b="22071"/>
          <a:stretch/>
        </p:blipFill>
        <p:spPr bwMode="auto">
          <a:xfrm>
            <a:off x="5068563" y="3140968"/>
            <a:ext cx="3299600" cy="347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18426"/>
            <a:ext cx="419057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Skipper 0 is in a match with skipper 1 in flight 0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4442091" y="4077072"/>
            <a:ext cx="1714085" cy="952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628800"/>
            <a:ext cx="438774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Consider 7 skippers and 6 boats</a:t>
            </a:r>
          </a:p>
          <a:p>
            <a:endParaRPr lang="en-GB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We have 7.6/2 = 21 matches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Given 6 boats we have 3 matches in each flight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>
                <a:latin typeface="Comic Sans MS" pitchFamily="66" charset="0"/>
              </a:rPr>
              <a:t>W</a:t>
            </a:r>
            <a:r>
              <a:rPr lang="en-GB" sz="1400" dirty="0" smtClean="0">
                <a:latin typeface="Comic Sans MS" pitchFamily="66" charset="0"/>
              </a:rPr>
              <a:t>e have 7 flights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4" t="40651" r="30626" b="22071"/>
          <a:stretch/>
        </p:blipFill>
        <p:spPr bwMode="auto">
          <a:xfrm>
            <a:off x="5068563" y="3140968"/>
            <a:ext cx="3299600" cy="347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18426"/>
            <a:ext cx="419057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Skipper 1 is in a match with skipper 6 in flight 4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4442091" y="4172315"/>
            <a:ext cx="2506173" cy="12009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1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4" t="40651" r="30626" b="22071"/>
          <a:stretch/>
        </p:blipFill>
        <p:spPr bwMode="auto">
          <a:xfrm>
            <a:off x="6299899" y="4437112"/>
            <a:ext cx="2068263" cy="21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32222"/>
              </p:ext>
            </p:extLst>
          </p:nvPr>
        </p:nvGraphicFramePr>
        <p:xfrm>
          <a:off x="1501036" y="764704"/>
          <a:ext cx="4775896" cy="318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87"/>
                <a:gridCol w="596987"/>
                <a:gridCol w="596987"/>
                <a:gridCol w="596987"/>
                <a:gridCol w="596987"/>
                <a:gridCol w="596987"/>
                <a:gridCol w="596987"/>
                <a:gridCol w="596987"/>
              </a:tblGrid>
              <a:tr h="3980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1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4" t="40651" r="30626" b="22071"/>
          <a:stretch/>
        </p:blipFill>
        <p:spPr bwMode="auto">
          <a:xfrm>
            <a:off x="6299899" y="4437112"/>
            <a:ext cx="2068263" cy="21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152309"/>
              </p:ext>
            </p:extLst>
          </p:nvPr>
        </p:nvGraphicFramePr>
        <p:xfrm>
          <a:off x="1501036" y="764704"/>
          <a:ext cx="4775896" cy="318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87"/>
                <a:gridCol w="596987"/>
                <a:gridCol w="596987"/>
                <a:gridCol w="596987"/>
                <a:gridCol w="596987"/>
                <a:gridCol w="596987"/>
                <a:gridCol w="596987"/>
                <a:gridCol w="596987"/>
              </a:tblGrid>
              <a:tr h="3980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4509120"/>
            <a:ext cx="405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M[i][j] =  flight that match (i,j) takes place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0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4" t="40651" r="30626" b="22071"/>
          <a:stretch/>
        </p:blipFill>
        <p:spPr bwMode="auto">
          <a:xfrm>
            <a:off x="6299899" y="4437112"/>
            <a:ext cx="2068263" cy="21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578449"/>
              </p:ext>
            </p:extLst>
          </p:nvPr>
        </p:nvGraphicFramePr>
        <p:xfrm>
          <a:off x="1501036" y="764704"/>
          <a:ext cx="4775896" cy="318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87"/>
                <a:gridCol w="596987"/>
                <a:gridCol w="596987"/>
                <a:gridCol w="596987"/>
                <a:gridCol w="596987"/>
                <a:gridCol w="596987"/>
                <a:gridCol w="596987"/>
                <a:gridCol w="596987"/>
              </a:tblGrid>
              <a:tr h="3980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4509120"/>
            <a:ext cx="4054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M[i][j] =  flight that match (i,j) takes place</a:t>
            </a:r>
          </a:p>
          <a:p>
            <a:r>
              <a:rPr lang="en-GB" dirty="0" smtClean="0"/>
              <a:t>M[i][j] ≡ M[j][i]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2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4" t="40651" r="30626" b="22071"/>
          <a:stretch/>
        </p:blipFill>
        <p:spPr bwMode="auto">
          <a:xfrm>
            <a:off x="6299899" y="4437112"/>
            <a:ext cx="2068263" cy="21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165359"/>
              </p:ext>
            </p:extLst>
          </p:nvPr>
        </p:nvGraphicFramePr>
        <p:xfrm>
          <a:off x="1501036" y="764704"/>
          <a:ext cx="4775896" cy="318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87"/>
                <a:gridCol w="596987"/>
                <a:gridCol w="596987"/>
                <a:gridCol w="596987"/>
                <a:gridCol w="596987"/>
                <a:gridCol w="596987"/>
                <a:gridCol w="596987"/>
                <a:gridCol w="596987"/>
              </a:tblGrid>
              <a:tr h="3980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4509120"/>
            <a:ext cx="4054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M[i][j] =  flight that match (i,j) takes place</a:t>
            </a:r>
          </a:p>
          <a:p>
            <a:r>
              <a:rPr lang="en-GB" dirty="0" smtClean="0"/>
              <a:t>M[i][j] ≡ M[j][i]</a:t>
            </a:r>
          </a:p>
          <a:p>
            <a:r>
              <a:rPr lang="en-GB" dirty="0" smtClean="0"/>
              <a:t>allDifferent(M[i])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9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4" t="40651" r="30626" b="22071"/>
          <a:stretch/>
        </p:blipFill>
        <p:spPr bwMode="auto">
          <a:xfrm>
            <a:off x="6299899" y="4437112"/>
            <a:ext cx="2068263" cy="21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025370"/>
              </p:ext>
            </p:extLst>
          </p:nvPr>
        </p:nvGraphicFramePr>
        <p:xfrm>
          <a:off x="1501036" y="764704"/>
          <a:ext cx="4775896" cy="318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87"/>
                <a:gridCol w="596987"/>
                <a:gridCol w="596987"/>
                <a:gridCol w="596987"/>
                <a:gridCol w="596987"/>
                <a:gridCol w="596987"/>
                <a:gridCol w="596987"/>
                <a:gridCol w="596987"/>
              </a:tblGrid>
              <a:tr h="3980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  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98016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4509120"/>
            <a:ext cx="4054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M[i][j] =  flight that match (i,j) takes place</a:t>
            </a:r>
          </a:p>
          <a:p>
            <a:r>
              <a:rPr lang="en-GB" dirty="0" smtClean="0"/>
              <a:t>M[i][j] ≡ M[j][i]</a:t>
            </a:r>
          </a:p>
          <a:p>
            <a:r>
              <a:rPr lang="en-GB" dirty="0" smtClean="0"/>
              <a:t>allDifferent(M[i])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1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49415" y="254160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0</a:t>
            </a:r>
          </a:p>
        </p:txBody>
      </p:sp>
      <p:sp>
        <p:nvSpPr>
          <p:cNvPr id="19" name="Oval 18"/>
          <p:cNvSpPr/>
          <p:nvPr/>
        </p:nvSpPr>
        <p:spPr>
          <a:xfrm>
            <a:off x="5940977" y="249355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4003415" y="135004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4021623" y="4113076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88640"/>
            <a:ext cx="478047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Another view: vertices are skippers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coloured edge is time of match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4 skippers &amp; 4 boats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&amp; 6 matches</a:t>
            </a:r>
          </a:p>
        </p:txBody>
      </p:sp>
    </p:spTree>
    <p:extLst>
      <p:ext uri="{BB962C8B-B14F-4D97-AF65-F5344CB8AC3E}">
        <p14:creationId xmlns:p14="http://schemas.microsoft.com/office/powerpoint/2010/main" val="22653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cs.gla.ac.uk/%7Ecraigm/images/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0" y="550428"/>
            <a:ext cx="3600400" cy="246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3.githubusercontent.com/u/17266?v=3&amp;s=4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3940"/>
            <a:ext cx="25202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.xx.fbcdn.net/hphotos-xpf1/v/t1.0-9/10559845_10152513036716544_4517233483096173334_n.jpg?oh=8a7c47883a273b1a4fed100411736a38&amp;oe=564681B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13595" r="30379" b="10604"/>
          <a:stretch/>
        </p:blipFill>
        <p:spPr bwMode="auto">
          <a:xfrm>
            <a:off x="5416871" y="4149080"/>
            <a:ext cx="2741160" cy="23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.xx.fbcdn.net/hphotos-ash4/v/t1.0-9/10325782_10202165336715689_5337083165957112375_n.jpg?oh=0d752d01a164c315bd10a0b68adf7195&amp;oe=564696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3" y="3820856"/>
            <a:ext cx="288032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6833" y="211443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Craig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2018" y="39460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Ciaran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3153" y="377974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Alice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5932" y="3453492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Patrick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49415" y="254160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0</a:t>
            </a:r>
          </a:p>
        </p:txBody>
      </p:sp>
      <p:sp>
        <p:nvSpPr>
          <p:cNvPr id="19" name="Oval 18"/>
          <p:cNvSpPr/>
          <p:nvPr/>
        </p:nvSpPr>
        <p:spPr>
          <a:xfrm>
            <a:off x="5940977" y="249355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4003415" y="135004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4021623" y="4113076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88640"/>
            <a:ext cx="453842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Another view: vertices are skippers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coloured edge is time of match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4 skippers &amp; 4 boats</a:t>
            </a:r>
            <a:endParaRPr lang="en-GB" sz="16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>
            <a:stCxn id="6" idx="7"/>
            <a:endCxn id="21" idx="3"/>
          </p:cNvCxnSpPr>
          <p:nvPr/>
        </p:nvCxnSpPr>
        <p:spPr>
          <a:xfrm flipV="1">
            <a:off x="2764042" y="1903206"/>
            <a:ext cx="1344826" cy="7333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7" idx="7"/>
            <a:endCxn id="19" idx="3"/>
          </p:cNvCxnSpPr>
          <p:nvPr/>
        </p:nvCxnSpPr>
        <p:spPr>
          <a:xfrm flipV="1">
            <a:off x="4636250" y="3046719"/>
            <a:ext cx="1410180" cy="1161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49415" y="254160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0</a:t>
            </a:r>
          </a:p>
        </p:txBody>
      </p:sp>
      <p:sp>
        <p:nvSpPr>
          <p:cNvPr id="19" name="Oval 18"/>
          <p:cNvSpPr/>
          <p:nvPr/>
        </p:nvSpPr>
        <p:spPr>
          <a:xfrm>
            <a:off x="5940977" y="249355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4003415" y="135004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4021623" y="4113076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88640"/>
            <a:ext cx="453842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Another view: vertices are skippers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coloured edge is time of match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4 skippers &amp; 4 boats</a:t>
            </a:r>
            <a:endParaRPr lang="en-GB" sz="16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>
            <a:stCxn id="6" idx="7"/>
            <a:endCxn id="21" idx="3"/>
          </p:cNvCxnSpPr>
          <p:nvPr/>
        </p:nvCxnSpPr>
        <p:spPr>
          <a:xfrm flipV="1">
            <a:off x="2764042" y="1903206"/>
            <a:ext cx="1344826" cy="7333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7" idx="7"/>
            <a:endCxn id="19" idx="3"/>
          </p:cNvCxnSpPr>
          <p:nvPr/>
        </p:nvCxnSpPr>
        <p:spPr>
          <a:xfrm flipV="1">
            <a:off x="4636250" y="3046719"/>
            <a:ext cx="1410180" cy="1161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5"/>
            <a:endCxn id="27" idx="1"/>
          </p:cNvCxnSpPr>
          <p:nvPr/>
        </p:nvCxnSpPr>
        <p:spPr>
          <a:xfrm>
            <a:off x="2764042" y="3094768"/>
            <a:ext cx="1363034" cy="11132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1" idx="5"/>
            <a:endCxn id="19" idx="1"/>
          </p:cNvCxnSpPr>
          <p:nvPr/>
        </p:nvCxnSpPr>
        <p:spPr>
          <a:xfrm>
            <a:off x="4618042" y="1903206"/>
            <a:ext cx="1428388" cy="68525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7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49415" y="254160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0</a:t>
            </a:r>
          </a:p>
        </p:txBody>
      </p:sp>
      <p:sp>
        <p:nvSpPr>
          <p:cNvPr id="19" name="Oval 18"/>
          <p:cNvSpPr/>
          <p:nvPr/>
        </p:nvSpPr>
        <p:spPr>
          <a:xfrm>
            <a:off x="5940977" y="249355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4003415" y="135004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4021623" y="4113076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88640"/>
            <a:ext cx="453842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Another view: vertices are skippers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coloured edge is time of match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4 skippers &amp; 4 boats</a:t>
            </a:r>
            <a:endParaRPr lang="en-GB" sz="16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>
            <a:stCxn id="6" idx="7"/>
            <a:endCxn id="21" idx="3"/>
          </p:cNvCxnSpPr>
          <p:nvPr/>
        </p:nvCxnSpPr>
        <p:spPr>
          <a:xfrm flipV="1">
            <a:off x="2764042" y="1903206"/>
            <a:ext cx="1344826" cy="7333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7" idx="7"/>
            <a:endCxn id="19" idx="3"/>
          </p:cNvCxnSpPr>
          <p:nvPr/>
        </p:nvCxnSpPr>
        <p:spPr>
          <a:xfrm flipV="1">
            <a:off x="4636250" y="3046719"/>
            <a:ext cx="1410180" cy="1161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5"/>
            <a:endCxn id="27" idx="1"/>
          </p:cNvCxnSpPr>
          <p:nvPr/>
        </p:nvCxnSpPr>
        <p:spPr>
          <a:xfrm>
            <a:off x="2764042" y="3094768"/>
            <a:ext cx="1363034" cy="11132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1" idx="5"/>
            <a:endCxn id="19" idx="1"/>
          </p:cNvCxnSpPr>
          <p:nvPr/>
        </p:nvCxnSpPr>
        <p:spPr>
          <a:xfrm>
            <a:off x="4618042" y="1903206"/>
            <a:ext cx="1428388" cy="68525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1" idx="4"/>
            <a:endCxn id="27" idx="0"/>
          </p:cNvCxnSpPr>
          <p:nvPr/>
        </p:nvCxnSpPr>
        <p:spPr>
          <a:xfrm>
            <a:off x="4363455" y="1998114"/>
            <a:ext cx="18208" cy="21149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6"/>
            <a:endCxn id="19" idx="2"/>
          </p:cNvCxnSpPr>
          <p:nvPr/>
        </p:nvCxnSpPr>
        <p:spPr>
          <a:xfrm flipV="1">
            <a:off x="2869495" y="2817591"/>
            <a:ext cx="3071482" cy="480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2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49415" y="254160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0</a:t>
            </a:r>
          </a:p>
        </p:txBody>
      </p:sp>
      <p:sp>
        <p:nvSpPr>
          <p:cNvPr id="19" name="Oval 18"/>
          <p:cNvSpPr/>
          <p:nvPr/>
        </p:nvSpPr>
        <p:spPr>
          <a:xfrm>
            <a:off x="5940977" y="249355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4003415" y="135004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4021623" y="4113076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omic Sans MS" pitchFamily="66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88640"/>
            <a:ext cx="453842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Another view: vertices are skippers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coloured edge is time of match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4 skippers &amp; 4 boats</a:t>
            </a:r>
            <a:endParaRPr lang="en-GB" sz="16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>
            <a:stCxn id="6" idx="7"/>
            <a:endCxn id="21" idx="3"/>
          </p:cNvCxnSpPr>
          <p:nvPr/>
        </p:nvCxnSpPr>
        <p:spPr>
          <a:xfrm flipV="1">
            <a:off x="2764042" y="1903206"/>
            <a:ext cx="1344826" cy="7333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7" idx="7"/>
            <a:endCxn id="19" idx="3"/>
          </p:cNvCxnSpPr>
          <p:nvPr/>
        </p:nvCxnSpPr>
        <p:spPr>
          <a:xfrm flipV="1">
            <a:off x="4636250" y="3046719"/>
            <a:ext cx="1410180" cy="1161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5"/>
            <a:endCxn id="27" idx="1"/>
          </p:cNvCxnSpPr>
          <p:nvPr/>
        </p:nvCxnSpPr>
        <p:spPr>
          <a:xfrm>
            <a:off x="2764042" y="3094768"/>
            <a:ext cx="1363034" cy="11132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1" idx="5"/>
            <a:endCxn id="19" idx="1"/>
          </p:cNvCxnSpPr>
          <p:nvPr/>
        </p:nvCxnSpPr>
        <p:spPr>
          <a:xfrm>
            <a:off x="4618042" y="1903206"/>
            <a:ext cx="1428388" cy="68525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1" idx="4"/>
            <a:endCxn id="27" idx="0"/>
          </p:cNvCxnSpPr>
          <p:nvPr/>
        </p:nvCxnSpPr>
        <p:spPr>
          <a:xfrm>
            <a:off x="4363455" y="1998114"/>
            <a:ext cx="18208" cy="21149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6"/>
            <a:endCxn id="19" idx="2"/>
          </p:cNvCxnSpPr>
          <p:nvPr/>
        </p:nvCxnSpPr>
        <p:spPr>
          <a:xfrm flipV="1">
            <a:off x="2869495" y="2817591"/>
            <a:ext cx="3071482" cy="480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08049" y="5517232"/>
            <a:ext cx="2306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1-factorisation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846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49415" y="254160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(0,1)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40977" y="249355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(0,3)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21623" y="5450419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(1,3)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03415" y="135004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(0,2)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149415" y="443711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(2,3)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40152" y="443711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(1,2)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251520" y="188640"/>
            <a:ext cx="4405373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Another view: vertices are matches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edge if matches at same time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4 skippers &amp; 4 boats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49415" y="254160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(0,1)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40977" y="249355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(0,3)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21623" y="5450419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(1,3)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03415" y="135004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(0,2)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22" name="Straight Connector 21"/>
          <p:cNvCxnSpPr>
            <a:stCxn id="26" idx="0"/>
            <a:endCxn id="6" idx="4"/>
          </p:cNvCxnSpPr>
          <p:nvPr/>
        </p:nvCxnSpPr>
        <p:spPr>
          <a:xfrm flipV="1">
            <a:off x="2509455" y="3189676"/>
            <a:ext cx="0" cy="12474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149415" y="443711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(2,3)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40152" y="443711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(1,2)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88640"/>
            <a:ext cx="4405373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Another view: vertices are matches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edge if matches at same time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4 skippers &amp; 4 boats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7135" y="3616948"/>
            <a:ext cx="10246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Flight 0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49415" y="254160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(0,1)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40977" y="249355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(0,3)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21623" y="5450419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(1,3)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03415" y="135004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(0,2)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22" name="Straight Connector 21"/>
          <p:cNvCxnSpPr>
            <a:stCxn id="26" idx="0"/>
            <a:endCxn id="6" idx="4"/>
          </p:cNvCxnSpPr>
          <p:nvPr/>
        </p:nvCxnSpPr>
        <p:spPr>
          <a:xfrm flipV="1">
            <a:off x="2509455" y="3189676"/>
            <a:ext cx="0" cy="12474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149415" y="443711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(2,3)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40152" y="443711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(1,2)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88640"/>
            <a:ext cx="4405373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Another view: vertices are matches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edge if matches at same time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4 skippers &amp; 4 boats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7135" y="3628728"/>
            <a:ext cx="10246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Flight 0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2" name="Straight Connector 11"/>
          <p:cNvCxnSpPr>
            <a:stCxn id="20" idx="0"/>
            <a:endCxn id="21" idx="4"/>
          </p:cNvCxnSpPr>
          <p:nvPr/>
        </p:nvCxnSpPr>
        <p:spPr>
          <a:xfrm flipH="1" flipV="1">
            <a:off x="4363455" y="1998114"/>
            <a:ext cx="18208" cy="345230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69343" y="3539600"/>
            <a:ext cx="9877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92D050"/>
                </a:solidFill>
                <a:latin typeface="Comic Sans MS" pitchFamily="66" charset="0"/>
              </a:rPr>
              <a:t>Flight 1</a:t>
            </a:r>
            <a:endParaRPr lang="en-GB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49415" y="254160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(0,1)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40977" y="249355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(0,3)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21623" y="5450419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(1,3)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03415" y="135004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(0,2)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22" name="Straight Connector 21"/>
          <p:cNvCxnSpPr>
            <a:stCxn id="26" idx="0"/>
            <a:endCxn id="6" idx="4"/>
          </p:cNvCxnSpPr>
          <p:nvPr/>
        </p:nvCxnSpPr>
        <p:spPr>
          <a:xfrm flipV="1">
            <a:off x="2509455" y="3189676"/>
            <a:ext cx="0" cy="12474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149415" y="443711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(2,3)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40152" y="443711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(1,2)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88640"/>
            <a:ext cx="4405373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Another view: vertices are matches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edge if matches at same time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4 skippers &amp; 4 boats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7135" y="3628728"/>
            <a:ext cx="10246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Flight 0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2" name="Straight Connector 11"/>
          <p:cNvCxnSpPr>
            <a:stCxn id="20" idx="0"/>
            <a:endCxn id="21" idx="4"/>
          </p:cNvCxnSpPr>
          <p:nvPr/>
        </p:nvCxnSpPr>
        <p:spPr>
          <a:xfrm flipH="1" flipV="1">
            <a:off x="4363455" y="1998114"/>
            <a:ext cx="18208" cy="345230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69343" y="3539600"/>
            <a:ext cx="9877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92D050"/>
                </a:solidFill>
                <a:latin typeface="Comic Sans MS" pitchFamily="66" charset="0"/>
              </a:rPr>
              <a:t>Flight 1</a:t>
            </a:r>
            <a:endParaRPr lang="en-GB" dirty="0">
              <a:solidFill>
                <a:srgbClr val="92D050"/>
              </a:solidFill>
              <a:latin typeface="Comic Sans MS" pitchFamily="66" charset="0"/>
            </a:endParaRPr>
          </a:p>
        </p:txBody>
      </p:sp>
      <p:cxnSp>
        <p:nvCxnSpPr>
          <p:cNvPr id="14" name="Straight Connector 13"/>
          <p:cNvCxnSpPr>
            <a:stCxn id="27" idx="0"/>
            <a:endCxn id="19" idx="4"/>
          </p:cNvCxnSpPr>
          <p:nvPr/>
        </p:nvCxnSpPr>
        <p:spPr>
          <a:xfrm flipV="1">
            <a:off x="6300192" y="3141627"/>
            <a:ext cx="825" cy="129548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06306" y="3554991"/>
            <a:ext cx="10246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Flight 2</a:t>
            </a:r>
            <a:endParaRPr lang="en-GB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116632"/>
            <a:ext cx="10294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Stab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49415" y="254160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(0,1)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40977" y="249355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(0,3)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21623" y="5450419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(1,3)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03415" y="135004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(0,2)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22" name="Straight Connector 21"/>
          <p:cNvCxnSpPr>
            <a:stCxn id="26" idx="0"/>
            <a:endCxn id="6" idx="4"/>
          </p:cNvCxnSpPr>
          <p:nvPr/>
        </p:nvCxnSpPr>
        <p:spPr>
          <a:xfrm flipV="1">
            <a:off x="2509455" y="3189676"/>
            <a:ext cx="0" cy="12474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149415" y="443711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(2,3)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40152" y="443711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(1,2)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88640"/>
            <a:ext cx="4405373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Another view: vertices are matches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edge if matches at same time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                      4 skippers &amp; 4 boats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7135" y="3628728"/>
            <a:ext cx="10246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Flight 0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2" name="Straight Connector 11"/>
          <p:cNvCxnSpPr>
            <a:stCxn id="20" idx="0"/>
            <a:endCxn id="21" idx="4"/>
          </p:cNvCxnSpPr>
          <p:nvPr/>
        </p:nvCxnSpPr>
        <p:spPr>
          <a:xfrm flipH="1" flipV="1">
            <a:off x="4363455" y="1998114"/>
            <a:ext cx="18208" cy="345230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69343" y="3539600"/>
            <a:ext cx="9877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92D050"/>
                </a:solidFill>
                <a:latin typeface="Comic Sans MS" pitchFamily="66" charset="0"/>
              </a:rPr>
              <a:t>Flight 1</a:t>
            </a:r>
            <a:endParaRPr lang="en-GB" dirty="0">
              <a:solidFill>
                <a:srgbClr val="92D050"/>
              </a:solidFill>
              <a:latin typeface="Comic Sans MS" pitchFamily="66" charset="0"/>
            </a:endParaRPr>
          </a:p>
        </p:txBody>
      </p:sp>
      <p:cxnSp>
        <p:nvCxnSpPr>
          <p:cNvPr id="14" name="Straight Connector 13"/>
          <p:cNvCxnSpPr>
            <a:stCxn id="27" idx="0"/>
            <a:endCxn id="19" idx="4"/>
          </p:cNvCxnSpPr>
          <p:nvPr/>
        </p:nvCxnSpPr>
        <p:spPr>
          <a:xfrm flipV="1">
            <a:off x="6300192" y="3141627"/>
            <a:ext cx="825" cy="129548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06306" y="3554991"/>
            <a:ext cx="10246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Flight 2</a:t>
            </a:r>
            <a:endParaRPr lang="en-GB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124654"/>
            <a:ext cx="269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Colouring of the line 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0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441055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2020" y="206084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Comic Sans MS" pitchFamily="66" charset="0"/>
              </a:rPr>
              <a:t>There are some restrictions to take into consideration</a:t>
            </a:r>
            <a:endParaRPr lang="en-GB" b="1" i="1" dirty="0">
              <a:latin typeface="Comic Sans MS" pitchFamily="66" charset="0"/>
            </a:endParaRPr>
          </a:p>
        </p:txBody>
      </p:sp>
      <p:pic>
        <p:nvPicPr>
          <p:cNvPr id="4" name="Picture 2" descr="http://demeter.inf.ed.ac.uk/cross/images/cra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12976"/>
            <a:ext cx="1728192" cy="210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20090" r="59082" b="35511"/>
          <a:stretch/>
        </p:blipFill>
        <p:spPr bwMode="auto">
          <a:xfrm>
            <a:off x="755576" y="260646"/>
            <a:ext cx="7200800" cy="652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782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1" t="18018" r="27195" b="8225"/>
          <a:stretch/>
        </p:blipFill>
        <p:spPr bwMode="auto">
          <a:xfrm>
            <a:off x="1331640" y="195254"/>
            <a:ext cx="6785735" cy="647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4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9" t="8876" r="37889" b="4328"/>
          <a:stretch/>
        </p:blipFill>
        <p:spPr bwMode="auto">
          <a:xfrm>
            <a:off x="213841" y="404664"/>
            <a:ext cx="3566092" cy="541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7" t="30266" r="38290" b="18993"/>
          <a:stretch/>
        </p:blipFill>
        <p:spPr bwMode="auto">
          <a:xfrm>
            <a:off x="4211960" y="1340768"/>
            <a:ext cx="4320480" cy="392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2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9" t="8876" r="37889" b="4328"/>
          <a:stretch/>
        </p:blipFill>
        <p:spPr bwMode="auto">
          <a:xfrm>
            <a:off x="213841" y="404664"/>
            <a:ext cx="3566092" cy="541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7" t="30266" r="38290" b="18993"/>
          <a:stretch/>
        </p:blipFill>
        <p:spPr bwMode="auto">
          <a:xfrm>
            <a:off x="4211960" y="1340768"/>
            <a:ext cx="4320480" cy="392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9201023">
            <a:off x="326902" y="2576676"/>
            <a:ext cx="69060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For an explanation at this level of detail, read the paper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9" t="8876" r="37889" b="4328"/>
          <a:stretch/>
        </p:blipFill>
        <p:spPr bwMode="auto">
          <a:xfrm>
            <a:off x="213841" y="404664"/>
            <a:ext cx="3566092" cy="541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7" t="30266" r="38290" b="18993"/>
          <a:stretch/>
        </p:blipFill>
        <p:spPr bwMode="auto">
          <a:xfrm>
            <a:off x="4211960" y="1340768"/>
            <a:ext cx="4320480" cy="392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9201023">
            <a:off x="326902" y="2576676"/>
            <a:ext cx="69060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For an explanation at this level of detail, read the paper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6146" name="Picture 2" descr="https://scontent.xx.fbcdn.net/hphotos-xtp1/v/t1.0-9/11406699_10152958287097358_2244514441174228584_n.jpg?oh=b8a7337aa103d69a9a9acc9f7fc58cbc&amp;oe=564CE23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959421"/>
            <a:ext cx="1720627" cy="17206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6021288"/>
            <a:ext cx="6933308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Comic Sans MS" pitchFamily="66" charset="0"/>
              </a:rPr>
              <a:t>Taking Mark Drummond’s point of view (IJCAI93) this presentation is an advertisement for the paper 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8189" y="6485905"/>
            <a:ext cx="242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follows is a sketch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9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1" t="18018" r="27195" b="8225"/>
          <a:stretch/>
        </p:blipFill>
        <p:spPr bwMode="auto">
          <a:xfrm>
            <a:off x="1331640" y="195254"/>
            <a:ext cx="6785735" cy="647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3" y="1844824"/>
            <a:ext cx="6857742" cy="50405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59633" y="4653136"/>
            <a:ext cx="6857742" cy="7200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75656" y="692696"/>
            <a:ext cx="4968552" cy="28803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4-Point Star 7"/>
          <p:cNvSpPr/>
          <p:nvPr/>
        </p:nvSpPr>
        <p:spPr>
          <a:xfrm>
            <a:off x="6660232" y="620688"/>
            <a:ext cx="360040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131846" y="116632"/>
            <a:ext cx="91082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Phase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1" t="68805" r="27195" b="22991"/>
          <a:stretch/>
        </p:blipFill>
        <p:spPr bwMode="auto">
          <a:xfrm>
            <a:off x="1331640" y="4653136"/>
            <a:ext cx="678573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9633" y="4653136"/>
            <a:ext cx="6857742" cy="7200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131846" y="116632"/>
            <a:ext cx="86761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Stage 1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21246372">
            <a:off x="755576" y="517062"/>
            <a:ext cx="288412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What is a “boat change”?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1" t="68805" r="27195" b="22991"/>
          <a:stretch/>
        </p:blipFill>
        <p:spPr bwMode="auto">
          <a:xfrm>
            <a:off x="1331640" y="4653136"/>
            <a:ext cx="678573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9633" y="4653136"/>
            <a:ext cx="6857742" cy="7200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131846" y="116632"/>
            <a:ext cx="91082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Phase 1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21246372">
            <a:off x="755576" y="517062"/>
            <a:ext cx="288412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What is a “boat change”?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344" y="2204864"/>
            <a:ext cx="771499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There are fewer boats than skippers and</a:t>
            </a:r>
          </a:p>
          <a:p>
            <a:r>
              <a:rPr lang="en-GB" dirty="0" smtClean="0"/>
              <a:t>A skipper gets into a boat for the 1</a:t>
            </a:r>
            <a:r>
              <a:rPr lang="en-GB" baseline="30000" dirty="0" smtClean="0"/>
              <a:t>st</a:t>
            </a:r>
            <a:r>
              <a:rPr lang="en-GB" dirty="0" smtClean="0"/>
              <a:t> time ever (and is in a “new” boat)  or …</a:t>
            </a:r>
          </a:p>
          <a:p>
            <a:r>
              <a:rPr lang="en-GB" dirty="0" smtClean="0"/>
              <a:t>A skipper has had a “bye” and then goes out  into a flight (and is in a “new” boat)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4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3212976"/>
            <a:ext cx="6389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 skipper has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a temporal view of his schedule (who do I race at time t?) 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omic Sans MS" pitchFamily="66" charset="0"/>
              </a:rPr>
              <a:t>a</a:t>
            </a:r>
            <a:r>
              <a:rPr lang="en-GB" sz="1600" dirty="0" smtClean="0">
                <a:latin typeface="Comic Sans MS" pitchFamily="66" charset="0"/>
              </a:rPr>
              <a:t> state view (where am I racing in flight f?)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30445" r="26337" b="4021"/>
          <a:stretch/>
        </p:blipFill>
        <p:spPr bwMode="auto">
          <a:xfrm>
            <a:off x="395536" y="188639"/>
            <a:ext cx="8208912" cy="640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9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30445" r="26337" b="4021"/>
          <a:stretch/>
        </p:blipFill>
        <p:spPr bwMode="auto">
          <a:xfrm>
            <a:off x="395536" y="188639"/>
            <a:ext cx="8208912" cy="640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716016" y="5589240"/>
            <a:ext cx="108012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915816" y="2996951"/>
            <a:ext cx="540060" cy="2160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15816" y="3284163"/>
            <a:ext cx="540060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67744" y="3573016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79784" y="3861048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79784" y="4149080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915816" y="4437112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 rot="20622544">
            <a:off x="3770114" y="2142248"/>
            <a:ext cx="457368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Schedule for skipper 5</a:t>
            </a: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t="14047" r="26513" b="3590"/>
          <a:stretch/>
        </p:blipFill>
        <p:spPr bwMode="auto">
          <a:xfrm>
            <a:off x="1285414" y="26657"/>
            <a:ext cx="6022889" cy="678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4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51767" r="58883" b="18875"/>
          <a:stretch/>
        </p:blipFill>
        <p:spPr bwMode="auto">
          <a:xfrm>
            <a:off x="395536" y="2273181"/>
            <a:ext cx="3270856" cy="28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15816" y="2996951"/>
            <a:ext cx="540060" cy="2160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15816" y="3284163"/>
            <a:ext cx="540060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67744" y="3573016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79784" y="3861048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79784" y="4149080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915816" y="4437112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 rot="20622544">
            <a:off x="3770114" y="2142248"/>
            <a:ext cx="457368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Schedule for skipper 5</a:t>
            </a: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51767" r="58883" b="18875"/>
          <a:stretch/>
        </p:blipFill>
        <p:spPr bwMode="auto">
          <a:xfrm>
            <a:off x="395536" y="2273181"/>
            <a:ext cx="3270856" cy="28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15816" y="2996951"/>
            <a:ext cx="540060" cy="2160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15816" y="3284163"/>
            <a:ext cx="540060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67744" y="3573016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79784" y="3861048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79784" y="4149080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915816" y="4437112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283968" y="2781797"/>
            <a:ext cx="423032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In flight 0 </a:t>
            </a:r>
          </a:p>
          <a:p>
            <a:r>
              <a:rPr lang="en-GB" dirty="0" smtClean="0"/>
              <a:t>Competes against skipper 4 in last position 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>
            <a:off x="3491880" y="3104963"/>
            <a:ext cx="7920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3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51767" r="58883" b="18875"/>
          <a:stretch/>
        </p:blipFill>
        <p:spPr bwMode="auto">
          <a:xfrm>
            <a:off x="395536" y="2273181"/>
            <a:ext cx="3270856" cy="28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15816" y="2996951"/>
            <a:ext cx="540060" cy="2160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15816" y="3284163"/>
            <a:ext cx="540060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67744" y="3573016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79784" y="3861048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79784" y="4149080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915816" y="4437112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283968" y="2781797"/>
            <a:ext cx="423032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In flight 1 </a:t>
            </a:r>
          </a:p>
          <a:p>
            <a:r>
              <a:rPr lang="en-GB" dirty="0" smtClean="0"/>
              <a:t>Competes against skipper 1 in last position 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>
            <a:off x="3491880" y="3104963"/>
            <a:ext cx="792088" cy="2872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5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51767" r="58883" b="18875"/>
          <a:stretch/>
        </p:blipFill>
        <p:spPr bwMode="auto">
          <a:xfrm>
            <a:off x="395536" y="2273181"/>
            <a:ext cx="3270856" cy="28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15816" y="2996951"/>
            <a:ext cx="540060" cy="2160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15816" y="3284163"/>
            <a:ext cx="540060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67744" y="3573016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79784" y="3861048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79784" y="4149080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915816" y="4437112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283968" y="2781797"/>
            <a:ext cx="455188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In flight 2 </a:t>
            </a:r>
          </a:p>
          <a:p>
            <a:r>
              <a:rPr lang="en-GB" dirty="0" smtClean="0"/>
              <a:t>Competes against skipper 0 in middle position 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2" idx="1"/>
            <a:endCxn id="7" idx="3"/>
          </p:cNvCxnSpPr>
          <p:nvPr/>
        </p:nvCxnSpPr>
        <p:spPr>
          <a:xfrm flipH="1">
            <a:off x="2807804" y="3104963"/>
            <a:ext cx="1476164" cy="6120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9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51767" r="58883" b="18875"/>
          <a:stretch/>
        </p:blipFill>
        <p:spPr bwMode="auto">
          <a:xfrm>
            <a:off x="395536" y="2273181"/>
            <a:ext cx="3270856" cy="28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15816" y="2996951"/>
            <a:ext cx="540060" cy="2160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15816" y="3284163"/>
            <a:ext cx="540060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67744" y="3573016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79784" y="3861048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79784" y="4149080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915816" y="4437112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283968" y="2781797"/>
            <a:ext cx="42664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In flight 3 </a:t>
            </a:r>
          </a:p>
          <a:p>
            <a:r>
              <a:rPr lang="en-GB" dirty="0" smtClean="0"/>
              <a:t>Competes against skipper 6 in first position 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>
            <a:off x="2267744" y="3104963"/>
            <a:ext cx="2016224" cy="9001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51767" r="58883" b="18875"/>
          <a:stretch/>
        </p:blipFill>
        <p:spPr bwMode="auto">
          <a:xfrm>
            <a:off x="395536" y="2273181"/>
            <a:ext cx="3270856" cy="28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15816" y="2996951"/>
            <a:ext cx="540060" cy="2160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15816" y="3284163"/>
            <a:ext cx="540060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67744" y="3573016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79784" y="3861048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79784" y="4149080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915816" y="4437112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283968" y="2781797"/>
            <a:ext cx="42664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In flight 4</a:t>
            </a:r>
          </a:p>
          <a:p>
            <a:r>
              <a:rPr lang="en-GB" dirty="0" smtClean="0"/>
              <a:t>Competes against skipper 3 in first position 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2" idx="1"/>
            <a:endCxn id="9" idx="3"/>
          </p:cNvCxnSpPr>
          <p:nvPr/>
        </p:nvCxnSpPr>
        <p:spPr>
          <a:xfrm flipH="1">
            <a:off x="2267744" y="3104963"/>
            <a:ext cx="2016224" cy="11881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51767" r="58883" b="18875"/>
          <a:stretch/>
        </p:blipFill>
        <p:spPr bwMode="auto">
          <a:xfrm>
            <a:off x="395536" y="2273181"/>
            <a:ext cx="3270856" cy="28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15816" y="2996951"/>
            <a:ext cx="540060" cy="2160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15816" y="3284163"/>
            <a:ext cx="540060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67744" y="3573016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79784" y="3861048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79784" y="4149080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915816" y="4437112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283968" y="2781797"/>
            <a:ext cx="423032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In flight 5</a:t>
            </a:r>
          </a:p>
          <a:p>
            <a:r>
              <a:rPr lang="en-GB" dirty="0" smtClean="0"/>
              <a:t>Competes against skipper 2 in last position 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>
            <a:off x="3563888" y="3104963"/>
            <a:ext cx="720080" cy="14761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7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51767" r="58883" b="18875"/>
          <a:stretch/>
        </p:blipFill>
        <p:spPr bwMode="auto">
          <a:xfrm>
            <a:off x="395536" y="2273181"/>
            <a:ext cx="3270856" cy="28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15816" y="2996951"/>
            <a:ext cx="540060" cy="2160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15816" y="3284163"/>
            <a:ext cx="540060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67744" y="3573016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79784" y="3861048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79784" y="4149080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915816" y="4437112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283968" y="2781797"/>
            <a:ext cx="158889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Not in flight 6</a:t>
            </a:r>
          </a:p>
          <a:p>
            <a:r>
              <a:rPr lang="en-GB" dirty="0" smtClean="0"/>
              <a:t>This is the end 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>
            <a:off x="3455876" y="3104963"/>
            <a:ext cx="828092" cy="17641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1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51767" r="58883" b="18875"/>
          <a:stretch/>
        </p:blipFill>
        <p:spPr bwMode="auto">
          <a:xfrm>
            <a:off x="395536" y="2273181"/>
            <a:ext cx="3270856" cy="28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15816" y="2996951"/>
            <a:ext cx="540060" cy="2160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15816" y="3284163"/>
            <a:ext cx="540060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67744" y="3573016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79784" y="3861048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79784" y="4149080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915816" y="4437112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283968" y="2781797"/>
            <a:ext cx="37215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And yes … (</a:t>
            </a:r>
            <a:r>
              <a:rPr lang="en-GB" dirty="0" err="1" smtClean="0"/>
              <a:t>x,y</a:t>
            </a:r>
            <a:r>
              <a:rPr lang="en-GB" dirty="0" smtClean="0"/>
              <a:t>) is different from (</a:t>
            </a:r>
            <a:r>
              <a:rPr lang="en-GB" dirty="0" err="1" smtClean="0"/>
              <a:t>y,x</a:t>
            </a:r>
            <a:r>
              <a:rPr lang="en-GB" dirty="0" smtClean="0"/>
              <a:t>)!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211874" y="3779748"/>
            <a:ext cx="144142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 err="1" smtClean="0">
                <a:solidFill>
                  <a:schemeClr val="bg1"/>
                </a:solidFill>
              </a:rPr>
              <a:t>x,y</a:t>
            </a:r>
            <a:r>
              <a:rPr lang="en-GB" dirty="0" smtClean="0">
                <a:solidFill>
                  <a:schemeClr val="bg1"/>
                </a:solidFill>
              </a:rPr>
              <a:t>) x is port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3779748"/>
            <a:ext cx="1950662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 err="1" smtClean="0">
                <a:solidFill>
                  <a:schemeClr val="bg1"/>
                </a:solidFill>
              </a:rPr>
              <a:t>x,y</a:t>
            </a:r>
            <a:r>
              <a:rPr lang="en-GB" dirty="0" smtClean="0">
                <a:solidFill>
                  <a:schemeClr val="bg1"/>
                </a:solidFill>
              </a:rPr>
              <a:t>) y is starboard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51767" r="58883" b="18875"/>
          <a:stretch/>
        </p:blipFill>
        <p:spPr bwMode="auto">
          <a:xfrm>
            <a:off x="395536" y="2273181"/>
            <a:ext cx="3270856" cy="28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15816" y="2996951"/>
            <a:ext cx="540060" cy="2160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15816" y="3284163"/>
            <a:ext cx="540060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67744" y="3573016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79784" y="3861048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79784" y="4149080"/>
            <a:ext cx="5879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915816" y="4437112"/>
            <a:ext cx="540060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283968" y="2781797"/>
            <a:ext cx="37215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And yes … (</a:t>
            </a:r>
            <a:r>
              <a:rPr lang="en-GB" dirty="0" err="1" smtClean="0"/>
              <a:t>x,y</a:t>
            </a:r>
            <a:r>
              <a:rPr lang="en-GB" dirty="0" smtClean="0"/>
              <a:t>) is different from (</a:t>
            </a:r>
            <a:r>
              <a:rPr lang="en-GB" dirty="0" err="1" smtClean="0"/>
              <a:t>y,x</a:t>
            </a:r>
            <a:r>
              <a:rPr lang="en-GB" dirty="0" smtClean="0"/>
              <a:t>)!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211874" y="3779748"/>
            <a:ext cx="144142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 err="1" smtClean="0">
                <a:solidFill>
                  <a:schemeClr val="bg1"/>
                </a:solidFill>
              </a:rPr>
              <a:t>x,y</a:t>
            </a:r>
            <a:r>
              <a:rPr lang="en-GB" dirty="0" smtClean="0">
                <a:solidFill>
                  <a:schemeClr val="bg1"/>
                </a:solidFill>
              </a:rPr>
              <a:t>) x is port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3779748"/>
            <a:ext cx="1950662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 err="1" smtClean="0">
                <a:solidFill>
                  <a:schemeClr val="bg1"/>
                </a:solidFill>
              </a:rPr>
              <a:t>x,y</a:t>
            </a:r>
            <a:r>
              <a:rPr lang="en-GB" dirty="0" smtClean="0">
                <a:solidFill>
                  <a:schemeClr val="bg1"/>
                </a:solidFill>
              </a:rPr>
              <a:t>) y is starboard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1431" y="6018161"/>
            <a:ext cx="4277133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There’s no red Port left in the bottle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t="14047" r="26513" b="3590"/>
          <a:stretch/>
        </p:blipFill>
        <p:spPr bwMode="auto">
          <a:xfrm>
            <a:off x="1285414" y="26657"/>
            <a:ext cx="6022889" cy="678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7744" y="1556792"/>
            <a:ext cx="1152128" cy="1080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30445" r="26337" b="47729"/>
          <a:stretch/>
        </p:blipFill>
        <p:spPr bwMode="auto">
          <a:xfrm>
            <a:off x="395536" y="188640"/>
            <a:ext cx="8208912" cy="213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42614" y="1953143"/>
            <a:ext cx="7261924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0  1    2       3   4    5      6    7   8      9   10  11   12  13 14    15  16 17   18 19  20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21253814">
            <a:off x="636030" y="2948984"/>
            <a:ext cx="766427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Time slots, in this case divide by 3 to find out flight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30445" r="26337" b="49618"/>
          <a:stretch/>
        </p:blipFill>
        <p:spPr bwMode="auto">
          <a:xfrm>
            <a:off x="395536" y="188640"/>
            <a:ext cx="8208912" cy="194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42614" y="1953143"/>
            <a:ext cx="7261924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0  1    2       3   4    5      6    7   8      9   10  11   12  13 14    15  16 17   18 19  20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621531">
            <a:off x="1319834" y="3342791"/>
            <a:ext cx="628569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Value in timeslot is the skipper we compete against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30445" r="26337" b="17116"/>
          <a:stretch/>
        </p:blipFill>
        <p:spPr bwMode="auto">
          <a:xfrm>
            <a:off x="395536" y="188639"/>
            <a:ext cx="8208912" cy="51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cxnSp>
        <p:nvCxnSpPr>
          <p:cNvPr id="4" name="Curved Connector 3"/>
          <p:cNvCxnSpPr/>
          <p:nvPr/>
        </p:nvCxnSpPr>
        <p:spPr>
          <a:xfrm>
            <a:off x="1763688" y="1916832"/>
            <a:ext cx="1224136" cy="1152128"/>
          </a:xfrm>
          <a:prstGeom prst="curved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91880" y="2060848"/>
            <a:ext cx="5256584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562815" y="2154342"/>
            <a:ext cx="6370655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Skipper 5 is in Last place in flight 0 and competes with skipper 4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30446" r="26337" b="17465"/>
          <a:stretch/>
        </p:blipFill>
        <p:spPr bwMode="auto">
          <a:xfrm>
            <a:off x="395536" y="188640"/>
            <a:ext cx="8208912" cy="50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699792" y="1916832"/>
            <a:ext cx="792088" cy="16561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91880" y="2060848"/>
            <a:ext cx="5256584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075782" y="2154340"/>
            <a:ext cx="579998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Skipper 5 is in Middle place in flight 2 and competes with skipper 0</a:t>
            </a: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30446" r="26337" b="16940"/>
          <a:stretch/>
        </p:blipFill>
        <p:spPr bwMode="auto">
          <a:xfrm>
            <a:off x="528240" y="181021"/>
            <a:ext cx="8208912" cy="514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635896" y="2060848"/>
            <a:ext cx="5256584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635896" y="1916832"/>
            <a:ext cx="4032448" cy="29523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12575" y="2779555"/>
            <a:ext cx="3459601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Skipper 5 is in the </a:t>
            </a:r>
            <a:r>
              <a:rPr lang="en-GB" sz="1400" dirty="0">
                <a:latin typeface="Comic Sans MS" pitchFamily="66" charset="0"/>
              </a:rPr>
              <a:t>E</a:t>
            </a:r>
            <a:r>
              <a:rPr lang="en-GB" sz="1400" dirty="0" smtClean="0">
                <a:latin typeface="Comic Sans MS" pitchFamily="66" charset="0"/>
              </a:rPr>
              <a:t>nd state in flight 6</a:t>
            </a: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30445" r="26337" b="48845"/>
          <a:stretch/>
        </p:blipFill>
        <p:spPr bwMode="auto">
          <a:xfrm>
            <a:off x="395536" y="188640"/>
            <a:ext cx="8208912" cy="202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 rot="21044765">
            <a:off x="624342" y="2867937"/>
            <a:ext cx="819326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Channel between timeslots and state!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30445" r="26337" b="48845"/>
          <a:stretch/>
        </p:blipFill>
        <p:spPr bwMode="auto">
          <a:xfrm>
            <a:off x="395536" y="188640"/>
            <a:ext cx="8208912" cy="202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 rot="21044765">
            <a:off x="624342" y="2867937"/>
            <a:ext cx="819326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Channel between timeslots and state!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701017"/>
            <a:ext cx="700704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omic Sans MS" pitchFamily="66" charset="0"/>
                <a:cs typeface="Arabic Typesetting" pitchFamily="66" charset="-78"/>
              </a:rPr>
              <a:t>state is Last, First, Mid, Bye or End, i.e. position in flight</a:t>
            </a:r>
            <a:endParaRPr lang="en-GB" sz="2000" dirty="0">
              <a:solidFill>
                <a:schemeClr val="bg1"/>
              </a:solidFill>
              <a:latin typeface="Comic Sans MS" pitchFamily="66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76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5" t="50818" r="26337" b="16243"/>
          <a:stretch/>
        </p:blipFill>
        <p:spPr bwMode="auto">
          <a:xfrm>
            <a:off x="3675184" y="2180492"/>
            <a:ext cx="4929263" cy="322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638957"/>
            <a:ext cx="8347157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Comic Sans MS" pitchFamily="66" charset="0"/>
              </a:rPr>
              <a:t>Finite Automata to describe criteria 4, 11 and 12</a:t>
            </a:r>
          </a:p>
          <a:p>
            <a:pPr algn="ctr"/>
            <a:r>
              <a:rPr lang="en-GB" sz="2800" b="1" i="1" dirty="0" smtClean="0">
                <a:latin typeface="Comic Sans MS" pitchFamily="66" charset="0"/>
              </a:rPr>
              <a:t>Regular</a:t>
            </a:r>
            <a:r>
              <a:rPr lang="en-GB" sz="2800" dirty="0" smtClean="0">
                <a:latin typeface="Comic Sans MS" pitchFamily="66" charset="0"/>
              </a:rPr>
              <a:t> constraint acts on skipper’s state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1" t="18018" r="27195" b="8225"/>
          <a:stretch/>
        </p:blipFill>
        <p:spPr bwMode="auto">
          <a:xfrm>
            <a:off x="7721" y="0"/>
            <a:ext cx="377370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908720"/>
            <a:ext cx="356768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113" y="2564904"/>
            <a:ext cx="356768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3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30445" r="26337" b="17116"/>
          <a:stretch/>
        </p:blipFill>
        <p:spPr bwMode="auto">
          <a:xfrm>
            <a:off x="395536" y="188639"/>
            <a:ext cx="8208912" cy="512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991" y="116632"/>
            <a:ext cx="2048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Modelling a Skipper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532815"/>
            <a:ext cx="814261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Skipper is last in flight 0 (green) and can move in next flight to states Last, Mid or End</a:t>
            </a:r>
          </a:p>
          <a:p>
            <a:pPr algn="ctr"/>
            <a:r>
              <a:rPr lang="en-GB" dirty="0" smtClean="0"/>
              <a:t>i.e. cannot go into a Bye or go First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899592" y="1268760"/>
            <a:ext cx="1080120" cy="93610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539122" y="455725"/>
            <a:ext cx="704818" cy="68872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771800" y="2752060"/>
            <a:ext cx="720080" cy="59120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644008" y="4221088"/>
            <a:ext cx="1080120" cy="10943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9833" y="2276872"/>
            <a:ext cx="53383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also have </a:t>
            </a:r>
            <a:endParaRPr lang="en-GB" dirty="0"/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array match[i][j] = timeslot for match (i,j)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time[t] is a pair (i,j), where match (i,j) is in timeslot 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4219061"/>
            <a:ext cx="4629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These are channelled into skippers</a:t>
            </a:r>
          </a:p>
          <a:p>
            <a:r>
              <a:rPr lang="en-GB" dirty="0"/>
              <a:t>T</a:t>
            </a:r>
            <a:r>
              <a:rPr lang="en-GB" dirty="0" smtClean="0"/>
              <a:t>ime is decision variable (what do we do now?)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3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t="14047" r="26513" b="3590"/>
          <a:stretch/>
        </p:blipFill>
        <p:spPr bwMode="auto">
          <a:xfrm>
            <a:off x="1285414" y="26657"/>
            <a:ext cx="6022889" cy="678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flipV="1">
            <a:off x="4298704" y="1484784"/>
            <a:ext cx="1209400" cy="2155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144" y="66110"/>
            <a:ext cx="3211135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7 Skippers and 6 Boats: phase 1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16333" r="26108" b="24911"/>
          <a:stretch/>
        </p:blipFill>
        <p:spPr bwMode="auto">
          <a:xfrm>
            <a:off x="0" y="559124"/>
            <a:ext cx="9162559" cy="516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0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144" y="66110"/>
            <a:ext cx="3211135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7 Skippers and 6 Boats: phase 1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16333" r="26108" b="24911"/>
          <a:stretch/>
        </p:blipFill>
        <p:spPr bwMode="auto">
          <a:xfrm>
            <a:off x="0" y="559124"/>
            <a:ext cx="9162559" cy="516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446051"/>
            <a:ext cx="851547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latin typeface="Comic Sans MS" pitchFamily="66" charset="0"/>
                <a:ea typeface="Batang" pitchFamily="18" charset="-127"/>
              </a:rPr>
              <a:t>modMatch</a:t>
            </a:r>
            <a:r>
              <a:rPr lang="en-GB" sz="1400" dirty="0" smtClean="0">
                <a:latin typeface="Comic Sans MS" pitchFamily="66" charset="0"/>
                <a:ea typeface="Batang" pitchFamily="18" charset="-127"/>
              </a:rPr>
              <a:t> converts timeslots in match into flights, forces skipper’s matches into different flights</a:t>
            </a:r>
            <a:endParaRPr lang="en-GB" sz="1400" dirty="0">
              <a:latin typeface="Comic Sans MS" pitchFamily="66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80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725915"/>
            <a:ext cx="70631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Symmetry break at top of search … first flight contains matches (0,1), (2,3), (4,5)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1400" dirty="0" smtClean="0">
                <a:latin typeface="Comic Sans MS" pitchFamily="66" charset="0"/>
              </a:rPr>
              <a:t>Phase 1, minimise boat changes (total or worst case skipper)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1400" dirty="0" smtClean="0">
                <a:latin typeface="Comic Sans MS" pitchFamily="66" charset="0"/>
              </a:rPr>
              <a:t>Output the integer … number of boat changes, as input to Phase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144" y="66110"/>
            <a:ext cx="3211135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7 Skippers and 6 Boats: phase 1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2" descr="https://scontent.xx.fbcdn.net/hphotos-xtp1/v/t1.0-9/11406699_10152958287097358_2244514441174228584_n.jpg?oh=b8a7337aa103d69a9a9acc9f7fc58cbc&amp;oe=564CE2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959421"/>
            <a:ext cx="1720627" cy="17206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1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27631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Phase 2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3068960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Minimise imbalance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9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27631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Phase 2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988" y="2132856"/>
            <a:ext cx="75639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Given the number of boat changes, produce a schedule that is “balanced” and </a:t>
            </a:r>
          </a:p>
          <a:p>
            <a:r>
              <a:rPr lang="en-GB" dirty="0" smtClean="0"/>
              <a:t>has at most the given number of boat changes.</a:t>
            </a:r>
          </a:p>
          <a:p>
            <a:endParaRPr lang="en-GB" dirty="0"/>
          </a:p>
          <a:p>
            <a:r>
              <a:rPr lang="en-GB" dirty="0" smtClean="0"/>
              <a:t>Balance of a skipper is balance between … number of times first, number of </a:t>
            </a:r>
          </a:p>
          <a:p>
            <a:r>
              <a:rPr lang="en-GB" dirty="0" smtClean="0"/>
              <a:t>times middle, number of times last</a:t>
            </a:r>
          </a:p>
          <a:p>
            <a:endParaRPr lang="en-GB" dirty="0"/>
          </a:p>
          <a:p>
            <a:r>
              <a:rPr lang="en-GB" dirty="0" smtClean="0"/>
              <a:t>Balance for schedule, is balance of worst skipper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6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27631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Phase 2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988" y="2132856"/>
            <a:ext cx="75639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Given the number of boat changes, produce a schedule that is “balanced” and </a:t>
            </a:r>
          </a:p>
          <a:p>
            <a:r>
              <a:rPr lang="en-GB" dirty="0" smtClean="0"/>
              <a:t>has at most the given number of boat changes.</a:t>
            </a:r>
          </a:p>
          <a:p>
            <a:endParaRPr lang="en-GB" dirty="0"/>
          </a:p>
          <a:p>
            <a:r>
              <a:rPr lang="en-GB" dirty="0" smtClean="0"/>
              <a:t>Balance of a skipper is balance between … number of times first, number of </a:t>
            </a:r>
          </a:p>
          <a:p>
            <a:r>
              <a:rPr lang="en-GB" dirty="0" smtClean="0"/>
              <a:t>times middle, number of times last</a:t>
            </a:r>
          </a:p>
          <a:p>
            <a:endParaRPr lang="en-GB" dirty="0"/>
          </a:p>
          <a:p>
            <a:r>
              <a:rPr lang="en-GB" dirty="0" smtClean="0"/>
              <a:t>Balance for schedule, is balance of worst skipper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340678"/>
            <a:ext cx="498527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Read the paper for details (I’m running out of time)</a:t>
            </a:r>
            <a:endParaRPr lang="en-GB" dirty="0"/>
          </a:p>
        </p:txBody>
      </p:sp>
      <p:pic>
        <p:nvPicPr>
          <p:cNvPr id="5" name="Picture 2" descr="https://scontent.xx.fbcdn.net/hphotos-xtp1/v/t1.0-9/11406699_10152958287097358_2244514441174228584_n.jpg?oh=b8a7337aa103d69a9a9acc9f7fc58cbc&amp;oe=564CE2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959421"/>
            <a:ext cx="1720627" cy="17206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6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27631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Phase 3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2901589"/>
            <a:ext cx="145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Renumbering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1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1" t="18018" r="27195" b="8225"/>
          <a:stretch/>
        </p:blipFill>
        <p:spPr bwMode="auto">
          <a:xfrm>
            <a:off x="1331640" y="195254"/>
            <a:ext cx="6785735" cy="647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44408" y="41365"/>
            <a:ext cx="82105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Phase 3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6669" y="4437112"/>
            <a:ext cx="6860706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1" t="66344" r="27195" b="30375"/>
          <a:stretch/>
        </p:blipFill>
        <p:spPr bwMode="auto">
          <a:xfrm>
            <a:off x="1331640" y="4437112"/>
            <a:ext cx="6785735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44408" y="41365"/>
            <a:ext cx="82105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Phase 3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6669" y="4437112"/>
            <a:ext cx="6860706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538961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Skippers 0 and 1 are in a match in the last flight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7" t="30480" r="28886" b="50130"/>
          <a:stretch/>
        </p:blipFill>
        <p:spPr bwMode="auto">
          <a:xfrm>
            <a:off x="755576" y="1196751"/>
            <a:ext cx="1960684" cy="170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3582888"/>
            <a:ext cx="6691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In the above, swap all 0’s with 0’s and swap all 6’s with 1’s so last match is (0,1)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23728" y="2564902"/>
            <a:ext cx="432048" cy="3368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32840" r="65857" b="45325"/>
          <a:stretch/>
        </p:blipFill>
        <p:spPr bwMode="auto">
          <a:xfrm>
            <a:off x="5148064" y="1199179"/>
            <a:ext cx="1818754" cy="17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75856" y="5748930"/>
            <a:ext cx="157305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NOT A CP STEP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18336" y="2080930"/>
            <a:ext cx="155366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5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27631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Phase </a:t>
            </a:r>
            <a:r>
              <a:rPr lang="en-GB" sz="2400" dirty="0">
                <a:latin typeface="Comic Sans MS" pitchFamily="66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9872" y="3068960"/>
            <a:ext cx="1717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Orientation</a:t>
            </a:r>
          </a:p>
          <a:p>
            <a:pPr algn="ctr"/>
            <a:r>
              <a:rPr lang="en-GB" dirty="0" smtClean="0"/>
              <a:t>(port/starboard)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1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.laterooms.com/hotelphotos/laterooms/174127/gallery/tanjung-rhu-resort-langkawi_161220110621427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0957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6237312"/>
            <a:ext cx="2975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Comic Sans MS" pitchFamily="66" charset="0"/>
              </a:rPr>
              <a:t>Tanjung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Rhu</a:t>
            </a:r>
            <a:r>
              <a:rPr lang="en-GB" sz="1600" dirty="0" smtClean="0">
                <a:latin typeface="Comic Sans MS" pitchFamily="66" charset="0"/>
              </a:rPr>
              <a:t> Resort </a:t>
            </a:r>
            <a:r>
              <a:rPr lang="en-GB" sz="1600" dirty="0" err="1" smtClean="0">
                <a:latin typeface="Comic Sans MS" pitchFamily="66" charset="0"/>
              </a:rPr>
              <a:t>Langkawi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" name="AutoShape 4" descr="http://www.sail-world.com/photo/photos_2015_06/Alt_OPR151222.jpg"/>
          <p:cNvSpPr>
            <a:spLocks noChangeAspect="1" noChangeArrowheads="1"/>
          </p:cNvSpPr>
          <p:nvPr/>
        </p:nvSpPr>
        <p:spPr bwMode="auto">
          <a:xfrm>
            <a:off x="155575" y="-2628900"/>
            <a:ext cx="62865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sail-world.com/photo/photos_2015_06/Alt_OPR151222.jpg"/>
          <p:cNvSpPr>
            <a:spLocks noChangeAspect="1" noChangeArrowheads="1"/>
          </p:cNvSpPr>
          <p:nvPr/>
        </p:nvSpPr>
        <p:spPr bwMode="auto">
          <a:xfrm>
            <a:off x="307975" y="-2476500"/>
            <a:ext cx="62865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Sail-Worl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5" t="24817" r="39819" b="4072"/>
          <a:stretch/>
        </p:blipFill>
        <p:spPr bwMode="auto">
          <a:xfrm>
            <a:off x="539552" y="764704"/>
            <a:ext cx="3744416" cy="348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2828" y="403876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This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336" y="264056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Not this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0417" y="155435"/>
            <a:ext cx="553357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Rhu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7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1" t="18018" r="27195" b="8225"/>
          <a:stretch/>
        </p:blipFill>
        <p:spPr bwMode="auto">
          <a:xfrm>
            <a:off x="1331640" y="195254"/>
            <a:ext cx="6785735" cy="647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56754"/>
            <a:ext cx="108876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omic Sans MS" pitchFamily="66" charset="0"/>
              </a:rPr>
              <a:t>Ortientation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9082" y="41364"/>
            <a:ext cx="82105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Phase </a:t>
            </a:r>
            <a:r>
              <a:rPr lang="en-GB" sz="1400" dirty="0">
                <a:latin typeface="Comic Sans MS" pitchFamily="66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908720"/>
            <a:ext cx="6857743" cy="10081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56669" y="2276872"/>
            <a:ext cx="6860706" cy="5760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94154" y="3717032"/>
            <a:ext cx="6823221" cy="7200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0967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Phase </a:t>
            </a:r>
            <a:r>
              <a:rPr lang="en-GB" sz="2000" dirty="0">
                <a:latin typeface="Comic Sans MS" pitchFamily="66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980728"/>
            <a:ext cx="408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Reads in the renumbered schedule and …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132856"/>
            <a:ext cx="626469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orient[i][j] = 0 </a:t>
            </a:r>
            <a:r>
              <a:rPr lang="en-GB" sz="1600" dirty="0" err="1" smtClean="0">
                <a:latin typeface="Comic Sans MS" pitchFamily="66" charset="0"/>
              </a:rPr>
              <a:t>iff</a:t>
            </a:r>
            <a:r>
              <a:rPr lang="en-GB" sz="1600" dirty="0" smtClean="0">
                <a:latin typeface="Comic Sans MS" pitchFamily="66" charset="0"/>
              </a:rPr>
              <a:t> skipper i is on port side in his </a:t>
            </a:r>
            <a:r>
              <a:rPr lang="en-GB" sz="1600" dirty="0" err="1" smtClean="0">
                <a:latin typeface="Comic Sans MS" pitchFamily="66" charset="0"/>
              </a:rPr>
              <a:t>jth</a:t>
            </a:r>
            <a:r>
              <a:rPr lang="en-GB" sz="1600" dirty="0" smtClean="0">
                <a:latin typeface="Comic Sans MS" pitchFamily="66" charset="0"/>
              </a:rPr>
              <a:t> match</a:t>
            </a:r>
          </a:p>
          <a:p>
            <a:r>
              <a:rPr lang="en-GB" sz="1600" dirty="0">
                <a:latin typeface="Comic Sans MS" pitchFamily="66" charset="0"/>
              </a:rPr>
              <a:t>orient[i][j] = </a:t>
            </a:r>
            <a:r>
              <a:rPr lang="en-GB" sz="1600" dirty="0" smtClean="0">
                <a:latin typeface="Comic Sans MS" pitchFamily="66" charset="0"/>
              </a:rPr>
              <a:t>1 </a:t>
            </a:r>
            <a:r>
              <a:rPr lang="en-GB" sz="1600" dirty="0" err="1">
                <a:latin typeface="Comic Sans MS" pitchFamily="66" charset="0"/>
              </a:rPr>
              <a:t>iff</a:t>
            </a:r>
            <a:r>
              <a:rPr lang="en-GB" sz="1600" dirty="0">
                <a:latin typeface="Comic Sans MS" pitchFamily="66" charset="0"/>
              </a:rPr>
              <a:t> skipper </a:t>
            </a:r>
            <a:r>
              <a:rPr lang="en-GB" sz="1600" dirty="0" smtClean="0">
                <a:latin typeface="Comic Sans MS" pitchFamily="66" charset="0"/>
              </a:rPr>
              <a:t>i </a:t>
            </a:r>
            <a:r>
              <a:rPr lang="en-GB" sz="1600" dirty="0">
                <a:latin typeface="Comic Sans MS" pitchFamily="66" charset="0"/>
              </a:rPr>
              <a:t>is on </a:t>
            </a:r>
            <a:r>
              <a:rPr lang="en-GB" sz="1600" dirty="0" smtClean="0">
                <a:latin typeface="Comic Sans MS" pitchFamily="66" charset="0"/>
              </a:rPr>
              <a:t>starboard </a:t>
            </a:r>
            <a:r>
              <a:rPr lang="en-GB" sz="1600" dirty="0">
                <a:latin typeface="Comic Sans MS" pitchFamily="66" charset="0"/>
              </a:rPr>
              <a:t>side in his </a:t>
            </a:r>
            <a:r>
              <a:rPr lang="en-GB" sz="1600" dirty="0" err="1">
                <a:latin typeface="Comic Sans MS" pitchFamily="66" charset="0"/>
              </a:rPr>
              <a:t>jth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match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0967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Phase </a:t>
            </a:r>
            <a:r>
              <a:rPr lang="en-GB" sz="2000" dirty="0">
                <a:latin typeface="Comic Sans MS" pitchFamily="66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132856"/>
            <a:ext cx="626469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orient[i][j] = 0 </a:t>
            </a:r>
            <a:r>
              <a:rPr lang="en-GB" sz="1600" dirty="0" err="1" smtClean="0">
                <a:latin typeface="Comic Sans MS" pitchFamily="66" charset="0"/>
              </a:rPr>
              <a:t>iff</a:t>
            </a:r>
            <a:r>
              <a:rPr lang="en-GB" sz="1600" dirty="0" smtClean="0">
                <a:latin typeface="Comic Sans MS" pitchFamily="66" charset="0"/>
              </a:rPr>
              <a:t> skipper i is on port side in his </a:t>
            </a:r>
            <a:r>
              <a:rPr lang="en-GB" sz="1600" dirty="0" err="1" smtClean="0">
                <a:latin typeface="Comic Sans MS" pitchFamily="66" charset="0"/>
              </a:rPr>
              <a:t>jth</a:t>
            </a:r>
            <a:r>
              <a:rPr lang="en-GB" sz="1600" dirty="0" smtClean="0">
                <a:latin typeface="Comic Sans MS" pitchFamily="66" charset="0"/>
              </a:rPr>
              <a:t> match</a:t>
            </a:r>
          </a:p>
          <a:p>
            <a:r>
              <a:rPr lang="en-GB" sz="1600" dirty="0">
                <a:latin typeface="Comic Sans MS" pitchFamily="66" charset="0"/>
              </a:rPr>
              <a:t>orient[i][j] = </a:t>
            </a:r>
            <a:r>
              <a:rPr lang="en-GB" sz="1600" dirty="0" smtClean="0">
                <a:latin typeface="Comic Sans MS" pitchFamily="66" charset="0"/>
              </a:rPr>
              <a:t>1 </a:t>
            </a:r>
            <a:r>
              <a:rPr lang="en-GB" sz="1600" dirty="0" err="1">
                <a:latin typeface="Comic Sans MS" pitchFamily="66" charset="0"/>
              </a:rPr>
              <a:t>iff</a:t>
            </a:r>
            <a:r>
              <a:rPr lang="en-GB" sz="1600" dirty="0">
                <a:latin typeface="Comic Sans MS" pitchFamily="66" charset="0"/>
              </a:rPr>
              <a:t> skipper </a:t>
            </a:r>
            <a:r>
              <a:rPr lang="en-GB" sz="1600" dirty="0" smtClean="0">
                <a:latin typeface="Comic Sans MS" pitchFamily="66" charset="0"/>
              </a:rPr>
              <a:t>i </a:t>
            </a:r>
            <a:r>
              <a:rPr lang="en-GB" sz="1600" dirty="0">
                <a:latin typeface="Comic Sans MS" pitchFamily="66" charset="0"/>
              </a:rPr>
              <a:t>is on </a:t>
            </a:r>
            <a:r>
              <a:rPr lang="en-GB" sz="1600" dirty="0" smtClean="0">
                <a:latin typeface="Comic Sans MS" pitchFamily="66" charset="0"/>
              </a:rPr>
              <a:t>starboard </a:t>
            </a:r>
            <a:r>
              <a:rPr lang="en-GB" sz="1600" dirty="0">
                <a:latin typeface="Comic Sans MS" pitchFamily="66" charset="0"/>
              </a:rPr>
              <a:t>side in his </a:t>
            </a:r>
            <a:r>
              <a:rPr lang="en-GB" sz="1600" dirty="0" err="1">
                <a:latin typeface="Comic Sans MS" pitchFamily="66" charset="0"/>
              </a:rPr>
              <a:t>jth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match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32840" r="65857" b="45325"/>
          <a:stretch/>
        </p:blipFill>
        <p:spPr bwMode="auto">
          <a:xfrm>
            <a:off x="663192" y="3140968"/>
            <a:ext cx="1818754" cy="17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6996" y="3499499"/>
            <a:ext cx="42947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Skipper 2 meets skippers in the order 3,0,1,4,5,6</a:t>
            </a:r>
          </a:p>
          <a:p>
            <a:r>
              <a:rPr lang="en-GB" sz="1400" dirty="0" smtClean="0">
                <a:latin typeface="Comic Sans MS" pitchFamily="66" charset="0"/>
              </a:rPr>
              <a:t>Skipper 3 meets skippers in the order 2,6,0,5,1,4</a:t>
            </a:r>
          </a:p>
          <a:p>
            <a:r>
              <a:rPr lang="en-GB" sz="1400" dirty="0" smtClean="0">
                <a:latin typeface="Comic Sans MS" pitchFamily="66" charset="0"/>
              </a:rPr>
              <a:t>Skipper 5 meets skippers in the order 4,6,0,1,3,2</a:t>
            </a: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0967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Phase </a:t>
            </a:r>
            <a:r>
              <a:rPr lang="en-GB" sz="2000" dirty="0">
                <a:latin typeface="Comic Sans MS" pitchFamily="66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132856"/>
            <a:ext cx="626469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orient[i][j] = 0 </a:t>
            </a:r>
            <a:r>
              <a:rPr lang="en-GB" sz="1600" dirty="0" err="1" smtClean="0">
                <a:latin typeface="Comic Sans MS" pitchFamily="66" charset="0"/>
              </a:rPr>
              <a:t>iff</a:t>
            </a:r>
            <a:r>
              <a:rPr lang="en-GB" sz="1600" dirty="0" smtClean="0">
                <a:latin typeface="Comic Sans MS" pitchFamily="66" charset="0"/>
              </a:rPr>
              <a:t> skipper i is on port side in his </a:t>
            </a:r>
            <a:r>
              <a:rPr lang="en-GB" sz="1600" dirty="0" err="1" smtClean="0">
                <a:latin typeface="Comic Sans MS" pitchFamily="66" charset="0"/>
              </a:rPr>
              <a:t>jth</a:t>
            </a:r>
            <a:r>
              <a:rPr lang="en-GB" sz="1600" dirty="0" smtClean="0">
                <a:latin typeface="Comic Sans MS" pitchFamily="66" charset="0"/>
              </a:rPr>
              <a:t> match</a:t>
            </a:r>
          </a:p>
          <a:p>
            <a:r>
              <a:rPr lang="en-GB" sz="1600" dirty="0">
                <a:latin typeface="Comic Sans MS" pitchFamily="66" charset="0"/>
              </a:rPr>
              <a:t>orient[i][j] = </a:t>
            </a:r>
            <a:r>
              <a:rPr lang="en-GB" sz="1600" dirty="0" smtClean="0">
                <a:latin typeface="Comic Sans MS" pitchFamily="66" charset="0"/>
              </a:rPr>
              <a:t>1 </a:t>
            </a:r>
            <a:r>
              <a:rPr lang="en-GB" sz="1600" dirty="0" err="1">
                <a:latin typeface="Comic Sans MS" pitchFamily="66" charset="0"/>
              </a:rPr>
              <a:t>iff</a:t>
            </a:r>
            <a:r>
              <a:rPr lang="en-GB" sz="1600" dirty="0">
                <a:latin typeface="Comic Sans MS" pitchFamily="66" charset="0"/>
              </a:rPr>
              <a:t> skipper </a:t>
            </a:r>
            <a:r>
              <a:rPr lang="en-GB" sz="1600" dirty="0" smtClean="0">
                <a:latin typeface="Comic Sans MS" pitchFamily="66" charset="0"/>
              </a:rPr>
              <a:t>i </a:t>
            </a:r>
            <a:r>
              <a:rPr lang="en-GB" sz="1600" dirty="0">
                <a:latin typeface="Comic Sans MS" pitchFamily="66" charset="0"/>
              </a:rPr>
              <a:t>is on </a:t>
            </a:r>
            <a:r>
              <a:rPr lang="en-GB" sz="1600" dirty="0" smtClean="0">
                <a:latin typeface="Comic Sans MS" pitchFamily="66" charset="0"/>
              </a:rPr>
              <a:t>starboard </a:t>
            </a:r>
            <a:r>
              <a:rPr lang="en-GB" sz="1600" dirty="0">
                <a:latin typeface="Comic Sans MS" pitchFamily="66" charset="0"/>
              </a:rPr>
              <a:t>side in his </a:t>
            </a:r>
            <a:r>
              <a:rPr lang="en-GB" sz="1600" dirty="0" err="1">
                <a:latin typeface="Comic Sans MS" pitchFamily="66" charset="0"/>
              </a:rPr>
              <a:t>jth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match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32840" r="65857" b="45325"/>
          <a:stretch/>
        </p:blipFill>
        <p:spPr bwMode="auto">
          <a:xfrm>
            <a:off x="663192" y="3140968"/>
            <a:ext cx="1818754" cy="17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6996" y="3499499"/>
            <a:ext cx="42947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Skipper 2 meets skippers in the order 3,0,1,4,5,6</a:t>
            </a:r>
          </a:p>
          <a:p>
            <a:r>
              <a:rPr lang="en-GB" sz="1400" dirty="0" smtClean="0">
                <a:latin typeface="Comic Sans MS" pitchFamily="66" charset="0"/>
              </a:rPr>
              <a:t>Skipper 3 meets skippers in the order 2,6,0,5,1,4</a:t>
            </a:r>
          </a:p>
          <a:p>
            <a:r>
              <a:rPr lang="en-GB" sz="1400" dirty="0" smtClean="0">
                <a:latin typeface="Comic Sans MS" pitchFamily="66" charset="0"/>
              </a:rPr>
              <a:t>Skipper 5 meets skippers in the order 4,6,0,1,3,2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44208" y="3499499"/>
            <a:ext cx="288032" cy="28954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572568" y="3370776"/>
            <a:ext cx="407143" cy="4182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0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0967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Phase </a:t>
            </a:r>
            <a:r>
              <a:rPr lang="en-GB" sz="2000" dirty="0">
                <a:latin typeface="Comic Sans MS" pitchFamily="66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132856"/>
            <a:ext cx="626469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orient[i][j] = 0 </a:t>
            </a:r>
            <a:r>
              <a:rPr lang="en-GB" sz="1600" dirty="0" err="1" smtClean="0">
                <a:latin typeface="Comic Sans MS" pitchFamily="66" charset="0"/>
              </a:rPr>
              <a:t>iff</a:t>
            </a:r>
            <a:r>
              <a:rPr lang="en-GB" sz="1600" dirty="0" smtClean="0">
                <a:latin typeface="Comic Sans MS" pitchFamily="66" charset="0"/>
              </a:rPr>
              <a:t> skipper i is on port side in his </a:t>
            </a:r>
            <a:r>
              <a:rPr lang="en-GB" sz="1600" dirty="0" err="1" smtClean="0">
                <a:latin typeface="Comic Sans MS" pitchFamily="66" charset="0"/>
              </a:rPr>
              <a:t>jth</a:t>
            </a:r>
            <a:r>
              <a:rPr lang="en-GB" sz="1600" dirty="0" smtClean="0">
                <a:latin typeface="Comic Sans MS" pitchFamily="66" charset="0"/>
              </a:rPr>
              <a:t> match</a:t>
            </a:r>
          </a:p>
          <a:p>
            <a:r>
              <a:rPr lang="en-GB" sz="1600" dirty="0">
                <a:latin typeface="Comic Sans MS" pitchFamily="66" charset="0"/>
              </a:rPr>
              <a:t>orient[i][j] = </a:t>
            </a:r>
            <a:r>
              <a:rPr lang="en-GB" sz="1600" dirty="0" smtClean="0">
                <a:latin typeface="Comic Sans MS" pitchFamily="66" charset="0"/>
              </a:rPr>
              <a:t>1 </a:t>
            </a:r>
            <a:r>
              <a:rPr lang="en-GB" sz="1600" dirty="0" err="1">
                <a:latin typeface="Comic Sans MS" pitchFamily="66" charset="0"/>
              </a:rPr>
              <a:t>iff</a:t>
            </a:r>
            <a:r>
              <a:rPr lang="en-GB" sz="1600" dirty="0">
                <a:latin typeface="Comic Sans MS" pitchFamily="66" charset="0"/>
              </a:rPr>
              <a:t> skipper </a:t>
            </a:r>
            <a:r>
              <a:rPr lang="en-GB" sz="1600" dirty="0" smtClean="0">
                <a:latin typeface="Comic Sans MS" pitchFamily="66" charset="0"/>
              </a:rPr>
              <a:t>i </a:t>
            </a:r>
            <a:r>
              <a:rPr lang="en-GB" sz="1600" dirty="0">
                <a:latin typeface="Comic Sans MS" pitchFamily="66" charset="0"/>
              </a:rPr>
              <a:t>is on </a:t>
            </a:r>
            <a:r>
              <a:rPr lang="en-GB" sz="1600" dirty="0" smtClean="0">
                <a:latin typeface="Comic Sans MS" pitchFamily="66" charset="0"/>
              </a:rPr>
              <a:t>starboard </a:t>
            </a:r>
            <a:r>
              <a:rPr lang="en-GB" sz="1600" dirty="0">
                <a:latin typeface="Comic Sans MS" pitchFamily="66" charset="0"/>
              </a:rPr>
              <a:t>side in his </a:t>
            </a:r>
            <a:r>
              <a:rPr lang="en-GB" sz="1600" dirty="0" err="1">
                <a:latin typeface="Comic Sans MS" pitchFamily="66" charset="0"/>
              </a:rPr>
              <a:t>jth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match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32840" r="65857" b="45325"/>
          <a:stretch/>
        </p:blipFill>
        <p:spPr bwMode="auto">
          <a:xfrm>
            <a:off x="663192" y="3140968"/>
            <a:ext cx="1818754" cy="17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6996" y="3499499"/>
            <a:ext cx="42947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Skipper 2 meets skippers in the order 3,0,1,4,5,6</a:t>
            </a:r>
          </a:p>
          <a:p>
            <a:r>
              <a:rPr lang="en-GB" sz="1400" dirty="0" smtClean="0">
                <a:latin typeface="Comic Sans MS" pitchFamily="66" charset="0"/>
              </a:rPr>
              <a:t>Skipper 3 meets skippers in the order 2,6,0,5,1,4</a:t>
            </a:r>
          </a:p>
          <a:p>
            <a:r>
              <a:rPr lang="en-GB" sz="1400" dirty="0" smtClean="0">
                <a:latin typeface="Comic Sans MS" pitchFamily="66" charset="0"/>
              </a:rPr>
              <a:t>Skipper 5 meets skippers in the order 4,6,0,1,3,2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88224" y="3510875"/>
            <a:ext cx="288032" cy="28954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206167" y="3515906"/>
            <a:ext cx="407143" cy="4182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0967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Phase </a:t>
            </a:r>
            <a:r>
              <a:rPr lang="en-GB" sz="2000" dirty="0">
                <a:latin typeface="Comic Sans MS" pitchFamily="66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132856"/>
            <a:ext cx="626469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orient[i][j] = 0 </a:t>
            </a:r>
            <a:r>
              <a:rPr lang="en-GB" sz="1600" dirty="0" err="1" smtClean="0">
                <a:latin typeface="Comic Sans MS" pitchFamily="66" charset="0"/>
              </a:rPr>
              <a:t>iff</a:t>
            </a:r>
            <a:r>
              <a:rPr lang="en-GB" sz="1600" dirty="0" smtClean="0">
                <a:latin typeface="Comic Sans MS" pitchFamily="66" charset="0"/>
              </a:rPr>
              <a:t> skipper i is on port side in his </a:t>
            </a:r>
            <a:r>
              <a:rPr lang="en-GB" sz="1600" dirty="0" err="1" smtClean="0">
                <a:latin typeface="Comic Sans MS" pitchFamily="66" charset="0"/>
              </a:rPr>
              <a:t>jth</a:t>
            </a:r>
            <a:r>
              <a:rPr lang="en-GB" sz="1600" dirty="0" smtClean="0">
                <a:latin typeface="Comic Sans MS" pitchFamily="66" charset="0"/>
              </a:rPr>
              <a:t> match</a:t>
            </a:r>
          </a:p>
          <a:p>
            <a:r>
              <a:rPr lang="en-GB" sz="1600" dirty="0">
                <a:latin typeface="Comic Sans MS" pitchFamily="66" charset="0"/>
              </a:rPr>
              <a:t>orient[i][j] = </a:t>
            </a:r>
            <a:r>
              <a:rPr lang="en-GB" sz="1600" dirty="0" smtClean="0">
                <a:latin typeface="Comic Sans MS" pitchFamily="66" charset="0"/>
              </a:rPr>
              <a:t>1 </a:t>
            </a:r>
            <a:r>
              <a:rPr lang="en-GB" sz="1600" dirty="0" err="1">
                <a:latin typeface="Comic Sans MS" pitchFamily="66" charset="0"/>
              </a:rPr>
              <a:t>iff</a:t>
            </a:r>
            <a:r>
              <a:rPr lang="en-GB" sz="1600" dirty="0">
                <a:latin typeface="Comic Sans MS" pitchFamily="66" charset="0"/>
              </a:rPr>
              <a:t> skipper </a:t>
            </a:r>
            <a:r>
              <a:rPr lang="en-GB" sz="1600" dirty="0" smtClean="0">
                <a:latin typeface="Comic Sans MS" pitchFamily="66" charset="0"/>
              </a:rPr>
              <a:t>i </a:t>
            </a:r>
            <a:r>
              <a:rPr lang="en-GB" sz="1600" dirty="0">
                <a:latin typeface="Comic Sans MS" pitchFamily="66" charset="0"/>
              </a:rPr>
              <a:t>is on </a:t>
            </a:r>
            <a:r>
              <a:rPr lang="en-GB" sz="1600" dirty="0" smtClean="0">
                <a:latin typeface="Comic Sans MS" pitchFamily="66" charset="0"/>
              </a:rPr>
              <a:t>starboard </a:t>
            </a:r>
            <a:r>
              <a:rPr lang="en-GB" sz="1600" dirty="0">
                <a:latin typeface="Comic Sans MS" pitchFamily="66" charset="0"/>
              </a:rPr>
              <a:t>side in his </a:t>
            </a:r>
            <a:r>
              <a:rPr lang="en-GB" sz="1600" dirty="0" err="1">
                <a:latin typeface="Comic Sans MS" pitchFamily="66" charset="0"/>
              </a:rPr>
              <a:t>jth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match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32840" r="65857" b="45325"/>
          <a:stretch/>
        </p:blipFill>
        <p:spPr bwMode="auto">
          <a:xfrm>
            <a:off x="663192" y="3140968"/>
            <a:ext cx="1818754" cy="17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6996" y="3499499"/>
            <a:ext cx="42947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Skipper 2 meets skippers in the order 3,0,1,4,5,6</a:t>
            </a:r>
          </a:p>
          <a:p>
            <a:r>
              <a:rPr lang="en-GB" sz="1400" dirty="0" smtClean="0">
                <a:latin typeface="Comic Sans MS" pitchFamily="66" charset="0"/>
              </a:rPr>
              <a:t>Skipper 3 meets skippers in the order 2,6,0,5,1,4</a:t>
            </a:r>
          </a:p>
          <a:p>
            <a:r>
              <a:rPr lang="en-GB" sz="1400" dirty="0" smtClean="0">
                <a:latin typeface="Comic Sans MS" pitchFamily="66" charset="0"/>
              </a:rPr>
              <a:t>Skipper 5 meets skippers in the order 4,6,0,1,3,2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32240" y="3521129"/>
            <a:ext cx="288032" cy="28954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206167" y="3715932"/>
            <a:ext cx="407143" cy="4182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7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0967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Phase </a:t>
            </a:r>
            <a:r>
              <a:rPr lang="en-GB" sz="2000" dirty="0">
                <a:latin typeface="Comic Sans MS" pitchFamily="66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132856"/>
            <a:ext cx="626469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orient[i][j] = 0 </a:t>
            </a:r>
            <a:r>
              <a:rPr lang="en-GB" sz="1600" dirty="0" err="1" smtClean="0">
                <a:latin typeface="Comic Sans MS" pitchFamily="66" charset="0"/>
              </a:rPr>
              <a:t>iff</a:t>
            </a:r>
            <a:r>
              <a:rPr lang="en-GB" sz="1600" dirty="0" smtClean="0">
                <a:latin typeface="Comic Sans MS" pitchFamily="66" charset="0"/>
              </a:rPr>
              <a:t> skipper i is on port side in his </a:t>
            </a:r>
            <a:r>
              <a:rPr lang="en-GB" sz="1600" dirty="0" err="1" smtClean="0">
                <a:latin typeface="Comic Sans MS" pitchFamily="66" charset="0"/>
              </a:rPr>
              <a:t>jth</a:t>
            </a:r>
            <a:r>
              <a:rPr lang="en-GB" sz="1600" dirty="0" smtClean="0">
                <a:latin typeface="Comic Sans MS" pitchFamily="66" charset="0"/>
              </a:rPr>
              <a:t> match</a:t>
            </a:r>
          </a:p>
          <a:p>
            <a:r>
              <a:rPr lang="en-GB" sz="1600" dirty="0">
                <a:latin typeface="Comic Sans MS" pitchFamily="66" charset="0"/>
              </a:rPr>
              <a:t>orient[i][j] = </a:t>
            </a:r>
            <a:r>
              <a:rPr lang="en-GB" sz="1600" dirty="0" smtClean="0">
                <a:latin typeface="Comic Sans MS" pitchFamily="66" charset="0"/>
              </a:rPr>
              <a:t>1 </a:t>
            </a:r>
            <a:r>
              <a:rPr lang="en-GB" sz="1600" dirty="0" err="1">
                <a:latin typeface="Comic Sans MS" pitchFamily="66" charset="0"/>
              </a:rPr>
              <a:t>iff</a:t>
            </a:r>
            <a:r>
              <a:rPr lang="en-GB" sz="1600" dirty="0">
                <a:latin typeface="Comic Sans MS" pitchFamily="66" charset="0"/>
              </a:rPr>
              <a:t> skipper </a:t>
            </a:r>
            <a:r>
              <a:rPr lang="en-GB" sz="1600" dirty="0" smtClean="0">
                <a:latin typeface="Comic Sans MS" pitchFamily="66" charset="0"/>
              </a:rPr>
              <a:t>i </a:t>
            </a:r>
            <a:r>
              <a:rPr lang="en-GB" sz="1600" dirty="0">
                <a:latin typeface="Comic Sans MS" pitchFamily="66" charset="0"/>
              </a:rPr>
              <a:t>is on </a:t>
            </a:r>
            <a:r>
              <a:rPr lang="en-GB" sz="1600" dirty="0" smtClean="0">
                <a:latin typeface="Comic Sans MS" pitchFamily="66" charset="0"/>
              </a:rPr>
              <a:t>starboard </a:t>
            </a:r>
            <a:r>
              <a:rPr lang="en-GB" sz="1600" dirty="0">
                <a:latin typeface="Comic Sans MS" pitchFamily="66" charset="0"/>
              </a:rPr>
              <a:t>side in his </a:t>
            </a:r>
            <a:r>
              <a:rPr lang="en-GB" sz="1600" dirty="0" err="1">
                <a:latin typeface="Comic Sans MS" pitchFamily="66" charset="0"/>
              </a:rPr>
              <a:t>jth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match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32840" r="65857" b="45325"/>
          <a:stretch/>
        </p:blipFill>
        <p:spPr bwMode="auto">
          <a:xfrm>
            <a:off x="663192" y="3140968"/>
            <a:ext cx="1818754" cy="17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6996" y="3499499"/>
            <a:ext cx="42947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Skipper 2 meets skippers in the order 3,0,1,4,5,6</a:t>
            </a:r>
          </a:p>
          <a:p>
            <a:r>
              <a:rPr lang="en-GB" sz="1400" dirty="0" smtClean="0">
                <a:latin typeface="Comic Sans MS" pitchFamily="66" charset="0"/>
              </a:rPr>
              <a:t>Skipper 3 meets skippers in the order 2,6,0,5,1,4</a:t>
            </a:r>
          </a:p>
          <a:p>
            <a:r>
              <a:rPr lang="en-GB" sz="1400" dirty="0" smtClean="0">
                <a:latin typeface="Comic Sans MS" pitchFamily="66" charset="0"/>
              </a:rPr>
              <a:t>Skipper 5 meets skippers in the order 4,6,0,1,3,2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76256" y="3499499"/>
            <a:ext cx="288032" cy="28954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979712" y="4058640"/>
            <a:ext cx="407143" cy="4182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9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0967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Phase </a:t>
            </a:r>
            <a:r>
              <a:rPr lang="en-GB" sz="2000" dirty="0">
                <a:latin typeface="Comic Sans MS" pitchFamily="66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132856"/>
            <a:ext cx="626469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orient[i][j] = 0 </a:t>
            </a:r>
            <a:r>
              <a:rPr lang="en-GB" sz="1600" dirty="0" err="1" smtClean="0">
                <a:latin typeface="Comic Sans MS" pitchFamily="66" charset="0"/>
              </a:rPr>
              <a:t>iff</a:t>
            </a:r>
            <a:r>
              <a:rPr lang="en-GB" sz="1600" dirty="0" smtClean="0">
                <a:latin typeface="Comic Sans MS" pitchFamily="66" charset="0"/>
              </a:rPr>
              <a:t> skipper i is on port side in his </a:t>
            </a:r>
            <a:r>
              <a:rPr lang="en-GB" sz="1600" dirty="0" err="1" smtClean="0">
                <a:latin typeface="Comic Sans MS" pitchFamily="66" charset="0"/>
              </a:rPr>
              <a:t>jth</a:t>
            </a:r>
            <a:r>
              <a:rPr lang="en-GB" sz="1600" dirty="0" smtClean="0">
                <a:latin typeface="Comic Sans MS" pitchFamily="66" charset="0"/>
              </a:rPr>
              <a:t> match</a:t>
            </a:r>
          </a:p>
          <a:p>
            <a:r>
              <a:rPr lang="en-GB" sz="1600" dirty="0">
                <a:latin typeface="Comic Sans MS" pitchFamily="66" charset="0"/>
              </a:rPr>
              <a:t>orient[i][j] = </a:t>
            </a:r>
            <a:r>
              <a:rPr lang="en-GB" sz="1600" dirty="0" smtClean="0">
                <a:latin typeface="Comic Sans MS" pitchFamily="66" charset="0"/>
              </a:rPr>
              <a:t>1 </a:t>
            </a:r>
            <a:r>
              <a:rPr lang="en-GB" sz="1600" dirty="0" err="1">
                <a:latin typeface="Comic Sans MS" pitchFamily="66" charset="0"/>
              </a:rPr>
              <a:t>iff</a:t>
            </a:r>
            <a:r>
              <a:rPr lang="en-GB" sz="1600" dirty="0">
                <a:latin typeface="Comic Sans MS" pitchFamily="66" charset="0"/>
              </a:rPr>
              <a:t> skipper </a:t>
            </a:r>
            <a:r>
              <a:rPr lang="en-GB" sz="1600" dirty="0" smtClean="0">
                <a:latin typeface="Comic Sans MS" pitchFamily="66" charset="0"/>
              </a:rPr>
              <a:t>i </a:t>
            </a:r>
            <a:r>
              <a:rPr lang="en-GB" sz="1600" dirty="0">
                <a:latin typeface="Comic Sans MS" pitchFamily="66" charset="0"/>
              </a:rPr>
              <a:t>is on </a:t>
            </a:r>
            <a:r>
              <a:rPr lang="en-GB" sz="1600" dirty="0" smtClean="0">
                <a:latin typeface="Comic Sans MS" pitchFamily="66" charset="0"/>
              </a:rPr>
              <a:t>starboard </a:t>
            </a:r>
            <a:r>
              <a:rPr lang="en-GB" sz="1600" dirty="0">
                <a:latin typeface="Comic Sans MS" pitchFamily="66" charset="0"/>
              </a:rPr>
              <a:t>side in his </a:t>
            </a:r>
            <a:r>
              <a:rPr lang="en-GB" sz="1600" dirty="0" err="1">
                <a:latin typeface="Comic Sans MS" pitchFamily="66" charset="0"/>
              </a:rPr>
              <a:t>jth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match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32840" r="65857" b="45325"/>
          <a:stretch/>
        </p:blipFill>
        <p:spPr bwMode="auto">
          <a:xfrm>
            <a:off x="663192" y="3140968"/>
            <a:ext cx="1818754" cy="17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6996" y="3499499"/>
            <a:ext cx="42947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Skipper 2 meets skippers in the order 3,0,1,4,5,6</a:t>
            </a:r>
          </a:p>
          <a:p>
            <a:r>
              <a:rPr lang="en-GB" sz="1400" dirty="0" smtClean="0">
                <a:latin typeface="Comic Sans MS" pitchFamily="66" charset="0"/>
              </a:rPr>
              <a:t>Skipper 3 meets skippers in the order 2,6,0,5,1,4</a:t>
            </a:r>
          </a:p>
          <a:p>
            <a:r>
              <a:rPr lang="en-GB" sz="1400" dirty="0" smtClean="0">
                <a:latin typeface="Comic Sans MS" pitchFamily="66" charset="0"/>
              </a:rPr>
              <a:t>Skipper 5 meets skippers in the order 4,6,0,1,3,2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20272" y="3499498"/>
            <a:ext cx="288032" cy="28954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979712" y="4238163"/>
            <a:ext cx="407143" cy="4182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7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0967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Phase </a:t>
            </a:r>
            <a:r>
              <a:rPr lang="en-GB" sz="2000" dirty="0">
                <a:latin typeface="Comic Sans MS" pitchFamily="66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132856"/>
            <a:ext cx="626469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orient[i][j] = 0 </a:t>
            </a:r>
            <a:r>
              <a:rPr lang="en-GB" sz="1600" dirty="0" err="1" smtClean="0">
                <a:latin typeface="Comic Sans MS" pitchFamily="66" charset="0"/>
              </a:rPr>
              <a:t>iff</a:t>
            </a:r>
            <a:r>
              <a:rPr lang="en-GB" sz="1600" dirty="0" smtClean="0">
                <a:latin typeface="Comic Sans MS" pitchFamily="66" charset="0"/>
              </a:rPr>
              <a:t> skipper i is on port side in his </a:t>
            </a:r>
            <a:r>
              <a:rPr lang="en-GB" sz="1600" dirty="0" err="1" smtClean="0">
                <a:latin typeface="Comic Sans MS" pitchFamily="66" charset="0"/>
              </a:rPr>
              <a:t>jth</a:t>
            </a:r>
            <a:r>
              <a:rPr lang="en-GB" sz="1600" dirty="0" smtClean="0">
                <a:latin typeface="Comic Sans MS" pitchFamily="66" charset="0"/>
              </a:rPr>
              <a:t> match</a:t>
            </a:r>
          </a:p>
          <a:p>
            <a:r>
              <a:rPr lang="en-GB" sz="1600" dirty="0">
                <a:latin typeface="Comic Sans MS" pitchFamily="66" charset="0"/>
              </a:rPr>
              <a:t>orient[i][j] = </a:t>
            </a:r>
            <a:r>
              <a:rPr lang="en-GB" sz="1600" dirty="0" smtClean="0">
                <a:latin typeface="Comic Sans MS" pitchFamily="66" charset="0"/>
              </a:rPr>
              <a:t>1 </a:t>
            </a:r>
            <a:r>
              <a:rPr lang="en-GB" sz="1600" dirty="0" err="1">
                <a:latin typeface="Comic Sans MS" pitchFamily="66" charset="0"/>
              </a:rPr>
              <a:t>iff</a:t>
            </a:r>
            <a:r>
              <a:rPr lang="en-GB" sz="1600" dirty="0">
                <a:latin typeface="Comic Sans MS" pitchFamily="66" charset="0"/>
              </a:rPr>
              <a:t> skipper </a:t>
            </a:r>
            <a:r>
              <a:rPr lang="en-GB" sz="1600" dirty="0" smtClean="0">
                <a:latin typeface="Comic Sans MS" pitchFamily="66" charset="0"/>
              </a:rPr>
              <a:t>i </a:t>
            </a:r>
            <a:r>
              <a:rPr lang="en-GB" sz="1600" dirty="0">
                <a:latin typeface="Comic Sans MS" pitchFamily="66" charset="0"/>
              </a:rPr>
              <a:t>is on </a:t>
            </a:r>
            <a:r>
              <a:rPr lang="en-GB" sz="1600" dirty="0" smtClean="0">
                <a:latin typeface="Comic Sans MS" pitchFamily="66" charset="0"/>
              </a:rPr>
              <a:t>starboard </a:t>
            </a:r>
            <a:r>
              <a:rPr lang="en-GB" sz="1600" dirty="0">
                <a:latin typeface="Comic Sans MS" pitchFamily="66" charset="0"/>
              </a:rPr>
              <a:t>side in his </a:t>
            </a:r>
            <a:r>
              <a:rPr lang="en-GB" sz="1600" dirty="0" err="1">
                <a:latin typeface="Comic Sans MS" pitchFamily="66" charset="0"/>
              </a:rPr>
              <a:t>jth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match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32840" r="65857" b="45325"/>
          <a:stretch/>
        </p:blipFill>
        <p:spPr bwMode="auto">
          <a:xfrm>
            <a:off x="663192" y="3140968"/>
            <a:ext cx="1818754" cy="17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6996" y="3499499"/>
            <a:ext cx="42947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Skipper 2 meets skippers in the order 3,0,1,4,5,6</a:t>
            </a:r>
          </a:p>
          <a:p>
            <a:r>
              <a:rPr lang="en-GB" sz="1400" dirty="0" smtClean="0">
                <a:latin typeface="Comic Sans MS" pitchFamily="66" charset="0"/>
              </a:rPr>
              <a:t>Skipper 3 meets skippers in the order 2,6,0,5,1,4</a:t>
            </a:r>
          </a:p>
          <a:p>
            <a:r>
              <a:rPr lang="en-GB" sz="1400" dirty="0" smtClean="0">
                <a:latin typeface="Comic Sans MS" pitchFamily="66" charset="0"/>
              </a:rPr>
              <a:t>Skipper 5 meets skippers in the order 4,6,0,1,3,2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36296" y="3499498"/>
            <a:ext cx="288032" cy="28954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572569" y="4447295"/>
            <a:ext cx="407143" cy="4182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0967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Phase </a:t>
            </a:r>
            <a:r>
              <a:rPr lang="en-GB" sz="2000" dirty="0">
                <a:latin typeface="Comic Sans MS" pitchFamily="66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980728"/>
            <a:ext cx="345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Reads in the renumbered schedule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132856"/>
            <a:ext cx="626469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orient[i][j] = 0 </a:t>
            </a:r>
            <a:r>
              <a:rPr lang="en-GB" sz="1600" dirty="0" err="1" smtClean="0">
                <a:latin typeface="Comic Sans MS" pitchFamily="66" charset="0"/>
              </a:rPr>
              <a:t>iff</a:t>
            </a:r>
            <a:r>
              <a:rPr lang="en-GB" sz="1600" dirty="0" smtClean="0">
                <a:latin typeface="Comic Sans MS" pitchFamily="66" charset="0"/>
              </a:rPr>
              <a:t> skipper i is on port side in his </a:t>
            </a:r>
            <a:r>
              <a:rPr lang="en-GB" sz="1600" dirty="0" err="1" smtClean="0">
                <a:latin typeface="Comic Sans MS" pitchFamily="66" charset="0"/>
              </a:rPr>
              <a:t>jth</a:t>
            </a:r>
            <a:r>
              <a:rPr lang="en-GB" sz="1600" dirty="0" smtClean="0">
                <a:latin typeface="Comic Sans MS" pitchFamily="66" charset="0"/>
              </a:rPr>
              <a:t> match</a:t>
            </a:r>
          </a:p>
          <a:p>
            <a:r>
              <a:rPr lang="en-GB" sz="1600" dirty="0">
                <a:latin typeface="Comic Sans MS" pitchFamily="66" charset="0"/>
              </a:rPr>
              <a:t>orient[i][j] = </a:t>
            </a:r>
            <a:r>
              <a:rPr lang="en-GB" sz="1600" dirty="0" smtClean="0">
                <a:latin typeface="Comic Sans MS" pitchFamily="66" charset="0"/>
              </a:rPr>
              <a:t>1 </a:t>
            </a:r>
            <a:r>
              <a:rPr lang="en-GB" sz="1600" dirty="0" err="1">
                <a:latin typeface="Comic Sans MS" pitchFamily="66" charset="0"/>
              </a:rPr>
              <a:t>iff</a:t>
            </a:r>
            <a:r>
              <a:rPr lang="en-GB" sz="1600" dirty="0">
                <a:latin typeface="Comic Sans MS" pitchFamily="66" charset="0"/>
              </a:rPr>
              <a:t> skipper </a:t>
            </a:r>
            <a:r>
              <a:rPr lang="en-GB" sz="1600" dirty="0" smtClean="0">
                <a:latin typeface="Comic Sans MS" pitchFamily="66" charset="0"/>
              </a:rPr>
              <a:t>i </a:t>
            </a:r>
            <a:r>
              <a:rPr lang="en-GB" sz="1600" dirty="0">
                <a:latin typeface="Comic Sans MS" pitchFamily="66" charset="0"/>
              </a:rPr>
              <a:t>is on </a:t>
            </a:r>
            <a:r>
              <a:rPr lang="en-GB" sz="1600" dirty="0" smtClean="0">
                <a:latin typeface="Comic Sans MS" pitchFamily="66" charset="0"/>
              </a:rPr>
              <a:t>starboard </a:t>
            </a:r>
            <a:r>
              <a:rPr lang="en-GB" sz="1600" dirty="0">
                <a:latin typeface="Comic Sans MS" pitchFamily="66" charset="0"/>
              </a:rPr>
              <a:t>side in his </a:t>
            </a:r>
            <a:r>
              <a:rPr lang="en-GB" sz="1600" dirty="0" err="1">
                <a:latin typeface="Comic Sans MS" pitchFamily="66" charset="0"/>
              </a:rPr>
              <a:t>jth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match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32840" r="65857" b="45325"/>
          <a:stretch/>
        </p:blipFill>
        <p:spPr bwMode="auto">
          <a:xfrm>
            <a:off x="663192" y="3140968"/>
            <a:ext cx="1818754" cy="17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6996" y="3499499"/>
            <a:ext cx="42947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Skipper 2 meets skippers in the order 3,0,1,4,5,6</a:t>
            </a:r>
          </a:p>
          <a:p>
            <a:r>
              <a:rPr lang="en-GB" sz="1400" dirty="0" smtClean="0">
                <a:latin typeface="Comic Sans MS" pitchFamily="66" charset="0"/>
              </a:rPr>
              <a:t>Skipper 3 meets skippers in the order 2,6,0,5,1,4</a:t>
            </a:r>
          </a:p>
          <a:p>
            <a:r>
              <a:rPr lang="en-GB" sz="1400" dirty="0" smtClean="0">
                <a:latin typeface="Comic Sans MS" pitchFamily="66" charset="0"/>
              </a:rPr>
              <a:t>Skipper 5 meets skippers in the order 4,6,0,1,3,2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013175"/>
            <a:ext cx="840486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Therefore </a:t>
            </a:r>
          </a:p>
          <a:p>
            <a:r>
              <a:rPr lang="en-GB" sz="1400" b="1" i="1" u="sng" dirty="0" smtClean="0">
                <a:latin typeface="Comic Sans MS" pitchFamily="66" charset="0"/>
              </a:rPr>
              <a:t>orient[2][0] = 1 and orient[3][0] = 0 (starboard when meeting nearest lowest ranked skipper)</a:t>
            </a:r>
          </a:p>
          <a:p>
            <a:r>
              <a:rPr lang="en-GB" sz="1400" dirty="0">
                <a:latin typeface="Comic Sans MS" pitchFamily="66" charset="0"/>
              </a:rPr>
              <a:t>o</a:t>
            </a:r>
            <a:r>
              <a:rPr lang="en-GB" sz="1400" dirty="0" smtClean="0">
                <a:latin typeface="Comic Sans MS" pitchFamily="66" charset="0"/>
              </a:rPr>
              <a:t>rient[2][4] ≠ orient[5][5] (match between 2 and 5)</a:t>
            </a:r>
          </a:p>
          <a:p>
            <a:r>
              <a:rPr lang="en-GB" sz="1400" dirty="0" smtClean="0">
                <a:latin typeface="Comic Sans MS" pitchFamily="66" charset="0"/>
              </a:rPr>
              <a:t>orient[3][3] </a:t>
            </a:r>
            <a:r>
              <a:rPr lang="en-GB" sz="1400" dirty="0">
                <a:latin typeface="Comic Sans MS" pitchFamily="66" charset="0"/>
              </a:rPr>
              <a:t>≠ orient[5</a:t>
            </a:r>
            <a:r>
              <a:rPr lang="en-GB" sz="1400" dirty="0" smtClean="0">
                <a:latin typeface="Comic Sans MS" pitchFamily="66" charset="0"/>
              </a:rPr>
              <a:t>][4] </a:t>
            </a:r>
            <a:r>
              <a:rPr lang="en-GB" sz="1400" dirty="0">
                <a:latin typeface="Comic Sans MS" pitchFamily="66" charset="0"/>
              </a:rPr>
              <a:t>(match between </a:t>
            </a:r>
            <a:r>
              <a:rPr lang="en-GB" sz="1400" dirty="0" smtClean="0">
                <a:latin typeface="Comic Sans MS" pitchFamily="66" charset="0"/>
              </a:rPr>
              <a:t>3 </a:t>
            </a:r>
            <a:r>
              <a:rPr lang="en-GB" sz="1400" dirty="0">
                <a:latin typeface="Comic Sans MS" pitchFamily="66" charset="0"/>
              </a:rPr>
              <a:t>and 5</a:t>
            </a:r>
            <a:r>
              <a:rPr lang="en-GB" sz="1400" dirty="0" smtClean="0">
                <a:latin typeface="Comic Sans MS" pitchFamily="66" charset="0"/>
              </a:rPr>
              <a:t>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72569" y="3429000"/>
            <a:ext cx="407143" cy="28803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420656" y="3724815"/>
            <a:ext cx="371138" cy="28803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420656" y="3489336"/>
            <a:ext cx="335135" cy="28803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t="14047" r="26513" b="3590"/>
          <a:stretch/>
        </p:blipFill>
        <p:spPr bwMode="auto">
          <a:xfrm>
            <a:off x="1285414" y="26657"/>
            <a:ext cx="6022889" cy="678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6" y="5661248"/>
            <a:ext cx="126014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https://pbs.twimg.com/profile_images/328507395/craig_up_a_hi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80728"/>
            <a:ext cx="1793775" cy="23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0967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Phase </a:t>
            </a:r>
            <a:r>
              <a:rPr lang="en-GB" sz="2000" dirty="0">
                <a:latin typeface="Comic Sans MS" pitchFamily="66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980728"/>
            <a:ext cx="345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Reads in the renumbered schedule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132856"/>
            <a:ext cx="626469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orient[i][j] = 0 </a:t>
            </a:r>
            <a:r>
              <a:rPr lang="en-GB" sz="1600" dirty="0" err="1" smtClean="0">
                <a:latin typeface="Comic Sans MS" pitchFamily="66" charset="0"/>
              </a:rPr>
              <a:t>iff</a:t>
            </a:r>
            <a:r>
              <a:rPr lang="en-GB" sz="1600" dirty="0" smtClean="0">
                <a:latin typeface="Comic Sans MS" pitchFamily="66" charset="0"/>
              </a:rPr>
              <a:t> skipper i is on port side in his </a:t>
            </a:r>
            <a:r>
              <a:rPr lang="en-GB" sz="1600" dirty="0" err="1" smtClean="0">
                <a:latin typeface="Comic Sans MS" pitchFamily="66" charset="0"/>
              </a:rPr>
              <a:t>jth</a:t>
            </a:r>
            <a:r>
              <a:rPr lang="en-GB" sz="1600" dirty="0" smtClean="0">
                <a:latin typeface="Comic Sans MS" pitchFamily="66" charset="0"/>
              </a:rPr>
              <a:t> match</a:t>
            </a:r>
          </a:p>
          <a:p>
            <a:r>
              <a:rPr lang="en-GB" sz="1600" dirty="0">
                <a:latin typeface="Comic Sans MS" pitchFamily="66" charset="0"/>
              </a:rPr>
              <a:t>orient[i][j] = </a:t>
            </a:r>
            <a:r>
              <a:rPr lang="en-GB" sz="1600" dirty="0" smtClean="0">
                <a:latin typeface="Comic Sans MS" pitchFamily="66" charset="0"/>
              </a:rPr>
              <a:t>1 </a:t>
            </a:r>
            <a:r>
              <a:rPr lang="en-GB" sz="1600" dirty="0" err="1">
                <a:latin typeface="Comic Sans MS" pitchFamily="66" charset="0"/>
              </a:rPr>
              <a:t>iff</a:t>
            </a:r>
            <a:r>
              <a:rPr lang="en-GB" sz="1600" dirty="0">
                <a:latin typeface="Comic Sans MS" pitchFamily="66" charset="0"/>
              </a:rPr>
              <a:t> skipper </a:t>
            </a:r>
            <a:r>
              <a:rPr lang="en-GB" sz="1600" dirty="0" smtClean="0">
                <a:latin typeface="Comic Sans MS" pitchFamily="66" charset="0"/>
              </a:rPr>
              <a:t>i </a:t>
            </a:r>
            <a:r>
              <a:rPr lang="en-GB" sz="1600" dirty="0">
                <a:latin typeface="Comic Sans MS" pitchFamily="66" charset="0"/>
              </a:rPr>
              <a:t>is on </a:t>
            </a:r>
            <a:r>
              <a:rPr lang="en-GB" sz="1600" dirty="0" smtClean="0">
                <a:latin typeface="Comic Sans MS" pitchFamily="66" charset="0"/>
              </a:rPr>
              <a:t>starboard </a:t>
            </a:r>
            <a:r>
              <a:rPr lang="en-GB" sz="1600" dirty="0">
                <a:latin typeface="Comic Sans MS" pitchFamily="66" charset="0"/>
              </a:rPr>
              <a:t>side in his </a:t>
            </a:r>
            <a:r>
              <a:rPr lang="en-GB" sz="1600" dirty="0" err="1">
                <a:latin typeface="Comic Sans MS" pitchFamily="66" charset="0"/>
              </a:rPr>
              <a:t>jth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match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32840" r="65857" b="45325"/>
          <a:stretch/>
        </p:blipFill>
        <p:spPr bwMode="auto">
          <a:xfrm>
            <a:off x="663192" y="3140968"/>
            <a:ext cx="1818754" cy="17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6996" y="3499499"/>
            <a:ext cx="42947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Skipper 2 meets skippers in the order 3,0,1,4,5,6</a:t>
            </a:r>
          </a:p>
          <a:p>
            <a:r>
              <a:rPr lang="en-GB" sz="1400" dirty="0" smtClean="0">
                <a:latin typeface="Comic Sans MS" pitchFamily="66" charset="0"/>
              </a:rPr>
              <a:t>Skipper 3 meets skippers in the order 2,6,0,5,1,4</a:t>
            </a:r>
          </a:p>
          <a:p>
            <a:r>
              <a:rPr lang="en-GB" sz="1400" dirty="0" smtClean="0">
                <a:latin typeface="Comic Sans MS" pitchFamily="66" charset="0"/>
              </a:rPr>
              <a:t>Skipper 5 meets skippers in the order 4,6,0,1,3,2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013176"/>
            <a:ext cx="793518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Therefore </a:t>
            </a:r>
          </a:p>
          <a:p>
            <a:r>
              <a:rPr lang="en-GB" sz="1400" dirty="0" smtClean="0">
                <a:latin typeface="Comic Sans MS" pitchFamily="66" charset="0"/>
              </a:rPr>
              <a:t>orient[2][0] = 1 and orient[3][0] = 0 (starboard when meeting nearest lowest ranked skipper)</a:t>
            </a:r>
          </a:p>
          <a:p>
            <a:r>
              <a:rPr lang="en-GB" sz="1400" b="1" i="1" u="sng" dirty="0">
                <a:latin typeface="Comic Sans MS" pitchFamily="66" charset="0"/>
              </a:rPr>
              <a:t>o</a:t>
            </a:r>
            <a:r>
              <a:rPr lang="en-GB" sz="1400" b="1" i="1" u="sng" dirty="0" smtClean="0">
                <a:latin typeface="Comic Sans MS" pitchFamily="66" charset="0"/>
              </a:rPr>
              <a:t>rient[2][4] ≠ orient[5][5] (match between 2 and 5)</a:t>
            </a:r>
          </a:p>
          <a:p>
            <a:r>
              <a:rPr lang="en-GB" sz="1400" dirty="0" smtClean="0">
                <a:latin typeface="Comic Sans MS" pitchFamily="66" charset="0"/>
              </a:rPr>
              <a:t>orient[3][3] </a:t>
            </a:r>
            <a:r>
              <a:rPr lang="en-GB" sz="1400" dirty="0">
                <a:latin typeface="Comic Sans MS" pitchFamily="66" charset="0"/>
              </a:rPr>
              <a:t>≠ orient[5</a:t>
            </a:r>
            <a:r>
              <a:rPr lang="en-GB" sz="1400" dirty="0" smtClean="0">
                <a:latin typeface="Comic Sans MS" pitchFamily="66" charset="0"/>
              </a:rPr>
              <a:t>][4] </a:t>
            </a:r>
            <a:r>
              <a:rPr lang="en-GB" sz="1400" dirty="0">
                <a:latin typeface="Comic Sans MS" pitchFamily="66" charset="0"/>
              </a:rPr>
              <a:t>(match between </a:t>
            </a:r>
            <a:r>
              <a:rPr lang="en-GB" sz="1400" dirty="0" smtClean="0">
                <a:latin typeface="Comic Sans MS" pitchFamily="66" charset="0"/>
              </a:rPr>
              <a:t>3 </a:t>
            </a:r>
            <a:r>
              <a:rPr lang="en-GB" sz="1400" dirty="0">
                <a:latin typeface="Comic Sans MS" pitchFamily="66" charset="0"/>
              </a:rPr>
              <a:t>and 5</a:t>
            </a:r>
            <a:r>
              <a:rPr lang="en-GB" sz="1400" dirty="0" smtClean="0">
                <a:latin typeface="Comic Sans MS" pitchFamily="66" charset="0"/>
              </a:rPr>
              <a:t>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79712" y="4275560"/>
            <a:ext cx="407143" cy="37757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187839" y="3935612"/>
            <a:ext cx="336489" cy="30255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020272" y="3473239"/>
            <a:ext cx="335135" cy="31580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0967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Phase </a:t>
            </a:r>
            <a:r>
              <a:rPr lang="en-GB" sz="2000" dirty="0">
                <a:latin typeface="Comic Sans MS" pitchFamily="66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980728"/>
            <a:ext cx="345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Reads in the renumbered schedule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132856"/>
            <a:ext cx="626469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orient[i][j] = 0 </a:t>
            </a:r>
            <a:r>
              <a:rPr lang="en-GB" sz="1600" dirty="0" err="1" smtClean="0">
                <a:latin typeface="Comic Sans MS" pitchFamily="66" charset="0"/>
              </a:rPr>
              <a:t>iff</a:t>
            </a:r>
            <a:r>
              <a:rPr lang="en-GB" sz="1600" dirty="0" smtClean="0">
                <a:latin typeface="Comic Sans MS" pitchFamily="66" charset="0"/>
              </a:rPr>
              <a:t> skipper i is on port side in his </a:t>
            </a:r>
            <a:r>
              <a:rPr lang="en-GB" sz="1600" dirty="0" err="1" smtClean="0">
                <a:latin typeface="Comic Sans MS" pitchFamily="66" charset="0"/>
              </a:rPr>
              <a:t>jth</a:t>
            </a:r>
            <a:r>
              <a:rPr lang="en-GB" sz="1600" dirty="0" smtClean="0">
                <a:latin typeface="Comic Sans MS" pitchFamily="66" charset="0"/>
              </a:rPr>
              <a:t> match</a:t>
            </a:r>
          </a:p>
          <a:p>
            <a:r>
              <a:rPr lang="en-GB" sz="1600" dirty="0">
                <a:latin typeface="Comic Sans MS" pitchFamily="66" charset="0"/>
              </a:rPr>
              <a:t>orient[i][j] = </a:t>
            </a:r>
            <a:r>
              <a:rPr lang="en-GB" sz="1600" dirty="0" smtClean="0">
                <a:latin typeface="Comic Sans MS" pitchFamily="66" charset="0"/>
              </a:rPr>
              <a:t>1 </a:t>
            </a:r>
            <a:r>
              <a:rPr lang="en-GB" sz="1600" dirty="0" err="1">
                <a:latin typeface="Comic Sans MS" pitchFamily="66" charset="0"/>
              </a:rPr>
              <a:t>iff</a:t>
            </a:r>
            <a:r>
              <a:rPr lang="en-GB" sz="1600" dirty="0">
                <a:latin typeface="Comic Sans MS" pitchFamily="66" charset="0"/>
              </a:rPr>
              <a:t> skipper </a:t>
            </a:r>
            <a:r>
              <a:rPr lang="en-GB" sz="1600" dirty="0" smtClean="0">
                <a:latin typeface="Comic Sans MS" pitchFamily="66" charset="0"/>
              </a:rPr>
              <a:t>i </a:t>
            </a:r>
            <a:r>
              <a:rPr lang="en-GB" sz="1600" dirty="0">
                <a:latin typeface="Comic Sans MS" pitchFamily="66" charset="0"/>
              </a:rPr>
              <a:t>is on </a:t>
            </a:r>
            <a:r>
              <a:rPr lang="en-GB" sz="1600" dirty="0" smtClean="0">
                <a:latin typeface="Comic Sans MS" pitchFamily="66" charset="0"/>
              </a:rPr>
              <a:t>starboard </a:t>
            </a:r>
            <a:r>
              <a:rPr lang="en-GB" sz="1600" dirty="0">
                <a:latin typeface="Comic Sans MS" pitchFamily="66" charset="0"/>
              </a:rPr>
              <a:t>side in his </a:t>
            </a:r>
            <a:r>
              <a:rPr lang="en-GB" sz="1600" dirty="0" err="1">
                <a:latin typeface="Comic Sans MS" pitchFamily="66" charset="0"/>
              </a:rPr>
              <a:t>jth</a:t>
            </a: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match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32840" r="65857" b="45325"/>
          <a:stretch/>
        </p:blipFill>
        <p:spPr bwMode="auto">
          <a:xfrm>
            <a:off x="663192" y="3140968"/>
            <a:ext cx="1818754" cy="17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9563" y="3499499"/>
            <a:ext cx="42947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Skipper 2 meets skippers in the order 3,0,1,4,5,6</a:t>
            </a:r>
          </a:p>
          <a:p>
            <a:r>
              <a:rPr lang="en-GB" sz="1400" dirty="0" smtClean="0">
                <a:latin typeface="Comic Sans MS" pitchFamily="66" charset="0"/>
              </a:rPr>
              <a:t>Skipper 3 meets skippers in the order 2,6,0,5,1,4</a:t>
            </a:r>
          </a:p>
          <a:p>
            <a:r>
              <a:rPr lang="en-GB" sz="1400" dirty="0" smtClean="0">
                <a:latin typeface="Comic Sans MS" pitchFamily="66" charset="0"/>
              </a:rPr>
              <a:t>Skipper 5 meets skippers in the order 4,6,0,1,3,2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013176"/>
            <a:ext cx="793518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Therefore </a:t>
            </a:r>
          </a:p>
          <a:p>
            <a:r>
              <a:rPr lang="en-GB" sz="1400" dirty="0" smtClean="0">
                <a:latin typeface="Comic Sans MS" pitchFamily="66" charset="0"/>
              </a:rPr>
              <a:t>orient[2][0] = 1 and orient[3][0] = 0 (starboard when meeting nearest lowest ranked skipper)</a:t>
            </a:r>
          </a:p>
          <a:p>
            <a:r>
              <a:rPr lang="en-GB" sz="1400" dirty="0">
                <a:latin typeface="Comic Sans MS" pitchFamily="66" charset="0"/>
              </a:rPr>
              <a:t>o</a:t>
            </a:r>
            <a:r>
              <a:rPr lang="en-GB" sz="1400" dirty="0" smtClean="0">
                <a:latin typeface="Comic Sans MS" pitchFamily="66" charset="0"/>
              </a:rPr>
              <a:t>rient[2][4] ≠ orient[5][5] (match between 2 and 5)</a:t>
            </a:r>
          </a:p>
          <a:p>
            <a:r>
              <a:rPr lang="en-GB" sz="1400" b="1" i="1" u="sng" dirty="0" smtClean="0">
                <a:latin typeface="Comic Sans MS" pitchFamily="66" charset="0"/>
              </a:rPr>
              <a:t>orient[3][3] </a:t>
            </a:r>
            <a:r>
              <a:rPr lang="en-GB" sz="1400" b="1" i="1" u="sng" dirty="0">
                <a:latin typeface="Comic Sans MS" pitchFamily="66" charset="0"/>
              </a:rPr>
              <a:t>≠ orient[5</a:t>
            </a:r>
            <a:r>
              <a:rPr lang="en-GB" sz="1400" b="1" i="1" u="sng" dirty="0" smtClean="0">
                <a:latin typeface="Comic Sans MS" pitchFamily="66" charset="0"/>
              </a:rPr>
              <a:t>][4] </a:t>
            </a:r>
            <a:r>
              <a:rPr lang="en-GB" sz="1400" b="1" i="1" u="sng" dirty="0">
                <a:latin typeface="Comic Sans MS" pitchFamily="66" charset="0"/>
              </a:rPr>
              <a:t>(match between </a:t>
            </a:r>
            <a:r>
              <a:rPr lang="en-GB" sz="1400" b="1" i="1" u="sng" dirty="0" smtClean="0">
                <a:latin typeface="Comic Sans MS" pitchFamily="66" charset="0"/>
              </a:rPr>
              <a:t>3 </a:t>
            </a:r>
            <a:r>
              <a:rPr lang="en-GB" sz="1400" b="1" i="1" u="sng" dirty="0">
                <a:latin typeface="Comic Sans MS" pitchFamily="66" charset="0"/>
              </a:rPr>
              <a:t>and 5</a:t>
            </a:r>
            <a:r>
              <a:rPr lang="en-GB" sz="1400" b="1" i="1" u="sng" dirty="0" smtClean="0">
                <a:latin typeface="Comic Sans MS" pitchFamily="66" charset="0"/>
              </a:rPr>
              <a:t>)</a:t>
            </a:r>
            <a:endParaRPr lang="en-GB" sz="1400" b="1" i="1" u="sng" dirty="0"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65426" y="4096015"/>
            <a:ext cx="407143" cy="37757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019595" y="3932281"/>
            <a:ext cx="216702" cy="30255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45680" y="3706919"/>
            <a:ext cx="242159" cy="31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9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0967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Phase </a:t>
            </a:r>
            <a:r>
              <a:rPr lang="en-GB" sz="2000" dirty="0">
                <a:latin typeface="Comic Sans MS" pitchFamily="66" charset="0"/>
              </a:rPr>
              <a:t>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2" t="62471" r="41718" b="21408"/>
          <a:stretch/>
        </p:blipFill>
        <p:spPr bwMode="auto">
          <a:xfrm>
            <a:off x="3419872" y="1973097"/>
            <a:ext cx="1866270" cy="159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20688"/>
            <a:ext cx="506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Regular</a:t>
            </a:r>
            <a:r>
              <a:rPr lang="en-GB" dirty="0" smtClean="0"/>
              <a:t> constraint for a skipper (row of array orient)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1" t="42196" r="27195" b="51552"/>
          <a:stretch/>
        </p:blipFill>
        <p:spPr bwMode="auto">
          <a:xfrm>
            <a:off x="960139" y="4234735"/>
            <a:ext cx="6785735" cy="54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0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116632"/>
            <a:ext cx="10967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Phase </a:t>
            </a:r>
            <a:r>
              <a:rPr lang="en-GB" sz="2000" dirty="0">
                <a:latin typeface="Comic Sans MS" pitchFamily="66" charset="0"/>
              </a:rPr>
              <a:t>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40385" r="34229" b="21408"/>
          <a:stretch/>
        </p:blipFill>
        <p:spPr bwMode="auto">
          <a:xfrm>
            <a:off x="755576" y="836712"/>
            <a:ext cx="7218485" cy="37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s://scontent.xx.fbcdn.net/hphotos-xtp1/v/t1.0-9/11406699_10152958287097358_2244514441174228584_n.jpg?oh=b8a7337aa103d69a9a9acc9f7fc58cbc&amp;oe=564CE23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959421"/>
            <a:ext cx="1720627" cy="17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1636" y="5733256"/>
            <a:ext cx="144142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 err="1" smtClean="0">
                <a:solidFill>
                  <a:schemeClr val="bg1"/>
                </a:solidFill>
              </a:rPr>
              <a:t>x,y</a:t>
            </a:r>
            <a:r>
              <a:rPr lang="en-GB" dirty="0" smtClean="0">
                <a:solidFill>
                  <a:schemeClr val="bg1"/>
                </a:solidFill>
              </a:rPr>
              <a:t>) x is port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1922" y="5733256"/>
            <a:ext cx="1950662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 err="1" smtClean="0">
                <a:solidFill>
                  <a:schemeClr val="bg1"/>
                </a:solidFill>
              </a:rPr>
              <a:t>x,y</a:t>
            </a:r>
            <a:r>
              <a:rPr lang="en-GB" dirty="0" smtClean="0">
                <a:solidFill>
                  <a:schemeClr val="bg1"/>
                </a:solidFill>
              </a:rPr>
              <a:t>) y is starboard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270892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4114" y="1743034"/>
            <a:ext cx="3600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Comic Sans MS" pitchFamily="66" charset="0"/>
              </a:rPr>
              <a:t>Many schedules violate the published criteria. </a:t>
            </a:r>
          </a:p>
          <a:p>
            <a:r>
              <a:rPr lang="en-GB" sz="1100" dirty="0" smtClean="0">
                <a:latin typeface="Comic Sans MS" pitchFamily="66" charset="0"/>
              </a:rPr>
              <a:t>Many schedules are missing.</a:t>
            </a:r>
          </a:p>
          <a:p>
            <a:r>
              <a:rPr lang="en-GB" sz="1100" dirty="0">
                <a:latin typeface="Comic Sans MS" pitchFamily="66" charset="0"/>
              </a:rPr>
              <a:t>M</a:t>
            </a:r>
            <a:r>
              <a:rPr lang="en-GB" sz="1100" dirty="0" smtClean="0">
                <a:latin typeface="Comic Sans MS" pitchFamily="66" charset="0"/>
              </a:rPr>
              <a:t>any schedules are very poor (wrt boat changes)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4088" y="191455"/>
            <a:ext cx="20970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Published Schedules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284820" y="188640"/>
            <a:ext cx="51969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So?</a:t>
            </a:r>
            <a:endParaRPr lang="en-GB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" y="129014"/>
            <a:ext cx="2362959" cy="32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8" y="141396"/>
            <a:ext cx="2354041" cy="326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" y="3442901"/>
            <a:ext cx="2362958" cy="328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9023" y="2811170"/>
            <a:ext cx="3276131" cy="454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8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6416" y="116632"/>
            <a:ext cx="51969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988840"/>
            <a:ext cx="5061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Our schedules are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dirty="0">
                <a:latin typeface="Comic Sans MS" pitchFamily="66" charset="0"/>
              </a:rPr>
              <a:t>G</a:t>
            </a:r>
            <a:r>
              <a:rPr lang="en-GB" sz="1200" dirty="0" smtClean="0">
                <a:latin typeface="Comic Sans MS" pitchFamily="66" charset="0"/>
              </a:rPr>
              <a:t>ood (generally better than published)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dirty="0" smtClean="0">
                <a:latin typeface="Comic Sans MS" pitchFamily="66" charset="0"/>
              </a:rPr>
              <a:t>Legal!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dirty="0" smtClean="0">
                <a:latin typeface="Comic Sans MS" pitchFamily="66" charset="0"/>
              </a:rPr>
              <a:t>Take a long time to produce (allow days for optimisation, why not)</a:t>
            </a:r>
            <a:endParaRPr lang="en-GB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6416" y="116632"/>
            <a:ext cx="51969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988840"/>
            <a:ext cx="5061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Our schedules are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dirty="0">
                <a:latin typeface="Comic Sans MS" pitchFamily="66" charset="0"/>
              </a:rPr>
              <a:t>G</a:t>
            </a:r>
            <a:r>
              <a:rPr lang="en-GB" sz="1200" dirty="0" smtClean="0">
                <a:latin typeface="Comic Sans MS" pitchFamily="66" charset="0"/>
              </a:rPr>
              <a:t>ood (generally better than published)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dirty="0" smtClean="0">
                <a:latin typeface="Comic Sans MS" pitchFamily="66" charset="0"/>
              </a:rPr>
              <a:t>Legal!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dirty="0" smtClean="0">
                <a:latin typeface="Comic Sans MS" pitchFamily="66" charset="0"/>
              </a:rPr>
              <a:t>Take a long time to produce (allow days for optimisation, why not)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501008"/>
            <a:ext cx="65261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Comic Sans MS" pitchFamily="66" charset="0"/>
              </a:rPr>
              <a:t>Technical Issues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latin typeface="Comic Sans MS" pitchFamily="66" charset="0"/>
              </a:rPr>
              <a:t>Modelling was not easy, we had communications problems, diagrams and DFA helped greatly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latin typeface="Comic Sans MS" pitchFamily="66" charset="0"/>
              </a:rPr>
              <a:t>CP allowed nice incremental development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latin typeface="Comic Sans MS" pitchFamily="66" charset="0"/>
              </a:rPr>
              <a:t>Phase 4 (orientation) is always easy and we don’t know why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latin typeface="Comic Sans MS" pitchFamily="66" charset="0"/>
              </a:rPr>
              <a:t>Implemented a separate system to validate schedules, recognising criteria violations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latin typeface="Comic Sans MS" pitchFamily="66" charset="0"/>
              </a:rPr>
              <a:t>Implemented non-CP for phase 1 to validate CP and test out heuristics and symmetry breaking</a:t>
            </a:r>
            <a:endParaRPr lang="en-GB" sz="11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6416" y="116632"/>
            <a:ext cx="51969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988840"/>
            <a:ext cx="5061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Our schedules are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dirty="0">
                <a:latin typeface="Comic Sans MS" pitchFamily="66" charset="0"/>
              </a:rPr>
              <a:t>G</a:t>
            </a:r>
            <a:r>
              <a:rPr lang="en-GB" sz="1200" dirty="0" smtClean="0">
                <a:latin typeface="Comic Sans MS" pitchFamily="66" charset="0"/>
              </a:rPr>
              <a:t>ood (generally better than published)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dirty="0" smtClean="0">
                <a:latin typeface="Comic Sans MS" pitchFamily="66" charset="0"/>
              </a:rPr>
              <a:t>Legal!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dirty="0" smtClean="0">
                <a:latin typeface="Comic Sans MS" pitchFamily="66" charset="0"/>
              </a:rPr>
              <a:t>Take a long time to produce (allow days for optimisation, why not)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501008"/>
            <a:ext cx="65261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Comic Sans MS" pitchFamily="66" charset="0"/>
              </a:rPr>
              <a:t>Technical Issues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latin typeface="Comic Sans MS" pitchFamily="66" charset="0"/>
              </a:rPr>
              <a:t>Modelling was not easy, we had communications problems, diagrams and DFA helped greatly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latin typeface="Comic Sans MS" pitchFamily="66" charset="0"/>
              </a:rPr>
              <a:t>CP allowed nice incremental development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latin typeface="Comic Sans MS" pitchFamily="66" charset="0"/>
              </a:rPr>
              <a:t>Phase 4 (orientation) is always easy and we don’t know why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latin typeface="Comic Sans MS" pitchFamily="66" charset="0"/>
              </a:rPr>
              <a:t>Implemented a separate system to validate schedules, recognising criteria violations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latin typeface="Comic Sans MS" pitchFamily="66" charset="0"/>
              </a:rPr>
              <a:t>Implemented non-CP for phase 1 to validate CP and test out heuristics and symmetry breaking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4856" y="5013176"/>
            <a:ext cx="5718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Comic Sans MS" pitchFamily="66" charset="0"/>
              </a:rPr>
              <a:t>Practical Application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latin typeface="Comic Sans MS" pitchFamily="66" charset="0"/>
              </a:rPr>
              <a:t>Schedules will be used in West of Scotland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latin typeface="Comic Sans MS" pitchFamily="66" charset="0"/>
              </a:rPr>
              <a:t>Liaising with international umpires, accept schedules nationally and internationally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latin typeface="Comic Sans MS" pitchFamily="66" charset="0"/>
              </a:rPr>
              <a:t>May be able to investigate interaction between criteria</a:t>
            </a:r>
          </a:p>
        </p:txBody>
      </p:sp>
    </p:spTree>
    <p:extLst>
      <p:ext uri="{BB962C8B-B14F-4D97-AF65-F5344CB8AC3E}">
        <p14:creationId xmlns:p14="http://schemas.microsoft.com/office/powerpoint/2010/main" val="2516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3" t="8547" r="28771" b="1353"/>
          <a:stretch/>
        </p:blipFill>
        <p:spPr bwMode="auto">
          <a:xfrm>
            <a:off x="179512" y="188641"/>
            <a:ext cx="2185305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7" t="8675" r="28625"/>
          <a:stretch/>
        </p:blipFill>
        <p:spPr bwMode="auto">
          <a:xfrm>
            <a:off x="2503411" y="127843"/>
            <a:ext cx="2232248" cy="318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t="9118" r="28771" b="855"/>
          <a:stretch/>
        </p:blipFill>
        <p:spPr bwMode="auto">
          <a:xfrm>
            <a:off x="6720139" y="3501008"/>
            <a:ext cx="2240227" cy="3183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t="8906" r="4207" b="1236"/>
          <a:stretch/>
        </p:blipFill>
        <p:spPr bwMode="auto">
          <a:xfrm>
            <a:off x="179703" y="3501008"/>
            <a:ext cx="2185113" cy="3098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t="9248" r="4836" b="1806"/>
          <a:stretch/>
        </p:blipFill>
        <p:spPr bwMode="auto">
          <a:xfrm rot="5400000">
            <a:off x="5455864" y="-442303"/>
            <a:ext cx="2929496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t="8905" r="4207" b="5347"/>
          <a:stretch/>
        </p:blipFill>
        <p:spPr bwMode="auto">
          <a:xfrm rot="5400000">
            <a:off x="2940826" y="3639658"/>
            <a:ext cx="2460176" cy="3335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https://scontent.xx.fbcdn.net/hphotos-ash4/v/t1.0-9/10325782_10202165336715689_5337083165957112375_n.jpg?oh=0d752d01a164c315bd10a0b68adf7195&amp;oe=5646966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5"/>
            <a:ext cx="1556524" cy="15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0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2859</Words>
  <Application>Microsoft Office PowerPoint</Application>
  <PresentationFormat>On-screen Show (4:3)</PresentationFormat>
  <Paragraphs>547</Paragraphs>
  <Slides>104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Prosser</dc:creator>
  <cp:lastModifiedBy>Patrick Prosser</cp:lastModifiedBy>
  <cp:revision>68</cp:revision>
  <dcterms:created xsi:type="dcterms:W3CDTF">2015-08-04T15:56:55Z</dcterms:created>
  <dcterms:modified xsi:type="dcterms:W3CDTF">2015-08-28T11:16:36Z</dcterms:modified>
</cp:coreProperties>
</file>