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9" r:id="rId2"/>
    <p:sldId id="257" r:id="rId3"/>
    <p:sldId id="264" r:id="rId4"/>
    <p:sldId id="260" r:id="rId5"/>
    <p:sldId id="261" r:id="rId6"/>
    <p:sldId id="262" r:id="rId7"/>
    <p:sldId id="263" r:id="rId8"/>
    <p:sldId id="266" r:id="rId9"/>
    <p:sldId id="267" r:id="rId10"/>
    <p:sldId id="275" r:id="rId11"/>
    <p:sldId id="270" r:id="rId12"/>
    <p:sldId id="276" r:id="rId13"/>
    <p:sldId id="271" r:id="rId14"/>
    <p:sldId id="269" r:id="rId15"/>
    <p:sldId id="272" r:id="rId16"/>
    <p:sldId id="268" r:id="rId17"/>
    <p:sldId id="277" r:id="rId18"/>
    <p:sldId id="278" r:id="rId19"/>
    <p:sldId id="279" r:id="rId20"/>
    <p:sldId id="280" r:id="rId21"/>
    <p:sldId id="281" r:id="rId22"/>
    <p:sldId id="282" r:id="rId23"/>
    <p:sldId id="283" r:id="rId24"/>
    <p:sldId id="284" r:id="rId25"/>
    <p:sldId id="285" r:id="rId26"/>
    <p:sldId id="313" r:id="rId27"/>
    <p:sldId id="314" r:id="rId28"/>
    <p:sldId id="286" r:id="rId29"/>
    <p:sldId id="312" r:id="rId30"/>
    <p:sldId id="287" r:id="rId31"/>
    <p:sldId id="315" r:id="rId32"/>
    <p:sldId id="288" r:id="rId33"/>
    <p:sldId id="289" r:id="rId34"/>
    <p:sldId id="290" r:id="rId35"/>
    <p:sldId id="291" r:id="rId36"/>
    <p:sldId id="322" r:id="rId37"/>
    <p:sldId id="292" r:id="rId38"/>
    <p:sldId id="293" r:id="rId39"/>
    <p:sldId id="294" r:id="rId40"/>
    <p:sldId id="295" r:id="rId41"/>
    <p:sldId id="296" r:id="rId42"/>
    <p:sldId id="301" r:id="rId43"/>
    <p:sldId id="297" r:id="rId44"/>
    <p:sldId id="317" r:id="rId45"/>
    <p:sldId id="302" r:id="rId46"/>
    <p:sldId id="300" r:id="rId47"/>
    <p:sldId id="303" r:id="rId48"/>
    <p:sldId id="304" r:id="rId49"/>
    <p:sldId id="305" r:id="rId50"/>
    <p:sldId id="318" r:id="rId51"/>
    <p:sldId id="306" r:id="rId52"/>
    <p:sldId id="319" r:id="rId53"/>
    <p:sldId id="307" r:id="rId54"/>
    <p:sldId id="274" r:id="rId55"/>
    <p:sldId id="273" r:id="rId56"/>
    <p:sldId id="308" r:id="rId57"/>
    <p:sldId id="309" r:id="rId58"/>
    <p:sldId id="310" r:id="rId59"/>
    <p:sldId id="324" r:id="rId60"/>
    <p:sldId id="326" r:id="rId61"/>
    <p:sldId id="327" r:id="rId62"/>
    <p:sldId id="328" r:id="rId63"/>
    <p:sldId id="329" r:id="rId64"/>
    <p:sldId id="330" r:id="rId65"/>
    <p:sldId id="311" r:id="rId66"/>
    <p:sldId id="258" r:id="rId67"/>
    <p:sldId id="323" r:id="rId6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94705" autoAdjust="0"/>
  </p:normalViewPr>
  <p:slideViewPr>
    <p:cSldViewPr>
      <p:cViewPr varScale="1">
        <p:scale>
          <a:sx n="83" d="100"/>
          <a:sy n="83" d="100"/>
        </p:scale>
        <p:origin x="-996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" Type="http://schemas.openxmlformats.org/officeDocument/2006/relationships/slide" Target="slides/slide6.xml"/><Relationship Id="rId71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1C859A-89DE-4C9C-9A42-7E42F13D924A}" type="datetimeFigureOut">
              <a:rPr lang="en-GB" smtClean="0"/>
              <a:pPr/>
              <a:t>04/11/2011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DE6F4E-9E46-4591-A41D-BED491FB7E70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617196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1C859A-89DE-4C9C-9A42-7E42F13D924A}" type="datetimeFigureOut">
              <a:rPr lang="en-GB" smtClean="0"/>
              <a:pPr/>
              <a:t>04/11/2011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DE6F4E-9E46-4591-A41D-BED491FB7E70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823170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1C859A-89DE-4C9C-9A42-7E42F13D924A}" type="datetimeFigureOut">
              <a:rPr lang="en-GB" smtClean="0"/>
              <a:pPr/>
              <a:t>04/11/2011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DE6F4E-9E46-4591-A41D-BED491FB7E70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779745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1C859A-89DE-4C9C-9A42-7E42F13D924A}" type="datetimeFigureOut">
              <a:rPr lang="en-GB" smtClean="0"/>
              <a:pPr/>
              <a:t>04/11/2011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DE6F4E-9E46-4591-A41D-BED491FB7E70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668294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1C859A-89DE-4C9C-9A42-7E42F13D924A}" type="datetimeFigureOut">
              <a:rPr lang="en-GB" smtClean="0"/>
              <a:pPr/>
              <a:t>04/11/2011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DE6F4E-9E46-4591-A41D-BED491FB7E70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0950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1C859A-89DE-4C9C-9A42-7E42F13D924A}" type="datetimeFigureOut">
              <a:rPr lang="en-GB" smtClean="0"/>
              <a:pPr/>
              <a:t>04/11/2011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DE6F4E-9E46-4591-A41D-BED491FB7E70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765718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1C859A-89DE-4C9C-9A42-7E42F13D924A}" type="datetimeFigureOut">
              <a:rPr lang="en-GB" smtClean="0"/>
              <a:pPr/>
              <a:t>04/11/2011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DE6F4E-9E46-4591-A41D-BED491FB7E70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450948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1C859A-89DE-4C9C-9A42-7E42F13D924A}" type="datetimeFigureOut">
              <a:rPr lang="en-GB" smtClean="0"/>
              <a:pPr/>
              <a:t>04/11/2011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DE6F4E-9E46-4591-A41D-BED491FB7E70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660404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1C859A-89DE-4C9C-9A42-7E42F13D924A}" type="datetimeFigureOut">
              <a:rPr lang="en-GB" smtClean="0"/>
              <a:pPr/>
              <a:t>04/11/2011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DE6F4E-9E46-4591-A41D-BED491FB7E70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399327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1C859A-89DE-4C9C-9A42-7E42F13D924A}" type="datetimeFigureOut">
              <a:rPr lang="en-GB" smtClean="0"/>
              <a:pPr/>
              <a:t>04/11/2011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DE6F4E-9E46-4591-A41D-BED491FB7E70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312653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1C859A-89DE-4C9C-9A42-7E42F13D924A}" type="datetimeFigureOut">
              <a:rPr lang="en-GB" smtClean="0"/>
              <a:pPr/>
              <a:t>04/11/2011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DE6F4E-9E46-4591-A41D-BED491FB7E70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696978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1C859A-89DE-4C9C-9A42-7E42F13D924A}" type="datetimeFigureOut">
              <a:rPr lang="en-GB" smtClean="0"/>
              <a:pPr/>
              <a:t>04/11/2011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DE6F4E-9E46-4591-A41D-BED491FB7E70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009890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5.gif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7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7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7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7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7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7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7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139952" y="476672"/>
            <a:ext cx="4572085" cy="646331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GB" dirty="0" smtClean="0">
                <a:latin typeface="Comic Sans MS" pitchFamily="66" charset="0"/>
              </a:rPr>
              <a:t>When intuition is wrong</a:t>
            </a:r>
          </a:p>
          <a:p>
            <a:pPr algn="ctr"/>
            <a:r>
              <a:rPr lang="en-GB" dirty="0" smtClean="0">
                <a:latin typeface="Comic Sans MS" pitchFamily="66" charset="0"/>
              </a:rPr>
              <a:t>Heuristics for clique and maximum clique</a:t>
            </a:r>
            <a:endParaRPr lang="en-GB" dirty="0">
              <a:latin typeface="Comic Sans MS" pitchFamily="66" charset="0"/>
            </a:endParaRPr>
          </a:p>
        </p:txBody>
      </p:sp>
      <p:pic>
        <p:nvPicPr>
          <p:cNvPr id="3" name="Picture 2" descr="http://conniemartin.files.wordpress.com/2008/09/clique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412776"/>
            <a:ext cx="6432715" cy="46315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6" name="Picture 2" descr="http://t1.gstatic.com/images?q=tbn:ANd9GcTI0jTzJoBDwFYbAG3woBWAOEPT9IscKzxynClXWAFr-_fzVapJ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6296" y="4926356"/>
            <a:ext cx="1706504" cy="17449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32776" y="6540491"/>
            <a:ext cx="1487908" cy="26161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GB" sz="1100" dirty="0" smtClean="0">
                <a:latin typeface="Comic Sans MS" pitchFamily="66" charset="0"/>
              </a:rPr>
              <a:t>Patrick Prosser </a:t>
            </a:r>
            <a:r>
              <a:rPr lang="en-GB" sz="1100" dirty="0" err="1" smtClean="0">
                <a:latin typeface="Comic Sans MS" pitchFamily="66" charset="0"/>
              </a:rPr>
              <a:t>esq.</a:t>
            </a:r>
            <a:endParaRPr lang="en-GB" sz="1100" dirty="0"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18632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3" name="Picture 3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326" t="18872" r="36674" b="9700"/>
          <a:stretch/>
        </p:blipFill>
        <p:spPr bwMode="auto">
          <a:xfrm>
            <a:off x="1205768" y="188640"/>
            <a:ext cx="3654263" cy="63804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7380312" y="332656"/>
            <a:ext cx="1005403" cy="369332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GB" dirty="0" smtClean="0">
                <a:latin typeface="Comic Sans MS" pitchFamily="66" charset="0"/>
              </a:rPr>
              <a:t>Model</a:t>
            </a:r>
            <a:r>
              <a:rPr lang="en-GB" dirty="0" smtClean="0"/>
              <a:t> 3</a:t>
            </a:r>
            <a:endParaRPr lang="en-GB" dirty="0"/>
          </a:p>
        </p:txBody>
      </p:sp>
      <p:pic>
        <p:nvPicPr>
          <p:cNvPr id="10245" name="Picture 5" descr="http://britishletterpress.co.uk/v5assets/press-hand-model-3-340x337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5500" y="3648074"/>
            <a:ext cx="3238500" cy="32099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899592" y="3648074"/>
            <a:ext cx="4104456" cy="28498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TextBox 3"/>
          <p:cNvSpPr txBox="1"/>
          <p:nvPr/>
        </p:nvSpPr>
        <p:spPr>
          <a:xfrm>
            <a:off x="5724128" y="2636912"/>
            <a:ext cx="2310184" cy="36933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GB" dirty="0"/>
              <a:t>c</a:t>
            </a:r>
            <a:r>
              <a:rPr lang="en-GB" dirty="0" smtClean="0"/>
              <a:t>olouring lower bound</a:t>
            </a:r>
            <a:endParaRPr lang="en-GB" dirty="0"/>
          </a:p>
        </p:txBody>
      </p:sp>
      <p:cxnSp>
        <p:nvCxnSpPr>
          <p:cNvPr id="6" name="Straight Arrow Connector 5"/>
          <p:cNvCxnSpPr/>
          <p:nvPr/>
        </p:nvCxnSpPr>
        <p:spPr>
          <a:xfrm flipH="1">
            <a:off x="5004048" y="3006244"/>
            <a:ext cx="720080" cy="64183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16026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660232" y="332656"/>
            <a:ext cx="1872629" cy="461665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GB" sz="2400" dirty="0" smtClean="0">
                <a:latin typeface="Comic Sans MS" pitchFamily="66" charset="0"/>
              </a:rPr>
              <a:t>clique(</a:t>
            </a:r>
            <a:r>
              <a:rPr lang="en-GB" sz="2400" dirty="0" err="1" smtClean="0">
                <a:latin typeface="Comic Sans MS" pitchFamily="66" charset="0"/>
              </a:rPr>
              <a:t>n,p,k</a:t>
            </a:r>
            <a:r>
              <a:rPr lang="en-GB" sz="2400" dirty="0" smtClean="0"/>
              <a:t>)</a:t>
            </a:r>
            <a:endParaRPr lang="en-GB" sz="2400" dirty="0"/>
          </a:p>
        </p:txBody>
      </p:sp>
      <p:sp>
        <p:nvSpPr>
          <p:cNvPr id="3" name="TextBox 2"/>
          <p:cNvSpPr txBox="1"/>
          <p:nvPr/>
        </p:nvSpPr>
        <p:spPr>
          <a:xfrm>
            <a:off x="1259632" y="1844824"/>
            <a:ext cx="61553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Given a random graph G(</a:t>
            </a:r>
            <a:r>
              <a:rPr lang="en-GB" dirty="0" err="1" smtClean="0"/>
              <a:t>n,p</a:t>
            </a:r>
            <a:r>
              <a:rPr lang="en-GB" dirty="0" smtClean="0"/>
              <a:t>) is there a clique of size k or more?</a:t>
            </a:r>
            <a:endParaRPr lang="en-GB" dirty="0"/>
          </a:p>
        </p:txBody>
      </p:sp>
      <p:sp>
        <p:nvSpPr>
          <p:cNvPr id="4" name="TextBox 3"/>
          <p:cNvSpPr txBox="1"/>
          <p:nvPr/>
        </p:nvSpPr>
        <p:spPr>
          <a:xfrm>
            <a:off x="179512" y="332656"/>
            <a:ext cx="816698" cy="369332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GB" dirty="0" smtClean="0"/>
              <a:t>GT[19]</a:t>
            </a:r>
            <a:endParaRPr lang="en-GB" dirty="0"/>
          </a:p>
        </p:txBody>
      </p:sp>
      <p:pic>
        <p:nvPicPr>
          <p:cNvPr id="6" name="Picture 2" descr="http://192.160.243.156/~cstaecker/classwiki/images/thumb/b/be/Clique_Example_2.jpg/600px-Clique_Example_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280" y="5678517"/>
            <a:ext cx="2051720" cy="11660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99501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660232" y="332656"/>
            <a:ext cx="1872629" cy="461665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GB" sz="2400" dirty="0" smtClean="0">
                <a:latin typeface="Comic Sans MS" pitchFamily="66" charset="0"/>
              </a:rPr>
              <a:t>clique(</a:t>
            </a:r>
            <a:r>
              <a:rPr lang="en-GB" sz="2400" dirty="0" err="1" smtClean="0">
                <a:latin typeface="Comic Sans MS" pitchFamily="66" charset="0"/>
              </a:rPr>
              <a:t>n,p,k</a:t>
            </a:r>
            <a:r>
              <a:rPr lang="en-GB" sz="2400" dirty="0" smtClean="0"/>
              <a:t>)</a:t>
            </a:r>
            <a:endParaRPr lang="en-GB" sz="2400" dirty="0"/>
          </a:p>
        </p:txBody>
      </p:sp>
      <p:sp>
        <p:nvSpPr>
          <p:cNvPr id="3" name="TextBox 2"/>
          <p:cNvSpPr txBox="1"/>
          <p:nvPr/>
        </p:nvSpPr>
        <p:spPr>
          <a:xfrm>
            <a:off x="1259632" y="1844824"/>
            <a:ext cx="61553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Given a random graph G(</a:t>
            </a:r>
            <a:r>
              <a:rPr lang="en-GB" dirty="0" err="1" smtClean="0"/>
              <a:t>n,p</a:t>
            </a:r>
            <a:r>
              <a:rPr lang="en-GB" dirty="0" smtClean="0"/>
              <a:t>) is there a clique of size k or more?</a:t>
            </a:r>
            <a:endParaRPr lang="en-GB" dirty="0"/>
          </a:p>
        </p:txBody>
      </p:sp>
      <p:sp>
        <p:nvSpPr>
          <p:cNvPr id="4" name="TextBox 3"/>
          <p:cNvSpPr txBox="1"/>
          <p:nvPr/>
        </p:nvSpPr>
        <p:spPr>
          <a:xfrm>
            <a:off x="179512" y="332656"/>
            <a:ext cx="816698" cy="369332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GB" dirty="0" smtClean="0"/>
              <a:t>GT[19]</a:t>
            </a:r>
            <a:endParaRPr lang="en-GB" dirty="0"/>
          </a:p>
        </p:txBody>
      </p:sp>
      <p:sp>
        <p:nvSpPr>
          <p:cNvPr id="5" name="TextBox 4"/>
          <p:cNvSpPr txBox="1"/>
          <p:nvPr/>
        </p:nvSpPr>
        <p:spPr>
          <a:xfrm>
            <a:off x="1907704" y="2780928"/>
            <a:ext cx="34815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A “decision problem”, NP-complete</a:t>
            </a:r>
            <a:endParaRPr lang="en-GB" dirty="0"/>
          </a:p>
        </p:txBody>
      </p:sp>
      <p:pic>
        <p:nvPicPr>
          <p:cNvPr id="6" name="Picture 2" descr="http://192.160.243.156/~cstaecker/classwiki/images/thumb/b/be/Clique_Example_2.jpg/600px-Clique_Example_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280" y="5678517"/>
            <a:ext cx="2051720" cy="11660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933627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660232" y="332656"/>
            <a:ext cx="1872629" cy="461665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GB" sz="2400" dirty="0" smtClean="0">
                <a:latin typeface="Comic Sans MS" pitchFamily="66" charset="0"/>
              </a:rPr>
              <a:t>clique(</a:t>
            </a:r>
            <a:r>
              <a:rPr lang="en-GB" sz="2400" dirty="0" err="1" smtClean="0">
                <a:latin typeface="Comic Sans MS" pitchFamily="66" charset="0"/>
              </a:rPr>
              <a:t>n,p,k</a:t>
            </a:r>
            <a:r>
              <a:rPr lang="en-GB" sz="2400" dirty="0" smtClean="0"/>
              <a:t>)</a:t>
            </a:r>
            <a:endParaRPr lang="en-GB" sz="2400" dirty="0"/>
          </a:p>
        </p:txBody>
      </p:sp>
      <p:sp>
        <p:nvSpPr>
          <p:cNvPr id="3" name="TextBox 2"/>
          <p:cNvSpPr txBox="1"/>
          <p:nvPr/>
        </p:nvSpPr>
        <p:spPr>
          <a:xfrm>
            <a:off x="1259632" y="1844824"/>
            <a:ext cx="61553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Given a random graph G(</a:t>
            </a:r>
            <a:r>
              <a:rPr lang="en-GB" dirty="0" err="1" smtClean="0"/>
              <a:t>n,p</a:t>
            </a:r>
            <a:r>
              <a:rPr lang="en-GB" dirty="0" smtClean="0"/>
              <a:t>) is there a clique of size k or more?</a:t>
            </a:r>
            <a:endParaRPr lang="en-GB" dirty="0"/>
          </a:p>
        </p:txBody>
      </p:sp>
      <p:sp>
        <p:nvSpPr>
          <p:cNvPr id="4" name="TextBox 3"/>
          <p:cNvSpPr txBox="1"/>
          <p:nvPr/>
        </p:nvSpPr>
        <p:spPr>
          <a:xfrm>
            <a:off x="179512" y="332656"/>
            <a:ext cx="816698" cy="369332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GB" dirty="0" smtClean="0"/>
              <a:t>GT[19]</a:t>
            </a:r>
            <a:endParaRPr lang="en-GB" dirty="0"/>
          </a:p>
        </p:txBody>
      </p:sp>
      <p:sp>
        <p:nvSpPr>
          <p:cNvPr id="5" name="TextBox 4"/>
          <p:cNvSpPr txBox="1"/>
          <p:nvPr/>
        </p:nvSpPr>
        <p:spPr>
          <a:xfrm>
            <a:off x="1907704" y="2780928"/>
            <a:ext cx="34815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A “decision problem”, NP-complete</a:t>
            </a:r>
            <a:endParaRPr lang="en-GB" dirty="0"/>
          </a:p>
        </p:txBody>
      </p:sp>
      <p:sp>
        <p:nvSpPr>
          <p:cNvPr id="6" name="TextBox 5"/>
          <p:cNvSpPr txBox="1"/>
          <p:nvPr/>
        </p:nvSpPr>
        <p:spPr>
          <a:xfrm>
            <a:off x="1336194" y="3933056"/>
            <a:ext cx="4989186" cy="203132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GB" dirty="0" smtClean="0"/>
              <a:t>What we did: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GB" dirty="0" smtClean="0"/>
              <a:t>Generate 100 instances of G(50,0.9)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GB" dirty="0" smtClean="0"/>
              <a:t>Vary k from 1 to 50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GB" dirty="0"/>
              <a:t> </a:t>
            </a:r>
            <a:r>
              <a:rPr lang="en-GB" dirty="0" smtClean="0"/>
              <a:t>apply Model 1 with max-degree heuristic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GB" dirty="0" smtClean="0"/>
              <a:t> measure search cost of clique(G(50,0.9), k)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GB" dirty="0"/>
              <a:t> </a:t>
            </a:r>
            <a:r>
              <a:rPr lang="en-GB" dirty="0" smtClean="0"/>
              <a:t>determine if sat or </a:t>
            </a:r>
            <a:r>
              <a:rPr lang="en-GB" dirty="0" err="1" smtClean="0"/>
              <a:t>unsat</a:t>
            </a:r>
            <a:endParaRPr lang="en-GB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en-GB" dirty="0" smtClean="0"/>
              <a:t>Analyse results (5,000 points)</a:t>
            </a:r>
            <a:endParaRPr lang="en-GB" dirty="0"/>
          </a:p>
        </p:txBody>
      </p:sp>
      <p:pic>
        <p:nvPicPr>
          <p:cNvPr id="7" name="Picture 2" descr="http://192.160.243.156/~cstaecker/classwiki/images/thumb/b/be/Clique_Example_2.jpg/600px-Clique_Example_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280" y="5678517"/>
            <a:ext cx="2051720" cy="11660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4126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783" t="15260" r="35289" b="10714"/>
          <a:stretch/>
        </p:blipFill>
        <p:spPr bwMode="auto">
          <a:xfrm>
            <a:off x="611560" y="150660"/>
            <a:ext cx="8207665" cy="67073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0" y="5642"/>
            <a:ext cx="2938625" cy="369332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GB" dirty="0" smtClean="0">
                <a:latin typeface="Comic Sans MS" pitchFamily="66" charset="0"/>
              </a:rPr>
              <a:t>Search effort (decisions)</a:t>
            </a:r>
            <a:endParaRPr lang="en-GB" dirty="0"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170888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783" t="15260" r="35289" b="10714"/>
          <a:stretch/>
        </p:blipFill>
        <p:spPr bwMode="auto">
          <a:xfrm>
            <a:off x="611560" y="150660"/>
            <a:ext cx="8207665" cy="67073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572000" y="4117722"/>
            <a:ext cx="822469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GB" dirty="0" smtClean="0"/>
              <a:t>scatter</a:t>
            </a:r>
            <a:endParaRPr lang="en-GB" dirty="0"/>
          </a:p>
        </p:txBody>
      </p:sp>
      <p:sp>
        <p:nvSpPr>
          <p:cNvPr id="3" name="TextBox 2"/>
          <p:cNvSpPr txBox="1"/>
          <p:nvPr/>
        </p:nvSpPr>
        <p:spPr>
          <a:xfrm>
            <a:off x="6372200" y="1268760"/>
            <a:ext cx="576889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GB" dirty="0" smtClean="0"/>
              <a:t>max</a:t>
            </a:r>
            <a:endParaRPr lang="en-GB" dirty="0"/>
          </a:p>
        </p:txBody>
      </p:sp>
      <p:sp>
        <p:nvSpPr>
          <p:cNvPr id="4" name="TextBox 3"/>
          <p:cNvSpPr txBox="1"/>
          <p:nvPr/>
        </p:nvSpPr>
        <p:spPr>
          <a:xfrm>
            <a:off x="6660644" y="3933056"/>
            <a:ext cx="716863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GB" dirty="0" smtClean="0"/>
              <a:t>mean</a:t>
            </a:r>
            <a:endParaRPr lang="en-GB" dirty="0"/>
          </a:p>
        </p:txBody>
      </p:sp>
      <p:sp>
        <p:nvSpPr>
          <p:cNvPr id="5" name="TextBox 4"/>
          <p:cNvSpPr txBox="1"/>
          <p:nvPr/>
        </p:nvSpPr>
        <p:spPr>
          <a:xfrm>
            <a:off x="2756704" y="4869160"/>
            <a:ext cx="606256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GB" dirty="0" smtClean="0"/>
              <a:t>med</a:t>
            </a:r>
            <a:endParaRPr lang="en-GB" dirty="0"/>
          </a:p>
        </p:txBody>
      </p:sp>
      <p:cxnSp>
        <p:nvCxnSpPr>
          <p:cNvPr id="7" name="Straight Arrow Connector 6"/>
          <p:cNvCxnSpPr>
            <a:stCxn id="3" idx="1"/>
          </p:cNvCxnSpPr>
          <p:nvPr/>
        </p:nvCxnSpPr>
        <p:spPr>
          <a:xfrm flipH="1" flipV="1">
            <a:off x="5148064" y="1268760"/>
            <a:ext cx="1224136" cy="184666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 flipH="1">
            <a:off x="5076056" y="4117722"/>
            <a:ext cx="1584588" cy="936104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>
            <a:stCxn id="5" idx="3"/>
          </p:cNvCxnSpPr>
          <p:nvPr/>
        </p:nvCxnSpPr>
        <p:spPr>
          <a:xfrm>
            <a:off x="3362960" y="5053826"/>
            <a:ext cx="1352432" cy="75143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0" y="5642"/>
            <a:ext cx="2938625" cy="369332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GB" dirty="0" smtClean="0">
                <a:latin typeface="Comic Sans MS" pitchFamily="66" charset="0"/>
              </a:rPr>
              <a:t>Search effort (decisions)</a:t>
            </a:r>
            <a:endParaRPr lang="en-GB" dirty="0">
              <a:latin typeface="Comic Sans MS" pitchFamily="66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11560" y="2780928"/>
            <a:ext cx="432048" cy="93610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0" name="Straight Arrow Connector 9"/>
          <p:cNvCxnSpPr>
            <a:endCxn id="6" idx="0"/>
          </p:cNvCxnSpPr>
          <p:nvPr/>
        </p:nvCxnSpPr>
        <p:spPr>
          <a:xfrm>
            <a:off x="683568" y="374974"/>
            <a:ext cx="144016" cy="2405954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/>
          <p:cNvSpPr/>
          <p:nvPr/>
        </p:nvSpPr>
        <p:spPr>
          <a:xfrm>
            <a:off x="4355976" y="6381328"/>
            <a:ext cx="1800200" cy="36004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TextBox 11"/>
          <p:cNvSpPr txBox="1"/>
          <p:nvPr/>
        </p:nvSpPr>
        <p:spPr>
          <a:xfrm>
            <a:off x="323528" y="6381328"/>
            <a:ext cx="1036502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GB" dirty="0" smtClean="0"/>
              <a:t>Vary that</a:t>
            </a:r>
            <a:endParaRPr lang="en-GB" dirty="0"/>
          </a:p>
        </p:txBody>
      </p:sp>
      <p:cxnSp>
        <p:nvCxnSpPr>
          <p:cNvPr id="14" name="Straight Arrow Connector 13"/>
          <p:cNvCxnSpPr>
            <a:stCxn id="12" idx="3"/>
            <a:endCxn id="11" idx="1"/>
          </p:cNvCxnSpPr>
          <p:nvPr/>
        </p:nvCxnSpPr>
        <p:spPr>
          <a:xfrm flipV="1">
            <a:off x="1360030" y="6561348"/>
            <a:ext cx="2995946" cy="4646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353626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91" t="14772" b="11201"/>
          <a:stretch/>
        </p:blipFill>
        <p:spPr bwMode="auto">
          <a:xfrm>
            <a:off x="107504" y="1700808"/>
            <a:ext cx="8705516" cy="37043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577956" y="14898"/>
            <a:ext cx="4535152" cy="369332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GB" dirty="0" smtClean="0"/>
              <a:t>Complexity peak coincide with crossover point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005047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08720"/>
            <a:ext cx="8916665" cy="50131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8095606" y="201752"/>
            <a:ext cx="821059" cy="369332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GB" dirty="0">
                <a:latin typeface="Comic Sans MS" pitchFamily="66" charset="0"/>
              </a:rPr>
              <a:t>v</a:t>
            </a:r>
            <a:r>
              <a:rPr lang="en-GB" dirty="0" smtClean="0">
                <a:latin typeface="Comic Sans MS" pitchFamily="66" charset="0"/>
              </a:rPr>
              <a:t>ary</a:t>
            </a:r>
            <a:r>
              <a:rPr lang="en-GB" dirty="0" smtClean="0"/>
              <a:t> p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731945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124744"/>
            <a:ext cx="8640960" cy="48581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8095606" y="201752"/>
            <a:ext cx="821059" cy="369332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GB" dirty="0">
                <a:latin typeface="Comic Sans MS" pitchFamily="66" charset="0"/>
              </a:rPr>
              <a:t>v</a:t>
            </a:r>
            <a:r>
              <a:rPr lang="en-GB" dirty="0" smtClean="0">
                <a:latin typeface="Comic Sans MS" pitchFamily="66" charset="0"/>
              </a:rPr>
              <a:t>ary</a:t>
            </a:r>
            <a:r>
              <a:rPr lang="en-GB" dirty="0" smtClean="0"/>
              <a:t> n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550433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091" t="26948" r="19408" b="13312"/>
          <a:stretch/>
        </p:blipFill>
        <p:spPr bwMode="auto">
          <a:xfrm>
            <a:off x="76979" y="1052736"/>
            <a:ext cx="8999046" cy="52565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690314" y="51376"/>
            <a:ext cx="3371949" cy="369332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GB" dirty="0"/>
              <a:t>c</a:t>
            </a:r>
            <a:r>
              <a:rPr lang="en-GB" dirty="0" smtClean="0"/>
              <a:t>lique(50,0.9,k) for four heuristics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56278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626" t="14635" r="21237" b="10366"/>
          <a:stretch/>
        </p:blipFill>
        <p:spPr bwMode="auto">
          <a:xfrm>
            <a:off x="323528" y="116632"/>
            <a:ext cx="8591331" cy="64533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850796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091" t="26948" r="19408" b="13312"/>
          <a:stretch/>
        </p:blipFill>
        <p:spPr bwMode="auto">
          <a:xfrm>
            <a:off x="76979" y="1052736"/>
            <a:ext cx="8999046" cy="52565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6" name="Picture 2" descr="http://www.networkworld.com/community/files/imce/img_blogs/odence-surprise.jpe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168"/>
            <a:ext cx="3419872" cy="34641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346374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091" t="26948" r="19408" b="13312"/>
          <a:stretch/>
        </p:blipFill>
        <p:spPr bwMode="auto">
          <a:xfrm>
            <a:off x="76979" y="1052736"/>
            <a:ext cx="8999046" cy="52565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6" name="Picture 2" descr="http://www.networkworld.com/community/files/imce/img_blogs/odence-surprise.jpe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731183"/>
            <a:ext cx="1475655" cy="14947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Oval Callout 2"/>
          <p:cNvSpPr/>
          <p:nvPr/>
        </p:nvSpPr>
        <p:spPr>
          <a:xfrm>
            <a:off x="2555776" y="30882"/>
            <a:ext cx="2736304" cy="1238287"/>
          </a:xfrm>
          <a:prstGeom prst="wedgeEllipseCallout">
            <a:avLst>
              <a:gd name="adj1" fmla="val -101495"/>
              <a:gd name="adj2" fmla="val 28557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Search is on a log scale!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142686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091" t="26948" r="19408" b="13312"/>
          <a:stretch/>
        </p:blipFill>
        <p:spPr bwMode="auto">
          <a:xfrm>
            <a:off x="76979" y="1052736"/>
            <a:ext cx="8999046" cy="52565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6" name="Picture 2" descr="http://www.networkworld.com/community/files/imce/img_blogs/odence-surprise.jpe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731183"/>
            <a:ext cx="1475655" cy="14947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Oval Callout 2"/>
          <p:cNvSpPr/>
          <p:nvPr/>
        </p:nvSpPr>
        <p:spPr>
          <a:xfrm>
            <a:off x="2555776" y="30882"/>
            <a:ext cx="2736304" cy="1238287"/>
          </a:xfrm>
          <a:prstGeom prst="wedgeEllipseCallout">
            <a:avLst>
              <a:gd name="adj1" fmla="val -101495"/>
              <a:gd name="adj2" fmla="val 285576"/>
            </a:avLst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What are those heuristics?!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46694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091" t="26948" r="19408" b="13312"/>
          <a:stretch/>
        </p:blipFill>
        <p:spPr bwMode="auto">
          <a:xfrm>
            <a:off x="76979" y="1052736"/>
            <a:ext cx="8999046" cy="52565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6" name="Picture 2" descr="http://www.networkworld.com/community/files/imce/img_blogs/odence-surprise.jpe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731183"/>
            <a:ext cx="1475655" cy="14947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Oval Callout 2"/>
          <p:cNvSpPr/>
          <p:nvPr/>
        </p:nvSpPr>
        <p:spPr>
          <a:xfrm>
            <a:off x="683568" y="38904"/>
            <a:ext cx="6264696" cy="1237877"/>
          </a:xfrm>
          <a:prstGeom prst="wedgeEllipseCallout">
            <a:avLst>
              <a:gd name="adj1" fmla="val -39644"/>
              <a:gd name="adj2" fmla="val 267109"/>
            </a:avLst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H00: choose max degree and reject</a:t>
            </a:r>
          </a:p>
          <a:p>
            <a:pPr algn="ctr"/>
            <a:r>
              <a:rPr lang="en-GB" dirty="0" smtClean="0"/>
              <a:t>H01: choose max degree and accept</a:t>
            </a:r>
          </a:p>
          <a:p>
            <a:pPr algn="ctr"/>
            <a:r>
              <a:rPr lang="en-GB" dirty="0" smtClean="0"/>
              <a:t>H10: choose min degree and reject</a:t>
            </a:r>
          </a:p>
          <a:p>
            <a:pPr algn="ctr"/>
            <a:r>
              <a:rPr lang="en-GB" dirty="0" smtClean="0"/>
              <a:t>H11: choose min degree and accept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37854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091" t="26948" r="19408" b="13312"/>
          <a:stretch/>
        </p:blipFill>
        <p:spPr bwMode="auto">
          <a:xfrm>
            <a:off x="76979" y="1052736"/>
            <a:ext cx="8999046" cy="52565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6" name="Picture 2" descr="http://www.networkworld.com/community/files/imce/img_blogs/odence-surprise.jpe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731183"/>
            <a:ext cx="1475655" cy="14947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Oval Callout 2"/>
          <p:cNvSpPr/>
          <p:nvPr/>
        </p:nvSpPr>
        <p:spPr>
          <a:xfrm>
            <a:off x="683568" y="38904"/>
            <a:ext cx="6264696" cy="1237877"/>
          </a:xfrm>
          <a:prstGeom prst="wedgeEllipseCallout">
            <a:avLst>
              <a:gd name="adj1" fmla="val -39644"/>
              <a:gd name="adj2" fmla="val 267109"/>
            </a:avLst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H00: choose max degree and reject</a:t>
            </a:r>
          </a:p>
          <a:p>
            <a:pPr algn="ctr"/>
            <a:r>
              <a:rPr lang="en-GB" dirty="0" smtClean="0"/>
              <a:t>H01: choose max degree and accept</a:t>
            </a:r>
          </a:p>
          <a:p>
            <a:pPr algn="ctr"/>
            <a:r>
              <a:rPr lang="en-GB" dirty="0" smtClean="0"/>
              <a:t>H10: choose min degree and reject</a:t>
            </a:r>
          </a:p>
          <a:p>
            <a:pPr algn="ctr"/>
            <a:r>
              <a:rPr lang="en-GB" dirty="0" smtClean="0"/>
              <a:t>H11: choose min degree and accept</a:t>
            </a:r>
            <a:endParaRPr lang="en-GB" dirty="0"/>
          </a:p>
        </p:txBody>
      </p:sp>
      <p:sp>
        <p:nvSpPr>
          <p:cNvPr id="2" name="TextBox 1"/>
          <p:cNvSpPr txBox="1"/>
          <p:nvPr/>
        </p:nvSpPr>
        <p:spPr>
          <a:xfrm>
            <a:off x="7452320" y="2708920"/>
            <a:ext cx="561372" cy="369332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GB" dirty="0" smtClean="0"/>
              <a:t>H1*</a:t>
            </a:r>
            <a:endParaRPr lang="en-GB" dirty="0"/>
          </a:p>
        </p:txBody>
      </p:sp>
      <p:cxnSp>
        <p:nvCxnSpPr>
          <p:cNvPr id="5" name="Straight Arrow Connector 4"/>
          <p:cNvCxnSpPr/>
          <p:nvPr/>
        </p:nvCxnSpPr>
        <p:spPr>
          <a:xfrm flipH="1">
            <a:off x="5220072" y="2893586"/>
            <a:ext cx="2232248" cy="111147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94312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091" t="26948" r="19408" b="13312"/>
          <a:stretch/>
        </p:blipFill>
        <p:spPr bwMode="auto">
          <a:xfrm>
            <a:off x="76979" y="1052736"/>
            <a:ext cx="8999046" cy="52565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6" name="Picture 2" descr="http://www.networkworld.com/community/files/imce/img_blogs/odence-surprise.jpe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731183"/>
            <a:ext cx="1475655" cy="14947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Oval Callout 2"/>
          <p:cNvSpPr/>
          <p:nvPr/>
        </p:nvSpPr>
        <p:spPr>
          <a:xfrm>
            <a:off x="683568" y="38904"/>
            <a:ext cx="6264696" cy="1237877"/>
          </a:xfrm>
          <a:prstGeom prst="wedgeEllipseCallout">
            <a:avLst>
              <a:gd name="adj1" fmla="val -39644"/>
              <a:gd name="adj2" fmla="val 267109"/>
            </a:avLst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dirty="0" smtClean="0"/>
              <a:t>WHY?</a:t>
            </a:r>
            <a:endParaRPr lang="en-GB" sz="4000" dirty="0"/>
          </a:p>
        </p:txBody>
      </p:sp>
      <p:sp>
        <p:nvSpPr>
          <p:cNvPr id="2" name="TextBox 1"/>
          <p:cNvSpPr txBox="1"/>
          <p:nvPr/>
        </p:nvSpPr>
        <p:spPr>
          <a:xfrm>
            <a:off x="7452320" y="2708920"/>
            <a:ext cx="561372" cy="369332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GB" dirty="0" smtClean="0"/>
              <a:t>H1*</a:t>
            </a:r>
            <a:endParaRPr lang="en-GB" dirty="0"/>
          </a:p>
        </p:txBody>
      </p:sp>
      <p:cxnSp>
        <p:nvCxnSpPr>
          <p:cNvPr id="5" name="Straight Arrow Connector 4"/>
          <p:cNvCxnSpPr/>
          <p:nvPr/>
        </p:nvCxnSpPr>
        <p:spPr>
          <a:xfrm flipH="1">
            <a:off x="5220072" y="2893586"/>
            <a:ext cx="2232248" cy="111147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227727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notboxed.com/wp-content/uploads/2011/08/Channel-test-imag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530" y="182940"/>
            <a:ext cx="8784976" cy="65887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211960" y="1143717"/>
            <a:ext cx="113393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 err="1" smtClean="0">
                <a:solidFill>
                  <a:schemeClr val="bg1"/>
                </a:solidFill>
              </a:rPr>
              <a:t>SoCS</a:t>
            </a:r>
            <a:r>
              <a:rPr lang="en-GB" sz="1200" dirty="0" smtClean="0">
                <a:solidFill>
                  <a:schemeClr val="bg1"/>
                </a:solidFill>
              </a:rPr>
              <a:t>-TV</a:t>
            </a:r>
            <a:endParaRPr lang="en-GB" sz="1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0568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notboxed.com/wp-content/uploads/2011/08/Channel-test-imag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530" y="182940"/>
            <a:ext cx="8784976" cy="65887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211960" y="1143717"/>
            <a:ext cx="113393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 err="1" smtClean="0">
                <a:solidFill>
                  <a:schemeClr val="bg1"/>
                </a:solidFill>
              </a:rPr>
              <a:t>SoCS</a:t>
            </a:r>
            <a:r>
              <a:rPr lang="en-GB" sz="1200" dirty="0" smtClean="0">
                <a:solidFill>
                  <a:schemeClr val="bg1"/>
                </a:solidFill>
              </a:rPr>
              <a:t>-TV</a:t>
            </a:r>
            <a:endParaRPr lang="en-GB" sz="1200" dirty="0">
              <a:solidFill>
                <a:schemeClr val="bg1"/>
              </a:solidFill>
            </a:endParaRPr>
          </a:p>
        </p:txBody>
      </p:sp>
      <p:sp>
        <p:nvSpPr>
          <p:cNvPr id="4" name="Rounded Rectangular Callout 3"/>
          <p:cNvSpPr/>
          <p:nvPr/>
        </p:nvSpPr>
        <p:spPr>
          <a:xfrm>
            <a:off x="6228184" y="620688"/>
            <a:ext cx="2696314" cy="1800200"/>
          </a:xfrm>
          <a:prstGeom prst="wedgeRoundRectCallout">
            <a:avLst>
              <a:gd name="adj1" fmla="val -105615"/>
              <a:gd name="adj2" fmla="val 84723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Normal service will soon be resumed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082810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207" t="27952" r="18215" b="14101"/>
          <a:stretch/>
        </p:blipFill>
        <p:spPr bwMode="auto">
          <a:xfrm>
            <a:off x="72505" y="1484784"/>
            <a:ext cx="9085891" cy="49685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331640" y="369530"/>
            <a:ext cx="5711948" cy="646331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GB" dirty="0" smtClean="0"/>
              <a:t>… but just to build tension, here’s what happens when</a:t>
            </a:r>
          </a:p>
          <a:p>
            <a:r>
              <a:rPr lang="en-GB" dirty="0"/>
              <a:t>w</a:t>
            </a:r>
            <a:r>
              <a:rPr lang="en-GB" dirty="0" smtClean="0"/>
              <a:t>e compare models (normal service will soon be resumed)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4192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http://notboxed.com/wp-content/uploads/2011/08/Channel-test-imag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82940"/>
            <a:ext cx="8784976" cy="65887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211960" y="1143717"/>
            <a:ext cx="113393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 err="1" smtClean="0">
                <a:solidFill>
                  <a:schemeClr val="bg1"/>
                </a:solidFill>
              </a:rPr>
              <a:t>SoCS</a:t>
            </a:r>
            <a:r>
              <a:rPr lang="en-GB" sz="1200" dirty="0" smtClean="0">
                <a:solidFill>
                  <a:schemeClr val="bg1"/>
                </a:solidFill>
              </a:rPr>
              <a:t>-TV</a:t>
            </a:r>
            <a:endParaRPr lang="en-GB" sz="1200" dirty="0">
              <a:solidFill>
                <a:schemeClr val="bg1"/>
              </a:solidFill>
            </a:endParaRPr>
          </a:p>
        </p:txBody>
      </p:sp>
      <p:sp>
        <p:nvSpPr>
          <p:cNvPr id="4" name="Rounded Rectangular Callout 3"/>
          <p:cNvSpPr/>
          <p:nvPr/>
        </p:nvSpPr>
        <p:spPr>
          <a:xfrm>
            <a:off x="6228184" y="620688"/>
            <a:ext cx="2696314" cy="1800200"/>
          </a:xfrm>
          <a:prstGeom prst="wedgeRoundRectCallout">
            <a:avLst>
              <a:gd name="adj1" fmla="val -105615"/>
              <a:gd name="adj2" fmla="val 84723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… and we are back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633072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75656" y="2282448"/>
            <a:ext cx="5907386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>
                <a:latin typeface="Comic Sans MS" pitchFamily="66" charset="0"/>
              </a:rPr>
              <a:t>You have a set of people</a:t>
            </a:r>
          </a:p>
          <a:p>
            <a:endParaRPr lang="en-GB" dirty="0" smtClean="0">
              <a:latin typeface="Comic Sans MS" pitchFamily="66" charset="0"/>
            </a:endParaRPr>
          </a:p>
          <a:p>
            <a:r>
              <a:rPr lang="en-GB" dirty="0" smtClean="0">
                <a:latin typeface="Comic Sans MS" pitchFamily="66" charset="0"/>
              </a:rPr>
              <a:t>You have to produce the largest group of people such</a:t>
            </a:r>
          </a:p>
          <a:p>
            <a:r>
              <a:rPr lang="en-GB" dirty="0">
                <a:latin typeface="Comic Sans MS" pitchFamily="66" charset="0"/>
              </a:rPr>
              <a:t>t</a:t>
            </a:r>
            <a:r>
              <a:rPr lang="en-GB" dirty="0" smtClean="0">
                <a:latin typeface="Comic Sans MS" pitchFamily="66" charset="0"/>
              </a:rPr>
              <a:t>hat everyone in the group knows each other</a:t>
            </a:r>
          </a:p>
          <a:p>
            <a:endParaRPr lang="en-GB" dirty="0">
              <a:latin typeface="Comic Sans MS" pitchFamily="66" charset="0"/>
            </a:endParaRPr>
          </a:p>
          <a:p>
            <a:r>
              <a:rPr lang="en-GB" dirty="0" smtClean="0">
                <a:latin typeface="Comic Sans MS" pitchFamily="66" charset="0"/>
              </a:rPr>
              <a:t>How would you do that?</a:t>
            </a:r>
            <a:endParaRPr lang="en-GB" dirty="0">
              <a:latin typeface="Comic Sans MS" pitchFamily="66" charset="0"/>
            </a:endParaRPr>
          </a:p>
        </p:txBody>
      </p:sp>
      <p:pic>
        <p:nvPicPr>
          <p:cNvPr id="31746" name="Picture 2" descr="http://revruth.files.wordpress.com/2011/07/clique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3452" y="4000500"/>
            <a:ext cx="381000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35072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://www.networkworld.com/community/files/imce/img_blogs/odence-surprise.jpe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332656"/>
            <a:ext cx="6192688" cy="62729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879134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2" descr="http://blog.oregonlive.com/opinion_impact/2009/06/don-malarkey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0"/>
            <a:ext cx="8676456" cy="67204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459546" y="188640"/>
            <a:ext cx="4317272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GB" dirty="0" smtClean="0"/>
              <a:t>What’s all that “phase transition” malarkey?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603085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469" t="34502" r="17367" b="30996"/>
          <a:stretch/>
        </p:blipFill>
        <p:spPr bwMode="auto">
          <a:xfrm>
            <a:off x="179512" y="404664"/>
            <a:ext cx="7958110" cy="25239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612" t="36691" r="15591" b="55354"/>
          <a:stretch/>
        </p:blipFill>
        <p:spPr bwMode="auto">
          <a:xfrm>
            <a:off x="13432" y="2559529"/>
            <a:ext cx="8300853" cy="5818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939745" y="6257865"/>
            <a:ext cx="2879506" cy="369332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GB" dirty="0" err="1" smtClean="0"/>
              <a:t>Constrainedness</a:t>
            </a:r>
            <a:r>
              <a:rPr lang="en-GB" dirty="0" smtClean="0"/>
              <a:t> (circa 1996)</a:t>
            </a:r>
            <a:endParaRPr lang="en-GB" dirty="0"/>
          </a:p>
        </p:txBody>
      </p:sp>
      <p:pic>
        <p:nvPicPr>
          <p:cNvPr id="7" name="Picture 6" descr="http://thesaurus.maths.org/mmkb/media/png/Kappa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26" y="5632668"/>
            <a:ext cx="1241306" cy="12413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13584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171" t="20619" r="14936" b="13277"/>
          <a:stretch/>
        </p:blipFill>
        <p:spPr bwMode="auto">
          <a:xfrm>
            <a:off x="395535" y="1268760"/>
            <a:ext cx="8443357" cy="48356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6804248" y="260648"/>
            <a:ext cx="1685846" cy="369332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GB" dirty="0"/>
              <a:t>k</a:t>
            </a:r>
            <a:r>
              <a:rPr lang="en-GB" dirty="0" smtClean="0"/>
              <a:t>appa for clique</a:t>
            </a:r>
            <a:endParaRPr lang="en-GB" dirty="0"/>
          </a:p>
        </p:txBody>
      </p:sp>
      <p:pic>
        <p:nvPicPr>
          <p:cNvPr id="4" name="Picture 6" descr="http://thesaurus.maths.org/mmkb/media/png/Kappa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26" y="5632668"/>
            <a:ext cx="1241306" cy="12413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123864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635" t="21906" r="19020" b="19772"/>
          <a:stretch/>
        </p:blipFill>
        <p:spPr bwMode="auto">
          <a:xfrm>
            <a:off x="204634" y="1268760"/>
            <a:ext cx="8712968" cy="48967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804248" y="260648"/>
            <a:ext cx="1685846" cy="369332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GB" dirty="0"/>
              <a:t>k</a:t>
            </a:r>
            <a:r>
              <a:rPr lang="en-GB" dirty="0" smtClean="0"/>
              <a:t>appa for clique</a:t>
            </a:r>
            <a:endParaRPr lang="en-GB" dirty="0"/>
          </a:p>
        </p:txBody>
      </p:sp>
      <p:sp>
        <p:nvSpPr>
          <p:cNvPr id="3" name="TextBox 2"/>
          <p:cNvSpPr txBox="1"/>
          <p:nvPr/>
        </p:nvSpPr>
        <p:spPr>
          <a:xfrm>
            <a:off x="188640" y="6349136"/>
            <a:ext cx="6385979" cy="369332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GB" dirty="0"/>
              <a:t>k</a:t>
            </a:r>
            <a:r>
              <a:rPr lang="en-GB" dirty="0" smtClean="0"/>
              <a:t>appa seems to work … it fits the empirical results reasonably well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013699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453" t="17857" r="19043" b="59612"/>
          <a:stretch/>
        </p:blipFill>
        <p:spPr bwMode="auto">
          <a:xfrm>
            <a:off x="755576" y="1804814"/>
            <a:ext cx="7612083" cy="16481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2123728" y="3212976"/>
            <a:ext cx="5976664" cy="24001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TextBox 4"/>
          <p:cNvSpPr txBox="1"/>
          <p:nvPr/>
        </p:nvSpPr>
        <p:spPr>
          <a:xfrm>
            <a:off x="7324005" y="35332"/>
            <a:ext cx="1657057" cy="369332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GB" dirty="0"/>
              <a:t>m</a:t>
            </a:r>
            <a:r>
              <a:rPr lang="en-GB" dirty="0" smtClean="0"/>
              <a:t>inimise kappa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77676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www.beebla.com/images/psp-wallpapers/1286920866-tony-soprano-from-the-sopranos-psp-wallpape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6093" y="2852936"/>
            <a:ext cx="7077907" cy="40108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783" t="15260" r="35289" b="10714"/>
          <a:stretch/>
        </p:blipFill>
        <p:spPr bwMode="auto">
          <a:xfrm>
            <a:off x="251520" y="257786"/>
            <a:ext cx="4968552" cy="40603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7324005" y="35332"/>
            <a:ext cx="1657057" cy="369332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GB" dirty="0"/>
              <a:t>m</a:t>
            </a:r>
            <a:r>
              <a:rPr lang="en-GB" dirty="0" smtClean="0"/>
              <a:t>inimise kappa</a:t>
            </a:r>
            <a:endParaRPr lang="en-GB" dirty="0"/>
          </a:p>
        </p:txBody>
      </p:sp>
      <p:sp>
        <p:nvSpPr>
          <p:cNvPr id="2" name="Rectangular Callout 1"/>
          <p:cNvSpPr/>
          <p:nvPr/>
        </p:nvSpPr>
        <p:spPr>
          <a:xfrm>
            <a:off x="5831632" y="979857"/>
            <a:ext cx="3312368" cy="965462"/>
          </a:xfrm>
          <a:prstGeom prst="wedgeRectCallout">
            <a:avLst>
              <a:gd name="adj1" fmla="val 7335"/>
              <a:gd name="adj2" fmla="val 159334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solidFill>
                  <a:schemeClr val="tx1"/>
                </a:solidFill>
              </a:rPr>
              <a:t>When you make a decision make sure it drives you into the easy soluble region … </a:t>
            </a:r>
            <a:r>
              <a:rPr lang="en-GB" dirty="0" err="1" smtClean="0">
                <a:solidFill>
                  <a:schemeClr val="tx1"/>
                </a:solidFill>
              </a:rPr>
              <a:t>capiche</a:t>
            </a:r>
            <a:r>
              <a:rPr lang="en-GB" dirty="0" smtClean="0">
                <a:solidFill>
                  <a:schemeClr val="tx1"/>
                </a:solidFill>
              </a:rPr>
              <a:t>?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230142" y="1622154"/>
            <a:ext cx="861133" cy="646331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GB" dirty="0"/>
              <a:t>e</a:t>
            </a:r>
            <a:r>
              <a:rPr lang="en-GB" dirty="0" smtClean="0"/>
              <a:t>asy</a:t>
            </a:r>
          </a:p>
          <a:p>
            <a:r>
              <a:rPr lang="en-GB" dirty="0" smtClean="0"/>
              <a:t>soluble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99420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901" t="21625" r="19226" b="11688"/>
          <a:stretch/>
        </p:blipFill>
        <p:spPr bwMode="auto">
          <a:xfrm>
            <a:off x="13712" y="476672"/>
            <a:ext cx="8969246" cy="56166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251520" y="836712"/>
            <a:ext cx="8731438" cy="18002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324005" y="35332"/>
            <a:ext cx="1657057" cy="369332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GB" dirty="0"/>
              <a:t>m</a:t>
            </a:r>
            <a:r>
              <a:rPr lang="en-GB" dirty="0" smtClean="0"/>
              <a:t>inimise kappa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938493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901" t="21625" r="19226" b="11688"/>
          <a:stretch/>
        </p:blipFill>
        <p:spPr bwMode="auto">
          <a:xfrm>
            <a:off x="13712" y="476672"/>
            <a:ext cx="8969246" cy="56166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L-Shape 4"/>
          <p:cNvSpPr/>
          <p:nvPr/>
        </p:nvSpPr>
        <p:spPr>
          <a:xfrm rot="5400000">
            <a:off x="3927428" y="-852576"/>
            <a:ext cx="1141814" cy="8141418"/>
          </a:xfrm>
          <a:prstGeom prst="corner">
            <a:avLst>
              <a:gd name="adj1" fmla="val 530871"/>
              <a:gd name="adj2" fmla="val 73008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TextBox 6"/>
          <p:cNvSpPr txBox="1"/>
          <p:nvPr/>
        </p:nvSpPr>
        <p:spPr>
          <a:xfrm>
            <a:off x="7324005" y="35332"/>
            <a:ext cx="1657057" cy="369332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GB" dirty="0"/>
              <a:t>m</a:t>
            </a:r>
            <a:r>
              <a:rPr lang="en-GB" dirty="0" smtClean="0"/>
              <a:t>inimise kappa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2930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901" t="21625" r="19226" b="11688"/>
          <a:stretch/>
        </p:blipFill>
        <p:spPr bwMode="auto">
          <a:xfrm>
            <a:off x="13712" y="476672"/>
            <a:ext cx="8969246" cy="56166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L-Shape 4"/>
          <p:cNvSpPr/>
          <p:nvPr/>
        </p:nvSpPr>
        <p:spPr>
          <a:xfrm rot="5400000">
            <a:off x="4078838" y="-125101"/>
            <a:ext cx="838993" cy="8141418"/>
          </a:xfrm>
          <a:prstGeom prst="corner">
            <a:avLst>
              <a:gd name="adj1" fmla="val 100560"/>
              <a:gd name="adj2" fmla="val 64609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TextBox 6"/>
          <p:cNvSpPr txBox="1"/>
          <p:nvPr/>
        </p:nvSpPr>
        <p:spPr>
          <a:xfrm>
            <a:off x="7324005" y="35332"/>
            <a:ext cx="1657057" cy="369332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GB" dirty="0"/>
              <a:t>m</a:t>
            </a:r>
            <a:r>
              <a:rPr lang="en-GB" dirty="0" smtClean="0"/>
              <a:t>inimise kappa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642728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057" t="34559" r="20893" b="18061"/>
          <a:stretch/>
        </p:blipFill>
        <p:spPr bwMode="auto">
          <a:xfrm>
            <a:off x="257557" y="1196752"/>
            <a:ext cx="8841276" cy="38884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323528" y="1412776"/>
            <a:ext cx="8352928" cy="79208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30722" name="Picture 2" descr="http://scienceblogs.com/goodmath/upload/2007/07/maximal-cliques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248" y="4880646"/>
            <a:ext cx="2057028" cy="19773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63292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901" t="21625" r="19226" b="11688"/>
          <a:stretch/>
        </p:blipFill>
        <p:spPr bwMode="auto">
          <a:xfrm>
            <a:off x="13712" y="476672"/>
            <a:ext cx="8969246" cy="56166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L-Shape 4"/>
          <p:cNvSpPr/>
          <p:nvPr/>
        </p:nvSpPr>
        <p:spPr>
          <a:xfrm rot="5400000">
            <a:off x="4078839" y="425860"/>
            <a:ext cx="838993" cy="8141418"/>
          </a:xfrm>
          <a:prstGeom prst="corner">
            <a:avLst>
              <a:gd name="adj1" fmla="val 656399"/>
              <a:gd name="adj2" fmla="val 64609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TextBox 6"/>
          <p:cNvSpPr txBox="1"/>
          <p:nvPr/>
        </p:nvSpPr>
        <p:spPr>
          <a:xfrm>
            <a:off x="7324005" y="35332"/>
            <a:ext cx="1657057" cy="369332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GB" dirty="0"/>
              <a:t>m</a:t>
            </a:r>
            <a:r>
              <a:rPr lang="en-GB" dirty="0" smtClean="0"/>
              <a:t>inimise kappa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310811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901" t="21625" r="19226" b="11688"/>
          <a:stretch/>
        </p:blipFill>
        <p:spPr bwMode="auto">
          <a:xfrm>
            <a:off x="13712" y="476672"/>
            <a:ext cx="8969246" cy="56166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7324005" y="35332"/>
            <a:ext cx="1657057" cy="369332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GB" dirty="0"/>
              <a:t>m</a:t>
            </a:r>
            <a:r>
              <a:rPr lang="en-GB" dirty="0" smtClean="0"/>
              <a:t>inimise kappa</a:t>
            </a:r>
            <a:endParaRPr lang="en-GB" dirty="0"/>
          </a:p>
        </p:txBody>
      </p:sp>
      <p:sp>
        <p:nvSpPr>
          <p:cNvPr id="2" name="Rectangle 1"/>
          <p:cNvSpPr/>
          <p:nvPr/>
        </p:nvSpPr>
        <p:spPr>
          <a:xfrm>
            <a:off x="395536" y="4653136"/>
            <a:ext cx="8424936" cy="57606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41021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http://home.comcast.net/~iluvlucyfan/desilu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1430956"/>
            <a:ext cx="3553197" cy="50327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loud Callout 1"/>
          <p:cNvSpPr/>
          <p:nvPr/>
        </p:nvSpPr>
        <p:spPr>
          <a:xfrm>
            <a:off x="683568" y="314832"/>
            <a:ext cx="2016224" cy="2232248"/>
          </a:xfrm>
          <a:prstGeom prst="cloudCallout">
            <a:avLst>
              <a:gd name="adj1" fmla="val 118057"/>
              <a:gd name="adj2" fmla="val 5407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I wonder if kappa can predict heuristic behaviour?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157104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5830089" y="2571750"/>
            <a:ext cx="3324225" cy="4286250"/>
            <a:chOff x="5830089" y="2571750"/>
            <a:chExt cx="3324225" cy="4286250"/>
          </a:xfrm>
        </p:grpSpPr>
        <p:pic>
          <p:nvPicPr>
            <p:cNvPr id="8194" name="Picture 2" descr="http://hellogiggles.com/wp-content/uploads/2011/08/i-love-lucy.jp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30089" y="2571750"/>
              <a:ext cx="3324225" cy="42862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" name="Rectangle 1"/>
            <p:cNvSpPr/>
            <p:nvPr/>
          </p:nvSpPr>
          <p:spPr>
            <a:xfrm>
              <a:off x="5830089" y="2996952"/>
              <a:ext cx="974159" cy="252028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" name="Rectangle 2"/>
            <p:cNvSpPr/>
            <p:nvPr/>
          </p:nvSpPr>
          <p:spPr>
            <a:xfrm>
              <a:off x="5830089" y="4509120"/>
              <a:ext cx="1406207" cy="126014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" name="Rectangle 3"/>
            <p:cNvSpPr/>
            <p:nvPr/>
          </p:nvSpPr>
          <p:spPr>
            <a:xfrm>
              <a:off x="6317168" y="5445224"/>
              <a:ext cx="1495192" cy="100811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51" y="713234"/>
            <a:ext cx="7410450" cy="1790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ectangular Callout 5"/>
          <p:cNvSpPr/>
          <p:nvPr/>
        </p:nvSpPr>
        <p:spPr>
          <a:xfrm>
            <a:off x="179512" y="548680"/>
            <a:ext cx="7312689" cy="2088232"/>
          </a:xfrm>
          <a:prstGeom prst="wedgeRectCallout">
            <a:avLst>
              <a:gd name="adj1" fmla="val 44189"/>
              <a:gd name="adj2" fmla="val 137487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ectangle 6"/>
          <p:cNvSpPr/>
          <p:nvPr/>
        </p:nvSpPr>
        <p:spPr>
          <a:xfrm>
            <a:off x="5508104" y="2204864"/>
            <a:ext cx="1872208" cy="29907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Freeform 9"/>
          <p:cNvSpPr/>
          <p:nvPr/>
        </p:nvSpPr>
        <p:spPr>
          <a:xfrm>
            <a:off x="8573984" y="2561334"/>
            <a:ext cx="609415" cy="430010"/>
          </a:xfrm>
          <a:custGeom>
            <a:avLst/>
            <a:gdLst>
              <a:gd name="connsiteX0" fmla="*/ 0 w 609415"/>
              <a:gd name="connsiteY0" fmla="*/ 39362 h 430010"/>
              <a:gd name="connsiteX1" fmla="*/ 154380 w 609415"/>
              <a:gd name="connsiteY1" fmla="*/ 39362 h 430010"/>
              <a:gd name="connsiteX2" fmla="*/ 83128 w 609415"/>
              <a:gd name="connsiteY2" fmla="*/ 63113 h 430010"/>
              <a:gd name="connsiteX3" fmla="*/ 154380 w 609415"/>
              <a:gd name="connsiteY3" fmla="*/ 86863 h 430010"/>
              <a:gd name="connsiteX4" fmla="*/ 190006 w 609415"/>
              <a:gd name="connsiteY4" fmla="*/ 110614 h 430010"/>
              <a:gd name="connsiteX5" fmla="*/ 261258 w 609415"/>
              <a:gd name="connsiteY5" fmla="*/ 122489 h 430010"/>
              <a:gd name="connsiteX6" fmla="*/ 273133 w 609415"/>
              <a:gd name="connsiteY6" fmla="*/ 169991 h 430010"/>
              <a:gd name="connsiteX7" fmla="*/ 320634 w 609415"/>
              <a:gd name="connsiteY7" fmla="*/ 181866 h 430010"/>
              <a:gd name="connsiteX8" fmla="*/ 332510 w 609415"/>
              <a:gd name="connsiteY8" fmla="*/ 241243 h 430010"/>
              <a:gd name="connsiteX9" fmla="*/ 403761 w 609415"/>
              <a:gd name="connsiteY9" fmla="*/ 264993 h 430010"/>
              <a:gd name="connsiteX10" fmla="*/ 439387 w 609415"/>
              <a:gd name="connsiteY10" fmla="*/ 288744 h 430010"/>
              <a:gd name="connsiteX11" fmla="*/ 475013 w 609415"/>
              <a:gd name="connsiteY11" fmla="*/ 300619 h 430010"/>
              <a:gd name="connsiteX12" fmla="*/ 558141 w 609415"/>
              <a:gd name="connsiteY12" fmla="*/ 348121 h 430010"/>
              <a:gd name="connsiteX13" fmla="*/ 570016 w 609415"/>
              <a:gd name="connsiteY13" fmla="*/ 383747 h 430010"/>
              <a:gd name="connsiteX14" fmla="*/ 546265 w 609415"/>
              <a:gd name="connsiteY14" fmla="*/ 348121 h 430010"/>
              <a:gd name="connsiteX15" fmla="*/ 534390 w 609415"/>
              <a:gd name="connsiteY15" fmla="*/ 253118 h 430010"/>
              <a:gd name="connsiteX16" fmla="*/ 546265 w 609415"/>
              <a:gd name="connsiteY16" fmla="*/ 122489 h 430010"/>
              <a:gd name="connsiteX17" fmla="*/ 558141 w 609415"/>
              <a:gd name="connsiteY17" fmla="*/ 86863 h 430010"/>
              <a:gd name="connsiteX18" fmla="*/ 522515 w 609415"/>
              <a:gd name="connsiteY18" fmla="*/ 74988 h 430010"/>
              <a:gd name="connsiteX19" fmla="*/ 498764 w 609415"/>
              <a:gd name="connsiteY19" fmla="*/ 39362 h 430010"/>
              <a:gd name="connsiteX20" fmla="*/ 463138 w 609415"/>
              <a:gd name="connsiteY20" fmla="*/ 51237 h 430010"/>
              <a:gd name="connsiteX21" fmla="*/ 486889 w 609415"/>
              <a:gd name="connsiteY21" fmla="*/ 15611 h 430010"/>
              <a:gd name="connsiteX22" fmla="*/ 427512 w 609415"/>
              <a:gd name="connsiteY22" fmla="*/ 39362 h 430010"/>
              <a:gd name="connsiteX23" fmla="*/ 391886 w 609415"/>
              <a:gd name="connsiteY23" fmla="*/ 15611 h 430010"/>
              <a:gd name="connsiteX24" fmla="*/ 356260 w 609415"/>
              <a:gd name="connsiteY24" fmla="*/ 27487 h 430010"/>
              <a:gd name="connsiteX25" fmla="*/ 178130 w 609415"/>
              <a:gd name="connsiteY25" fmla="*/ 39362 h 430010"/>
              <a:gd name="connsiteX26" fmla="*/ 190006 w 609415"/>
              <a:gd name="connsiteY26" fmla="*/ 51237 h 430010"/>
              <a:gd name="connsiteX27" fmla="*/ 83128 w 609415"/>
              <a:gd name="connsiteY27" fmla="*/ 63113 h 430010"/>
              <a:gd name="connsiteX28" fmla="*/ 47502 w 609415"/>
              <a:gd name="connsiteY28" fmla="*/ 86863 h 430010"/>
              <a:gd name="connsiteX29" fmla="*/ 23751 w 609415"/>
              <a:gd name="connsiteY29" fmla="*/ 51237 h 430010"/>
              <a:gd name="connsiteX30" fmla="*/ 95003 w 609415"/>
              <a:gd name="connsiteY30" fmla="*/ 74988 h 430010"/>
              <a:gd name="connsiteX31" fmla="*/ 213756 w 609415"/>
              <a:gd name="connsiteY31" fmla="*/ 86863 h 430010"/>
              <a:gd name="connsiteX32" fmla="*/ 273133 w 609415"/>
              <a:gd name="connsiteY32" fmla="*/ 110614 h 430010"/>
              <a:gd name="connsiteX33" fmla="*/ 344385 w 609415"/>
              <a:gd name="connsiteY33" fmla="*/ 122489 h 430010"/>
              <a:gd name="connsiteX34" fmla="*/ 391886 w 609415"/>
              <a:gd name="connsiteY34" fmla="*/ 134365 h 430010"/>
              <a:gd name="connsiteX35" fmla="*/ 380011 w 609415"/>
              <a:gd name="connsiteY35" fmla="*/ 74988 h 430010"/>
              <a:gd name="connsiteX36" fmla="*/ 249382 w 609415"/>
              <a:gd name="connsiteY36" fmla="*/ 74988 h 430010"/>
              <a:gd name="connsiteX37" fmla="*/ 285008 w 609415"/>
              <a:gd name="connsiteY37" fmla="*/ 63113 h 430010"/>
              <a:gd name="connsiteX38" fmla="*/ 332510 w 609415"/>
              <a:gd name="connsiteY38" fmla="*/ 51237 h 430010"/>
              <a:gd name="connsiteX39" fmla="*/ 285008 w 609415"/>
              <a:gd name="connsiteY39" fmla="*/ 39362 h 430010"/>
              <a:gd name="connsiteX40" fmla="*/ 332510 w 609415"/>
              <a:gd name="connsiteY40" fmla="*/ 27487 h 430010"/>
              <a:gd name="connsiteX41" fmla="*/ 439387 w 609415"/>
              <a:gd name="connsiteY41" fmla="*/ 15611 h 430010"/>
              <a:gd name="connsiteX42" fmla="*/ 403761 w 609415"/>
              <a:gd name="connsiteY42" fmla="*/ 3736 h 430010"/>
              <a:gd name="connsiteX43" fmla="*/ 356260 w 609415"/>
              <a:gd name="connsiteY43" fmla="*/ 15611 h 430010"/>
              <a:gd name="connsiteX44" fmla="*/ 427512 w 609415"/>
              <a:gd name="connsiteY44" fmla="*/ 27487 h 430010"/>
              <a:gd name="connsiteX45" fmla="*/ 510639 w 609415"/>
              <a:gd name="connsiteY45" fmla="*/ 86863 h 430010"/>
              <a:gd name="connsiteX46" fmla="*/ 522515 w 609415"/>
              <a:gd name="connsiteY46" fmla="*/ 169991 h 430010"/>
              <a:gd name="connsiteX47" fmla="*/ 510639 w 609415"/>
              <a:gd name="connsiteY47" fmla="*/ 205617 h 430010"/>
              <a:gd name="connsiteX48" fmla="*/ 439387 w 609415"/>
              <a:gd name="connsiteY48" fmla="*/ 169991 h 430010"/>
              <a:gd name="connsiteX49" fmla="*/ 451263 w 609415"/>
              <a:gd name="connsiteY49" fmla="*/ 264993 h 430010"/>
              <a:gd name="connsiteX50" fmla="*/ 439387 w 609415"/>
              <a:gd name="connsiteY50" fmla="*/ 229367 h 430010"/>
              <a:gd name="connsiteX51" fmla="*/ 403761 w 609415"/>
              <a:gd name="connsiteY51" fmla="*/ 217492 h 430010"/>
              <a:gd name="connsiteX52" fmla="*/ 296884 w 609415"/>
              <a:gd name="connsiteY52" fmla="*/ 134365 h 430010"/>
              <a:gd name="connsiteX53" fmla="*/ 285008 w 609415"/>
              <a:gd name="connsiteY53" fmla="*/ 169991 h 430010"/>
              <a:gd name="connsiteX54" fmla="*/ 308759 w 609415"/>
              <a:gd name="connsiteY54" fmla="*/ 205617 h 430010"/>
              <a:gd name="connsiteX55" fmla="*/ 332510 w 609415"/>
              <a:gd name="connsiteY55" fmla="*/ 169991 h 430010"/>
              <a:gd name="connsiteX56" fmla="*/ 415637 w 609415"/>
              <a:gd name="connsiteY56" fmla="*/ 276869 h 430010"/>
              <a:gd name="connsiteX57" fmla="*/ 498764 w 609415"/>
              <a:gd name="connsiteY57" fmla="*/ 312495 h 430010"/>
              <a:gd name="connsiteX58" fmla="*/ 534390 w 609415"/>
              <a:gd name="connsiteY58" fmla="*/ 300619 h 430010"/>
              <a:gd name="connsiteX59" fmla="*/ 498764 w 609415"/>
              <a:gd name="connsiteY59" fmla="*/ 276869 h 430010"/>
              <a:gd name="connsiteX60" fmla="*/ 439387 w 609415"/>
              <a:gd name="connsiteY60" fmla="*/ 217492 h 430010"/>
              <a:gd name="connsiteX61" fmla="*/ 403761 w 609415"/>
              <a:gd name="connsiteY61" fmla="*/ 229367 h 430010"/>
              <a:gd name="connsiteX62" fmla="*/ 415637 w 609415"/>
              <a:gd name="connsiteY62" fmla="*/ 264993 h 430010"/>
              <a:gd name="connsiteX63" fmla="*/ 475013 w 609415"/>
              <a:gd name="connsiteY63" fmla="*/ 324370 h 430010"/>
              <a:gd name="connsiteX64" fmla="*/ 486889 w 609415"/>
              <a:gd name="connsiteY64" fmla="*/ 359996 h 430010"/>
              <a:gd name="connsiteX65" fmla="*/ 534390 w 609415"/>
              <a:gd name="connsiteY65" fmla="*/ 336245 h 430010"/>
              <a:gd name="connsiteX66" fmla="*/ 486889 w 609415"/>
              <a:gd name="connsiteY66" fmla="*/ 229367 h 430010"/>
              <a:gd name="connsiteX67" fmla="*/ 475013 w 609415"/>
              <a:gd name="connsiteY67" fmla="*/ 122489 h 430010"/>
              <a:gd name="connsiteX68" fmla="*/ 439387 w 609415"/>
              <a:gd name="connsiteY68" fmla="*/ 86863 h 430010"/>
              <a:gd name="connsiteX69" fmla="*/ 427512 w 609415"/>
              <a:gd name="connsiteY69" fmla="*/ 122489 h 430010"/>
              <a:gd name="connsiteX70" fmla="*/ 415637 w 609415"/>
              <a:gd name="connsiteY70" fmla="*/ 217492 h 430010"/>
              <a:gd name="connsiteX71" fmla="*/ 391886 w 609415"/>
              <a:gd name="connsiteY71" fmla="*/ 181866 h 430010"/>
              <a:gd name="connsiteX72" fmla="*/ 368135 w 609415"/>
              <a:gd name="connsiteY72" fmla="*/ 217492 h 430010"/>
              <a:gd name="connsiteX73" fmla="*/ 308759 w 609415"/>
              <a:gd name="connsiteY73" fmla="*/ 181866 h 430010"/>
              <a:gd name="connsiteX74" fmla="*/ 273133 w 609415"/>
              <a:gd name="connsiteY74" fmla="*/ 158115 h 430010"/>
              <a:gd name="connsiteX75" fmla="*/ 237507 w 609415"/>
              <a:gd name="connsiteY75" fmla="*/ 146240 h 430010"/>
              <a:gd name="connsiteX76" fmla="*/ 285008 w 609415"/>
              <a:gd name="connsiteY76" fmla="*/ 122489 h 430010"/>
              <a:gd name="connsiteX77" fmla="*/ 380011 w 609415"/>
              <a:gd name="connsiteY77" fmla="*/ 146240 h 430010"/>
              <a:gd name="connsiteX78" fmla="*/ 415637 w 609415"/>
              <a:gd name="connsiteY78" fmla="*/ 122489 h 430010"/>
              <a:gd name="connsiteX79" fmla="*/ 486889 w 609415"/>
              <a:gd name="connsiteY79" fmla="*/ 169991 h 430010"/>
              <a:gd name="connsiteX80" fmla="*/ 498764 w 609415"/>
              <a:gd name="connsiteY80" fmla="*/ 134365 h 430010"/>
              <a:gd name="connsiteX81" fmla="*/ 534390 w 609415"/>
              <a:gd name="connsiteY81" fmla="*/ 205617 h 430010"/>
              <a:gd name="connsiteX82" fmla="*/ 498764 w 609415"/>
              <a:gd name="connsiteY82" fmla="*/ 193741 h 430010"/>
              <a:gd name="connsiteX83" fmla="*/ 486889 w 609415"/>
              <a:gd name="connsiteY83" fmla="*/ 146240 h 430010"/>
              <a:gd name="connsiteX84" fmla="*/ 510639 w 609415"/>
              <a:gd name="connsiteY84" fmla="*/ 98739 h 430010"/>
              <a:gd name="connsiteX85" fmla="*/ 498764 w 609415"/>
              <a:gd name="connsiteY85" fmla="*/ 253118 h 430010"/>
              <a:gd name="connsiteX86" fmla="*/ 475013 w 609415"/>
              <a:gd name="connsiteY86" fmla="*/ 217492 h 430010"/>
              <a:gd name="connsiteX87" fmla="*/ 439387 w 609415"/>
              <a:gd name="connsiteY87" fmla="*/ 229367 h 430010"/>
              <a:gd name="connsiteX88" fmla="*/ 451263 w 609415"/>
              <a:gd name="connsiteY88" fmla="*/ 336245 h 430010"/>
              <a:gd name="connsiteX89" fmla="*/ 475013 w 609415"/>
              <a:gd name="connsiteY89" fmla="*/ 288744 h 430010"/>
              <a:gd name="connsiteX90" fmla="*/ 463138 w 609415"/>
              <a:gd name="connsiteY90" fmla="*/ 253118 h 430010"/>
              <a:gd name="connsiteX91" fmla="*/ 439387 w 609415"/>
              <a:gd name="connsiteY91" fmla="*/ 217492 h 430010"/>
              <a:gd name="connsiteX92" fmla="*/ 391886 w 609415"/>
              <a:gd name="connsiteY92" fmla="*/ 181866 h 430010"/>
              <a:gd name="connsiteX93" fmla="*/ 356260 w 609415"/>
              <a:gd name="connsiteY93" fmla="*/ 146240 h 430010"/>
              <a:gd name="connsiteX94" fmla="*/ 391886 w 609415"/>
              <a:gd name="connsiteY94" fmla="*/ 134365 h 430010"/>
              <a:gd name="connsiteX95" fmla="*/ 356260 w 609415"/>
              <a:gd name="connsiteY95" fmla="*/ 110614 h 430010"/>
              <a:gd name="connsiteX96" fmla="*/ 344385 w 609415"/>
              <a:gd name="connsiteY96" fmla="*/ 146240 h 430010"/>
              <a:gd name="connsiteX97" fmla="*/ 356260 w 609415"/>
              <a:gd name="connsiteY97" fmla="*/ 181866 h 430010"/>
              <a:gd name="connsiteX98" fmla="*/ 391886 w 609415"/>
              <a:gd name="connsiteY98" fmla="*/ 169991 h 430010"/>
              <a:gd name="connsiteX99" fmla="*/ 261258 w 609415"/>
              <a:gd name="connsiteY99" fmla="*/ 110614 h 430010"/>
              <a:gd name="connsiteX100" fmla="*/ 201881 w 609415"/>
              <a:gd name="connsiteY100" fmla="*/ 98739 h 430010"/>
              <a:gd name="connsiteX101" fmla="*/ 190006 w 609415"/>
              <a:gd name="connsiteY101" fmla="*/ 98739 h 430010"/>
              <a:gd name="connsiteX102" fmla="*/ 154380 w 609415"/>
              <a:gd name="connsiteY102" fmla="*/ 74988 h 430010"/>
              <a:gd name="connsiteX103" fmla="*/ 178130 w 609415"/>
              <a:gd name="connsiteY103" fmla="*/ 110614 h 430010"/>
              <a:gd name="connsiteX104" fmla="*/ 201881 w 609415"/>
              <a:gd name="connsiteY104" fmla="*/ 110614 h 4300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</a:cxnLst>
            <a:rect l="l" t="t" r="r" b="b"/>
            <a:pathLst>
              <a:path w="609415" h="430010">
                <a:moveTo>
                  <a:pt x="0" y="39362"/>
                </a:moveTo>
                <a:cubicBezTo>
                  <a:pt x="48595" y="23164"/>
                  <a:pt x="101897" y="0"/>
                  <a:pt x="154380" y="39362"/>
                </a:cubicBezTo>
                <a:cubicBezTo>
                  <a:pt x="174408" y="54383"/>
                  <a:pt x="83128" y="63113"/>
                  <a:pt x="83128" y="63113"/>
                </a:cubicBezTo>
                <a:cubicBezTo>
                  <a:pt x="106879" y="71030"/>
                  <a:pt x="133549" y="72976"/>
                  <a:pt x="154380" y="86863"/>
                </a:cubicBezTo>
                <a:cubicBezTo>
                  <a:pt x="166255" y="94780"/>
                  <a:pt x="176466" y="106101"/>
                  <a:pt x="190006" y="110614"/>
                </a:cubicBezTo>
                <a:cubicBezTo>
                  <a:pt x="212849" y="118228"/>
                  <a:pt x="237507" y="118531"/>
                  <a:pt x="261258" y="122489"/>
                </a:cubicBezTo>
                <a:cubicBezTo>
                  <a:pt x="265216" y="138323"/>
                  <a:pt x="261592" y="158450"/>
                  <a:pt x="273133" y="169991"/>
                </a:cubicBezTo>
                <a:cubicBezTo>
                  <a:pt x="284674" y="181532"/>
                  <a:pt x="310186" y="169328"/>
                  <a:pt x="320634" y="181866"/>
                </a:cubicBezTo>
                <a:cubicBezTo>
                  <a:pt x="333556" y="197372"/>
                  <a:pt x="318238" y="226971"/>
                  <a:pt x="332510" y="241243"/>
                </a:cubicBezTo>
                <a:cubicBezTo>
                  <a:pt x="350212" y="258945"/>
                  <a:pt x="403761" y="264993"/>
                  <a:pt x="403761" y="264993"/>
                </a:cubicBezTo>
                <a:cubicBezTo>
                  <a:pt x="415636" y="272910"/>
                  <a:pt x="426621" y="282361"/>
                  <a:pt x="439387" y="288744"/>
                </a:cubicBezTo>
                <a:cubicBezTo>
                  <a:pt x="450583" y="294342"/>
                  <a:pt x="464145" y="294409"/>
                  <a:pt x="475013" y="300619"/>
                </a:cubicBezTo>
                <a:cubicBezTo>
                  <a:pt x="575671" y="358137"/>
                  <a:pt x="476453" y="320890"/>
                  <a:pt x="558141" y="348121"/>
                </a:cubicBezTo>
                <a:cubicBezTo>
                  <a:pt x="562099" y="359996"/>
                  <a:pt x="582534" y="383747"/>
                  <a:pt x="570016" y="383747"/>
                </a:cubicBezTo>
                <a:cubicBezTo>
                  <a:pt x="555744" y="383747"/>
                  <a:pt x="550020" y="361891"/>
                  <a:pt x="546265" y="348121"/>
                </a:cubicBezTo>
                <a:cubicBezTo>
                  <a:pt x="537868" y="317331"/>
                  <a:pt x="538348" y="284786"/>
                  <a:pt x="534390" y="253118"/>
                </a:cubicBezTo>
                <a:cubicBezTo>
                  <a:pt x="538348" y="209575"/>
                  <a:pt x="540082" y="165772"/>
                  <a:pt x="546265" y="122489"/>
                </a:cubicBezTo>
                <a:cubicBezTo>
                  <a:pt x="548035" y="110097"/>
                  <a:pt x="563739" y="98059"/>
                  <a:pt x="558141" y="86863"/>
                </a:cubicBezTo>
                <a:cubicBezTo>
                  <a:pt x="552543" y="75667"/>
                  <a:pt x="534390" y="78946"/>
                  <a:pt x="522515" y="74988"/>
                </a:cubicBezTo>
                <a:cubicBezTo>
                  <a:pt x="514598" y="63113"/>
                  <a:pt x="512016" y="44663"/>
                  <a:pt x="498764" y="39362"/>
                </a:cubicBezTo>
                <a:cubicBezTo>
                  <a:pt x="487142" y="34713"/>
                  <a:pt x="468736" y="62433"/>
                  <a:pt x="463138" y="51237"/>
                </a:cubicBezTo>
                <a:cubicBezTo>
                  <a:pt x="456755" y="38471"/>
                  <a:pt x="500429" y="20124"/>
                  <a:pt x="486889" y="15611"/>
                </a:cubicBezTo>
                <a:cubicBezTo>
                  <a:pt x="466666" y="8870"/>
                  <a:pt x="447304" y="31445"/>
                  <a:pt x="427512" y="39362"/>
                </a:cubicBezTo>
                <a:cubicBezTo>
                  <a:pt x="415637" y="31445"/>
                  <a:pt x="405964" y="17957"/>
                  <a:pt x="391886" y="15611"/>
                </a:cubicBezTo>
                <a:cubicBezTo>
                  <a:pt x="379539" y="13553"/>
                  <a:pt x="368701" y="26105"/>
                  <a:pt x="356260" y="27487"/>
                </a:cubicBezTo>
                <a:cubicBezTo>
                  <a:pt x="297116" y="34059"/>
                  <a:pt x="237507" y="35404"/>
                  <a:pt x="178130" y="39362"/>
                </a:cubicBezTo>
                <a:cubicBezTo>
                  <a:pt x="286254" y="93424"/>
                  <a:pt x="207478" y="51237"/>
                  <a:pt x="190006" y="51237"/>
                </a:cubicBezTo>
                <a:cubicBezTo>
                  <a:pt x="154161" y="51237"/>
                  <a:pt x="118754" y="59154"/>
                  <a:pt x="83128" y="63113"/>
                </a:cubicBezTo>
                <a:cubicBezTo>
                  <a:pt x="71253" y="71030"/>
                  <a:pt x="61497" y="89662"/>
                  <a:pt x="47502" y="86863"/>
                </a:cubicBezTo>
                <a:cubicBezTo>
                  <a:pt x="33507" y="84064"/>
                  <a:pt x="9905" y="54699"/>
                  <a:pt x="23751" y="51237"/>
                </a:cubicBezTo>
                <a:cubicBezTo>
                  <a:pt x="48039" y="45165"/>
                  <a:pt x="70092" y="72497"/>
                  <a:pt x="95003" y="74988"/>
                </a:cubicBezTo>
                <a:lnTo>
                  <a:pt x="213756" y="86863"/>
                </a:lnTo>
                <a:cubicBezTo>
                  <a:pt x="233548" y="94780"/>
                  <a:pt x="252567" y="105005"/>
                  <a:pt x="273133" y="110614"/>
                </a:cubicBezTo>
                <a:cubicBezTo>
                  <a:pt x="296363" y="116949"/>
                  <a:pt x="320774" y="117767"/>
                  <a:pt x="344385" y="122489"/>
                </a:cubicBezTo>
                <a:cubicBezTo>
                  <a:pt x="360389" y="125690"/>
                  <a:pt x="376052" y="130406"/>
                  <a:pt x="391886" y="134365"/>
                </a:cubicBezTo>
                <a:cubicBezTo>
                  <a:pt x="303840" y="75667"/>
                  <a:pt x="292643" y="92461"/>
                  <a:pt x="380011" y="74988"/>
                </a:cubicBezTo>
                <a:cubicBezTo>
                  <a:pt x="298308" y="47754"/>
                  <a:pt x="397090" y="74988"/>
                  <a:pt x="249382" y="74988"/>
                </a:cubicBezTo>
                <a:cubicBezTo>
                  <a:pt x="236864" y="74988"/>
                  <a:pt x="272972" y="66552"/>
                  <a:pt x="285008" y="63113"/>
                </a:cubicBezTo>
                <a:cubicBezTo>
                  <a:pt x="300701" y="58629"/>
                  <a:pt x="316676" y="55196"/>
                  <a:pt x="332510" y="51237"/>
                </a:cubicBezTo>
                <a:cubicBezTo>
                  <a:pt x="316676" y="47279"/>
                  <a:pt x="285008" y="55683"/>
                  <a:pt x="285008" y="39362"/>
                </a:cubicBezTo>
                <a:cubicBezTo>
                  <a:pt x="285008" y="23041"/>
                  <a:pt x="316379" y="29969"/>
                  <a:pt x="332510" y="27487"/>
                </a:cubicBezTo>
                <a:cubicBezTo>
                  <a:pt x="367938" y="22036"/>
                  <a:pt x="403761" y="19570"/>
                  <a:pt x="439387" y="15611"/>
                </a:cubicBezTo>
                <a:cubicBezTo>
                  <a:pt x="427512" y="11653"/>
                  <a:pt x="416279" y="3736"/>
                  <a:pt x="403761" y="3736"/>
                </a:cubicBezTo>
                <a:cubicBezTo>
                  <a:pt x="387440" y="3736"/>
                  <a:pt x="344719" y="4070"/>
                  <a:pt x="356260" y="15611"/>
                </a:cubicBezTo>
                <a:cubicBezTo>
                  <a:pt x="373286" y="32637"/>
                  <a:pt x="403761" y="23528"/>
                  <a:pt x="427512" y="27487"/>
                </a:cubicBezTo>
                <a:cubicBezTo>
                  <a:pt x="481957" y="109154"/>
                  <a:pt x="447933" y="107766"/>
                  <a:pt x="510639" y="86863"/>
                </a:cubicBezTo>
                <a:lnTo>
                  <a:pt x="522515" y="169991"/>
                </a:lnTo>
                <a:cubicBezTo>
                  <a:pt x="518556" y="181866"/>
                  <a:pt x="521835" y="200019"/>
                  <a:pt x="510639" y="205617"/>
                </a:cubicBezTo>
                <a:cubicBezTo>
                  <a:pt x="496593" y="212640"/>
                  <a:pt x="445387" y="173991"/>
                  <a:pt x="439387" y="169991"/>
                </a:cubicBezTo>
                <a:cubicBezTo>
                  <a:pt x="443346" y="201658"/>
                  <a:pt x="451263" y="233079"/>
                  <a:pt x="451263" y="264993"/>
                </a:cubicBezTo>
                <a:cubicBezTo>
                  <a:pt x="451263" y="277511"/>
                  <a:pt x="448238" y="238218"/>
                  <a:pt x="439387" y="229367"/>
                </a:cubicBezTo>
                <a:cubicBezTo>
                  <a:pt x="430536" y="220516"/>
                  <a:pt x="415636" y="221450"/>
                  <a:pt x="403761" y="217492"/>
                </a:cubicBezTo>
                <a:cubicBezTo>
                  <a:pt x="323659" y="137389"/>
                  <a:pt x="364375" y="156861"/>
                  <a:pt x="296884" y="134365"/>
                </a:cubicBezTo>
                <a:cubicBezTo>
                  <a:pt x="292925" y="146240"/>
                  <a:pt x="282950" y="157644"/>
                  <a:pt x="285008" y="169991"/>
                </a:cubicBezTo>
                <a:cubicBezTo>
                  <a:pt x="287354" y="184069"/>
                  <a:pt x="298667" y="215709"/>
                  <a:pt x="308759" y="205617"/>
                </a:cubicBezTo>
                <a:cubicBezTo>
                  <a:pt x="349765" y="164611"/>
                  <a:pt x="238514" y="138657"/>
                  <a:pt x="332510" y="169991"/>
                </a:cubicBezTo>
                <a:cubicBezTo>
                  <a:pt x="354833" y="203475"/>
                  <a:pt x="380121" y="251501"/>
                  <a:pt x="415637" y="276869"/>
                </a:cubicBezTo>
                <a:cubicBezTo>
                  <a:pt x="441314" y="295210"/>
                  <a:pt x="469693" y="302804"/>
                  <a:pt x="498764" y="312495"/>
                </a:cubicBezTo>
                <a:cubicBezTo>
                  <a:pt x="510639" y="308536"/>
                  <a:pt x="534390" y="313137"/>
                  <a:pt x="534390" y="300619"/>
                </a:cubicBezTo>
                <a:cubicBezTo>
                  <a:pt x="534390" y="286347"/>
                  <a:pt x="508856" y="286961"/>
                  <a:pt x="498764" y="276869"/>
                </a:cubicBezTo>
                <a:cubicBezTo>
                  <a:pt x="419591" y="197697"/>
                  <a:pt x="534394" y="280831"/>
                  <a:pt x="439387" y="217492"/>
                </a:cubicBezTo>
                <a:cubicBezTo>
                  <a:pt x="427512" y="221450"/>
                  <a:pt x="409359" y="218171"/>
                  <a:pt x="403761" y="229367"/>
                </a:cubicBezTo>
                <a:cubicBezTo>
                  <a:pt x="398163" y="240563"/>
                  <a:pt x="410039" y="253797"/>
                  <a:pt x="415637" y="264993"/>
                </a:cubicBezTo>
                <a:cubicBezTo>
                  <a:pt x="435430" y="304578"/>
                  <a:pt x="439386" y="300618"/>
                  <a:pt x="475013" y="324370"/>
                </a:cubicBezTo>
                <a:cubicBezTo>
                  <a:pt x="478972" y="336245"/>
                  <a:pt x="476020" y="353786"/>
                  <a:pt x="486889" y="359996"/>
                </a:cubicBezTo>
                <a:cubicBezTo>
                  <a:pt x="609415" y="430010"/>
                  <a:pt x="549450" y="358834"/>
                  <a:pt x="534390" y="336245"/>
                </a:cubicBezTo>
                <a:cubicBezTo>
                  <a:pt x="506126" y="251453"/>
                  <a:pt x="524526" y="285824"/>
                  <a:pt x="486889" y="229367"/>
                </a:cubicBezTo>
                <a:cubicBezTo>
                  <a:pt x="482930" y="193741"/>
                  <a:pt x="486348" y="156495"/>
                  <a:pt x="475013" y="122489"/>
                </a:cubicBezTo>
                <a:cubicBezTo>
                  <a:pt x="469702" y="106557"/>
                  <a:pt x="456181" y="86863"/>
                  <a:pt x="439387" y="86863"/>
                </a:cubicBezTo>
                <a:cubicBezTo>
                  <a:pt x="426869" y="86863"/>
                  <a:pt x="431470" y="110614"/>
                  <a:pt x="427512" y="122489"/>
                </a:cubicBezTo>
                <a:cubicBezTo>
                  <a:pt x="423554" y="154157"/>
                  <a:pt x="432057" y="190126"/>
                  <a:pt x="415637" y="217492"/>
                </a:cubicBezTo>
                <a:cubicBezTo>
                  <a:pt x="408294" y="229731"/>
                  <a:pt x="406158" y="181866"/>
                  <a:pt x="391886" y="181866"/>
                </a:cubicBezTo>
                <a:cubicBezTo>
                  <a:pt x="377614" y="181866"/>
                  <a:pt x="376052" y="205617"/>
                  <a:pt x="368135" y="217492"/>
                </a:cubicBezTo>
                <a:cubicBezTo>
                  <a:pt x="345851" y="128354"/>
                  <a:pt x="378544" y="191836"/>
                  <a:pt x="308759" y="181866"/>
                </a:cubicBezTo>
                <a:cubicBezTo>
                  <a:pt x="294630" y="179847"/>
                  <a:pt x="285899" y="164498"/>
                  <a:pt x="273133" y="158115"/>
                </a:cubicBezTo>
                <a:cubicBezTo>
                  <a:pt x="261937" y="152517"/>
                  <a:pt x="249382" y="150198"/>
                  <a:pt x="237507" y="146240"/>
                </a:cubicBezTo>
                <a:cubicBezTo>
                  <a:pt x="253341" y="138323"/>
                  <a:pt x="267414" y="124444"/>
                  <a:pt x="285008" y="122489"/>
                </a:cubicBezTo>
                <a:cubicBezTo>
                  <a:pt x="306501" y="120101"/>
                  <a:pt x="356343" y="138351"/>
                  <a:pt x="380011" y="146240"/>
                </a:cubicBezTo>
                <a:cubicBezTo>
                  <a:pt x="391886" y="138323"/>
                  <a:pt x="401704" y="119393"/>
                  <a:pt x="415637" y="122489"/>
                </a:cubicBezTo>
                <a:cubicBezTo>
                  <a:pt x="443502" y="128681"/>
                  <a:pt x="486889" y="169991"/>
                  <a:pt x="486889" y="169991"/>
                </a:cubicBezTo>
                <a:cubicBezTo>
                  <a:pt x="490847" y="158116"/>
                  <a:pt x="486246" y="134365"/>
                  <a:pt x="498764" y="134365"/>
                </a:cubicBezTo>
                <a:cubicBezTo>
                  <a:pt x="500756" y="134365"/>
                  <a:pt x="543176" y="196832"/>
                  <a:pt x="534390" y="205617"/>
                </a:cubicBezTo>
                <a:cubicBezTo>
                  <a:pt x="525538" y="214468"/>
                  <a:pt x="510639" y="197700"/>
                  <a:pt x="498764" y="193741"/>
                </a:cubicBezTo>
                <a:cubicBezTo>
                  <a:pt x="494806" y="177907"/>
                  <a:pt x="486889" y="162561"/>
                  <a:pt x="486889" y="146240"/>
                </a:cubicBezTo>
                <a:cubicBezTo>
                  <a:pt x="486889" y="9784"/>
                  <a:pt x="496015" y="54867"/>
                  <a:pt x="510639" y="98739"/>
                </a:cubicBezTo>
                <a:cubicBezTo>
                  <a:pt x="506681" y="150199"/>
                  <a:pt x="513595" y="203683"/>
                  <a:pt x="498764" y="253118"/>
                </a:cubicBezTo>
                <a:cubicBezTo>
                  <a:pt x="494663" y="266789"/>
                  <a:pt x="488265" y="222793"/>
                  <a:pt x="475013" y="217492"/>
                </a:cubicBezTo>
                <a:cubicBezTo>
                  <a:pt x="463391" y="212843"/>
                  <a:pt x="451262" y="225409"/>
                  <a:pt x="439387" y="229367"/>
                </a:cubicBezTo>
                <a:cubicBezTo>
                  <a:pt x="443346" y="264993"/>
                  <a:pt x="432821" y="305508"/>
                  <a:pt x="451263" y="336245"/>
                </a:cubicBezTo>
                <a:cubicBezTo>
                  <a:pt x="460371" y="351425"/>
                  <a:pt x="480611" y="305538"/>
                  <a:pt x="475013" y="288744"/>
                </a:cubicBezTo>
                <a:cubicBezTo>
                  <a:pt x="471055" y="276869"/>
                  <a:pt x="470082" y="263533"/>
                  <a:pt x="463138" y="253118"/>
                </a:cubicBezTo>
                <a:cubicBezTo>
                  <a:pt x="455221" y="241243"/>
                  <a:pt x="449479" y="227584"/>
                  <a:pt x="439387" y="217492"/>
                </a:cubicBezTo>
                <a:cubicBezTo>
                  <a:pt x="425392" y="203497"/>
                  <a:pt x="406913" y="194747"/>
                  <a:pt x="391886" y="181866"/>
                </a:cubicBezTo>
                <a:cubicBezTo>
                  <a:pt x="379135" y="170936"/>
                  <a:pt x="368135" y="158115"/>
                  <a:pt x="356260" y="146240"/>
                </a:cubicBezTo>
                <a:cubicBezTo>
                  <a:pt x="368135" y="142282"/>
                  <a:pt x="391886" y="146883"/>
                  <a:pt x="391886" y="134365"/>
                </a:cubicBezTo>
                <a:cubicBezTo>
                  <a:pt x="391886" y="120093"/>
                  <a:pt x="370106" y="107152"/>
                  <a:pt x="356260" y="110614"/>
                </a:cubicBezTo>
                <a:cubicBezTo>
                  <a:pt x="344116" y="113650"/>
                  <a:pt x="348343" y="134365"/>
                  <a:pt x="344385" y="146240"/>
                </a:cubicBezTo>
                <a:cubicBezTo>
                  <a:pt x="348343" y="158115"/>
                  <a:pt x="345064" y="176268"/>
                  <a:pt x="356260" y="181866"/>
                </a:cubicBezTo>
                <a:cubicBezTo>
                  <a:pt x="367456" y="187464"/>
                  <a:pt x="400737" y="178842"/>
                  <a:pt x="391886" y="169991"/>
                </a:cubicBezTo>
                <a:cubicBezTo>
                  <a:pt x="384687" y="162792"/>
                  <a:pt x="295471" y="117456"/>
                  <a:pt x="261258" y="110614"/>
                </a:cubicBezTo>
                <a:cubicBezTo>
                  <a:pt x="241466" y="106656"/>
                  <a:pt x="182732" y="92356"/>
                  <a:pt x="201881" y="98739"/>
                </a:cubicBezTo>
                <a:cubicBezTo>
                  <a:pt x="252990" y="115775"/>
                  <a:pt x="249651" y="113650"/>
                  <a:pt x="190006" y="98739"/>
                </a:cubicBezTo>
                <a:cubicBezTo>
                  <a:pt x="178131" y="90822"/>
                  <a:pt x="164473" y="64896"/>
                  <a:pt x="154380" y="74988"/>
                </a:cubicBezTo>
                <a:cubicBezTo>
                  <a:pt x="144288" y="85080"/>
                  <a:pt x="166712" y="102051"/>
                  <a:pt x="178130" y="110614"/>
                </a:cubicBezTo>
                <a:cubicBezTo>
                  <a:pt x="184464" y="115364"/>
                  <a:pt x="193964" y="110614"/>
                  <a:pt x="201881" y="110614"/>
                </a:cubicBezTo>
              </a:path>
            </a:pathLst>
          </a:cu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026" name="Picture 2" descr="http://www.sosmath.com/algebra/logs/log4/log004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644" y="4395453"/>
            <a:ext cx="3250332" cy="20087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906582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>
            <a:off x="0" y="2564904"/>
            <a:ext cx="3419872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2" descr="C:\Documents and Settings\pat\Desktop\Picture1.png"/>
          <p:cNvPicPr>
            <a:picLocks noChangeAspect="1" noChangeArrowheads="1"/>
          </p:cNvPicPr>
          <p:nvPr/>
        </p:nvPicPr>
        <p:blipFill>
          <a:blip r:embed="rId2" cstate="print"/>
          <a:srcRect t="785" r="6317"/>
          <a:stretch>
            <a:fillRect/>
          </a:stretch>
        </p:blipFill>
        <p:spPr bwMode="auto">
          <a:xfrm>
            <a:off x="-1" y="2492896"/>
            <a:ext cx="3203849" cy="4365104"/>
          </a:xfrm>
          <a:prstGeom prst="rect">
            <a:avLst/>
          </a:prstGeom>
          <a:solidFill>
            <a:schemeClr val="bg1"/>
          </a:solidFill>
          <a:ln>
            <a:noFill/>
          </a:ln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800" t="2667" r="9040"/>
          <a:stretch/>
        </p:blipFill>
        <p:spPr bwMode="auto">
          <a:xfrm>
            <a:off x="2339752" y="332656"/>
            <a:ext cx="6589529" cy="4488669"/>
          </a:xfrm>
          <a:prstGeom prst="rect">
            <a:avLst/>
          </a:prstGeom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</p:pic>
      <p:sp>
        <p:nvSpPr>
          <p:cNvPr id="7" name="Freeform 6"/>
          <p:cNvSpPr/>
          <p:nvPr/>
        </p:nvSpPr>
        <p:spPr>
          <a:xfrm>
            <a:off x="-40072" y="2481300"/>
            <a:ext cx="573001" cy="388962"/>
          </a:xfrm>
          <a:custGeom>
            <a:avLst/>
            <a:gdLst>
              <a:gd name="connsiteX0" fmla="*/ 99449 w 573001"/>
              <a:gd name="connsiteY0" fmla="*/ 297526 h 388962"/>
              <a:gd name="connsiteX1" fmla="*/ 194451 w 573001"/>
              <a:gd name="connsiteY1" fmla="*/ 261900 h 388962"/>
              <a:gd name="connsiteX2" fmla="*/ 241953 w 573001"/>
              <a:gd name="connsiteY2" fmla="*/ 238149 h 388962"/>
              <a:gd name="connsiteX3" fmla="*/ 277578 w 573001"/>
              <a:gd name="connsiteY3" fmla="*/ 226274 h 388962"/>
              <a:gd name="connsiteX4" fmla="*/ 146950 w 573001"/>
              <a:gd name="connsiteY4" fmla="*/ 261900 h 388962"/>
              <a:gd name="connsiteX5" fmla="*/ 111324 w 573001"/>
              <a:gd name="connsiteY5" fmla="*/ 273775 h 388962"/>
              <a:gd name="connsiteX6" fmla="*/ 63823 w 573001"/>
              <a:gd name="connsiteY6" fmla="*/ 297526 h 388962"/>
              <a:gd name="connsiteX7" fmla="*/ 16321 w 573001"/>
              <a:gd name="connsiteY7" fmla="*/ 309401 h 388962"/>
              <a:gd name="connsiteX8" fmla="*/ 111324 w 573001"/>
              <a:gd name="connsiteY8" fmla="*/ 297526 h 388962"/>
              <a:gd name="connsiteX9" fmla="*/ 146950 w 573001"/>
              <a:gd name="connsiteY9" fmla="*/ 273775 h 388962"/>
              <a:gd name="connsiteX10" fmla="*/ 182576 w 573001"/>
              <a:gd name="connsiteY10" fmla="*/ 261900 h 388962"/>
              <a:gd name="connsiteX11" fmla="*/ 146950 w 573001"/>
              <a:gd name="connsiteY11" fmla="*/ 238149 h 388962"/>
              <a:gd name="connsiteX12" fmla="*/ 75698 w 573001"/>
              <a:gd name="connsiteY12" fmla="*/ 250025 h 388962"/>
              <a:gd name="connsiteX13" fmla="*/ 146950 w 573001"/>
              <a:gd name="connsiteY13" fmla="*/ 190648 h 388962"/>
              <a:gd name="connsiteX14" fmla="*/ 194451 w 573001"/>
              <a:gd name="connsiteY14" fmla="*/ 166897 h 388962"/>
              <a:gd name="connsiteX15" fmla="*/ 277578 w 573001"/>
              <a:gd name="connsiteY15" fmla="*/ 107521 h 388962"/>
              <a:gd name="connsiteX16" fmla="*/ 313204 w 573001"/>
              <a:gd name="connsiteY16" fmla="*/ 83770 h 388962"/>
              <a:gd name="connsiteX17" fmla="*/ 384456 w 573001"/>
              <a:gd name="connsiteY17" fmla="*/ 83770 h 388962"/>
              <a:gd name="connsiteX18" fmla="*/ 479459 w 573001"/>
              <a:gd name="connsiteY18" fmla="*/ 60019 h 388962"/>
              <a:gd name="connsiteX19" fmla="*/ 443833 w 573001"/>
              <a:gd name="connsiteY19" fmla="*/ 71895 h 388962"/>
              <a:gd name="connsiteX20" fmla="*/ 360706 w 573001"/>
              <a:gd name="connsiteY20" fmla="*/ 131271 h 388962"/>
              <a:gd name="connsiteX21" fmla="*/ 325080 w 573001"/>
              <a:gd name="connsiteY21" fmla="*/ 166897 h 388962"/>
              <a:gd name="connsiteX22" fmla="*/ 289454 w 573001"/>
              <a:gd name="connsiteY22" fmla="*/ 190648 h 388962"/>
              <a:gd name="connsiteX23" fmla="*/ 182576 w 573001"/>
              <a:gd name="connsiteY23" fmla="*/ 178773 h 388962"/>
              <a:gd name="connsiteX24" fmla="*/ 218202 w 573001"/>
              <a:gd name="connsiteY24" fmla="*/ 155022 h 388962"/>
              <a:gd name="connsiteX25" fmla="*/ 253828 w 573001"/>
              <a:gd name="connsiteY25" fmla="*/ 143147 h 388962"/>
              <a:gd name="connsiteX26" fmla="*/ 241953 w 573001"/>
              <a:gd name="connsiteY26" fmla="*/ 83770 h 388962"/>
              <a:gd name="connsiteX27" fmla="*/ 360706 w 573001"/>
              <a:gd name="connsiteY27" fmla="*/ 48144 h 388962"/>
              <a:gd name="connsiteX28" fmla="*/ 289454 w 573001"/>
              <a:gd name="connsiteY28" fmla="*/ 36269 h 388962"/>
              <a:gd name="connsiteX29" fmla="*/ 253828 w 573001"/>
              <a:gd name="connsiteY29" fmla="*/ 12518 h 388962"/>
              <a:gd name="connsiteX30" fmla="*/ 289454 w 573001"/>
              <a:gd name="connsiteY30" fmla="*/ 24394 h 388962"/>
              <a:gd name="connsiteX31" fmla="*/ 455708 w 573001"/>
              <a:gd name="connsiteY31" fmla="*/ 48144 h 388962"/>
              <a:gd name="connsiteX32" fmla="*/ 562586 w 573001"/>
              <a:gd name="connsiteY32" fmla="*/ 48144 h 388962"/>
              <a:gd name="connsiteX33" fmla="*/ 526960 w 573001"/>
              <a:gd name="connsiteY33" fmla="*/ 60019 h 388962"/>
              <a:gd name="connsiteX34" fmla="*/ 313204 w 573001"/>
              <a:gd name="connsiteY34" fmla="*/ 71895 h 388962"/>
              <a:gd name="connsiteX35" fmla="*/ 146950 w 573001"/>
              <a:gd name="connsiteY35" fmla="*/ 83770 h 388962"/>
              <a:gd name="connsiteX36" fmla="*/ 123199 w 573001"/>
              <a:gd name="connsiteY36" fmla="*/ 131271 h 388962"/>
              <a:gd name="connsiteX37" fmla="*/ 111324 w 573001"/>
              <a:gd name="connsiteY37" fmla="*/ 166897 h 388962"/>
              <a:gd name="connsiteX38" fmla="*/ 87573 w 573001"/>
              <a:gd name="connsiteY38" fmla="*/ 95645 h 388962"/>
              <a:gd name="connsiteX39" fmla="*/ 75698 w 573001"/>
              <a:gd name="connsiteY39" fmla="*/ 60019 h 388962"/>
              <a:gd name="connsiteX40" fmla="*/ 63823 w 573001"/>
              <a:gd name="connsiteY40" fmla="*/ 190648 h 388962"/>
              <a:gd name="connsiteX41" fmla="*/ 51947 w 573001"/>
              <a:gd name="connsiteY41" fmla="*/ 226274 h 388962"/>
              <a:gd name="connsiteX42" fmla="*/ 99449 w 573001"/>
              <a:gd name="connsiteY42" fmla="*/ 202523 h 388962"/>
              <a:gd name="connsiteX43" fmla="*/ 123199 w 573001"/>
              <a:gd name="connsiteY43" fmla="*/ 166897 h 388962"/>
              <a:gd name="connsiteX44" fmla="*/ 194451 w 573001"/>
              <a:gd name="connsiteY44" fmla="*/ 131271 h 388962"/>
              <a:gd name="connsiteX45" fmla="*/ 158825 w 573001"/>
              <a:gd name="connsiteY45" fmla="*/ 119396 h 388962"/>
              <a:gd name="connsiteX46" fmla="*/ 123199 w 573001"/>
              <a:gd name="connsiteY46" fmla="*/ 190648 h 388962"/>
              <a:gd name="connsiteX47" fmla="*/ 99449 w 573001"/>
              <a:gd name="connsiteY47" fmla="*/ 297526 h 388962"/>
              <a:gd name="connsiteX48" fmla="*/ 51947 w 573001"/>
              <a:gd name="connsiteY48" fmla="*/ 368778 h 388962"/>
              <a:gd name="connsiteX49" fmla="*/ 135075 w 573001"/>
              <a:gd name="connsiteY49" fmla="*/ 321277 h 388962"/>
              <a:gd name="connsiteX50" fmla="*/ 75698 w 573001"/>
              <a:gd name="connsiteY50" fmla="*/ 309401 h 388962"/>
              <a:gd name="connsiteX51" fmla="*/ 87573 w 573001"/>
              <a:gd name="connsiteY51" fmla="*/ 273775 h 388962"/>
              <a:gd name="connsiteX52" fmla="*/ 206327 w 573001"/>
              <a:gd name="connsiteY52" fmla="*/ 261900 h 388962"/>
              <a:gd name="connsiteX53" fmla="*/ 253828 w 573001"/>
              <a:gd name="connsiteY53" fmla="*/ 250025 h 388962"/>
              <a:gd name="connsiteX54" fmla="*/ 265703 w 573001"/>
              <a:gd name="connsiteY54" fmla="*/ 202523 h 388962"/>
              <a:gd name="connsiteX55" fmla="*/ 301329 w 573001"/>
              <a:gd name="connsiteY55" fmla="*/ 166897 h 388962"/>
              <a:gd name="connsiteX56" fmla="*/ 289454 w 573001"/>
              <a:gd name="connsiteY56" fmla="*/ 119396 h 388962"/>
              <a:gd name="connsiteX57" fmla="*/ 253828 w 573001"/>
              <a:gd name="connsiteY57" fmla="*/ 95645 h 388962"/>
              <a:gd name="connsiteX58" fmla="*/ 218202 w 573001"/>
              <a:gd name="connsiteY58" fmla="*/ 83770 h 388962"/>
              <a:gd name="connsiteX59" fmla="*/ 75698 w 573001"/>
              <a:gd name="connsiteY59" fmla="*/ 60019 h 388962"/>
              <a:gd name="connsiteX60" fmla="*/ 28197 w 573001"/>
              <a:gd name="connsiteY60" fmla="*/ 48144 h 388962"/>
              <a:gd name="connsiteX61" fmla="*/ 40072 w 573001"/>
              <a:gd name="connsiteY61" fmla="*/ 12518 h 388962"/>
              <a:gd name="connsiteX62" fmla="*/ 348830 w 573001"/>
              <a:gd name="connsiteY62" fmla="*/ 36269 h 388962"/>
              <a:gd name="connsiteX63" fmla="*/ 230077 w 573001"/>
              <a:gd name="connsiteY63" fmla="*/ 36269 h 388962"/>
              <a:gd name="connsiteX64" fmla="*/ 158825 w 573001"/>
              <a:gd name="connsiteY64" fmla="*/ 12518 h 388962"/>
              <a:gd name="connsiteX65" fmla="*/ 123199 w 573001"/>
              <a:gd name="connsiteY65" fmla="*/ 643 h 388962"/>
              <a:gd name="connsiteX66" fmla="*/ 158825 w 573001"/>
              <a:gd name="connsiteY66" fmla="*/ 12518 h 388962"/>
              <a:gd name="connsiteX67" fmla="*/ 182576 w 573001"/>
              <a:gd name="connsiteY67" fmla="*/ 48144 h 388962"/>
              <a:gd name="connsiteX68" fmla="*/ 253828 w 573001"/>
              <a:gd name="connsiteY68" fmla="*/ 71895 h 388962"/>
              <a:gd name="connsiteX69" fmla="*/ 146950 w 573001"/>
              <a:gd name="connsiteY69" fmla="*/ 48144 h 388962"/>
              <a:gd name="connsiteX70" fmla="*/ 111324 w 573001"/>
              <a:gd name="connsiteY70" fmla="*/ 36269 h 388962"/>
              <a:gd name="connsiteX71" fmla="*/ 123199 w 573001"/>
              <a:gd name="connsiteY71" fmla="*/ 71895 h 388962"/>
              <a:gd name="connsiteX72" fmla="*/ 123199 w 573001"/>
              <a:gd name="connsiteY72" fmla="*/ 155022 h 388962"/>
              <a:gd name="connsiteX73" fmla="*/ 182576 w 573001"/>
              <a:gd name="connsiteY73" fmla="*/ 166897 h 388962"/>
              <a:gd name="connsiteX74" fmla="*/ 146950 w 573001"/>
              <a:gd name="connsiteY74" fmla="*/ 178773 h 388962"/>
              <a:gd name="connsiteX75" fmla="*/ 135075 w 573001"/>
              <a:gd name="connsiteY75" fmla="*/ 214399 h 388962"/>
              <a:gd name="connsiteX76" fmla="*/ 206327 w 573001"/>
              <a:gd name="connsiteY76" fmla="*/ 202523 h 388962"/>
              <a:gd name="connsiteX77" fmla="*/ 206327 w 573001"/>
              <a:gd name="connsiteY77" fmla="*/ 166897 h 3889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</a:cxnLst>
            <a:rect l="l" t="t" r="r" b="b"/>
            <a:pathLst>
              <a:path w="573001" h="388962">
                <a:moveTo>
                  <a:pt x="99449" y="297526"/>
                </a:moveTo>
                <a:cubicBezTo>
                  <a:pt x="138625" y="284468"/>
                  <a:pt x="151846" y="280836"/>
                  <a:pt x="194451" y="261900"/>
                </a:cubicBezTo>
                <a:cubicBezTo>
                  <a:pt x="210628" y="254710"/>
                  <a:pt x="225681" y="245123"/>
                  <a:pt x="241953" y="238149"/>
                </a:cubicBezTo>
                <a:cubicBezTo>
                  <a:pt x="253458" y="233218"/>
                  <a:pt x="290095" y="226274"/>
                  <a:pt x="277578" y="226274"/>
                </a:cubicBezTo>
                <a:cubicBezTo>
                  <a:pt x="244006" y="226274"/>
                  <a:pt x="174894" y="252585"/>
                  <a:pt x="146950" y="261900"/>
                </a:cubicBezTo>
                <a:cubicBezTo>
                  <a:pt x="135075" y="265858"/>
                  <a:pt x="122520" y="268177"/>
                  <a:pt x="111324" y="273775"/>
                </a:cubicBezTo>
                <a:cubicBezTo>
                  <a:pt x="95490" y="281692"/>
                  <a:pt x="80399" y="291310"/>
                  <a:pt x="63823" y="297526"/>
                </a:cubicBezTo>
                <a:cubicBezTo>
                  <a:pt x="48541" y="303257"/>
                  <a:pt x="0" y="309401"/>
                  <a:pt x="16321" y="309401"/>
                </a:cubicBezTo>
                <a:cubicBezTo>
                  <a:pt x="48235" y="309401"/>
                  <a:pt x="79656" y="301484"/>
                  <a:pt x="111324" y="297526"/>
                </a:cubicBezTo>
                <a:cubicBezTo>
                  <a:pt x="123199" y="289609"/>
                  <a:pt x="134184" y="280158"/>
                  <a:pt x="146950" y="273775"/>
                </a:cubicBezTo>
                <a:cubicBezTo>
                  <a:pt x="158146" y="268177"/>
                  <a:pt x="182576" y="274418"/>
                  <a:pt x="182576" y="261900"/>
                </a:cubicBezTo>
                <a:cubicBezTo>
                  <a:pt x="182576" y="247628"/>
                  <a:pt x="158825" y="246066"/>
                  <a:pt x="146950" y="238149"/>
                </a:cubicBezTo>
                <a:cubicBezTo>
                  <a:pt x="123199" y="242108"/>
                  <a:pt x="95733" y="263381"/>
                  <a:pt x="75698" y="250025"/>
                </a:cubicBezTo>
                <a:cubicBezTo>
                  <a:pt x="64362" y="242468"/>
                  <a:pt x="145837" y="191284"/>
                  <a:pt x="146950" y="190648"/>
                </a:cubicBezTo>
                <a:cubicBezTo>
                  <a:pt x="162320" y="181865"/>
                  <a:pt x="179081" y="175680"/>
                  <a:pt x="194451" y="166897"/>
                </a:cubicBezTo>
                <a:cubicBezTo>
                  <a:pt x="222445" y="150901"/>
                  <a:pt x="252081" y="125733"/>
                  <a:pt x="277578" y="107521"/>
                </a:cubicBezTo>
                <a:cubicBezTo>
                  <a:pt x="289192" y="99225"/>
                  <a:pt x="301329" y="91687"/>
                  <a:pt x="313204" y="83770"/>
                </a:cubicBezTo>
                <a:cubicBezTo>
                  <a:pt x="365455" y="101186"/>
                  <a:pt x="332205" y="98020"/>
                  <a:pt x="384456" y="83770"/>
                </a:cubicBezTo>
                <a:cubicBezTo>
                  <a:pt x="415948" y="75181"/>
                  <a:pt x="510426" y="49696"/>
                  <a:pt x="479459" y="60019"/>
                </a:cubicBezTo>
                <a:cubicBezTo>
                  <a:pt x="467584" y="63978"/>
                  <a:pt x="455029" y="66297"/>
                  <a:pt x="443833" y="71895"/>
                </a:cubicBezTo>
                <a:cubicBezTo>
                  <a:pt x="428792" y="79415"/>
                  <a:pt x="368241" y="124813"/>
                  <a:pt x="360706" y="131271"/>
                </a:cubicBezTo>
                <a:cubicBezTo>
                  <a:pt x="347955" y="142201"/>
                  <a:pt x="337982" y="156146"/>
                  <a:pt x="325080" y="166897"/>
                </a:cubicBezTo>
                <a:cubicBezTo>
                  <a:pt x="314116" y="176034"/>
                  <a:pt x="301329" y="182731"/>
                  <a:pt x="289454" y="190648"/>
                </a:cubicBezTo>
                <a:cubicBezTo>
                  <a:pt x="253828" y="186690"/>
                  <a:pt x="214637" y="194803"/>
                  <a:pt x="182576" y="178773"/>
                </a:cubicBezTo>
                <a:cubicBezTo>
                  <a:pt x="169810" y="172390"/>
                  <a:pt x="205436" y="161405"/>
                  <a:pt x="218202" y="155022"/>
                </a:cubicBezTo>
                <a:cubicBezTo>
                  <a:pt x="229398" y="149424"/>
                  <a:pt x="241953" y="147105"/>
                  <a:pt x="253828" y="143147"/>
                </a:cubicBezTo>
                <a:cubicBezTo>
                  <a:pt x="249870" y="123355"/>
                  <a:pt x="230221" y="100195"/>
                  <a:pt x="241953" y="83770"/>
                </a:cubicBezTo>
                <a:cubicBezTo>
                  <a:pt x="248239" y="74969"/>
                  <a:pt x="341363" y="52979"/>
                  <a:pt x="360706" y="48144"/>
                </a:cubicBezTo>
                <a:cubicBezTo>
                  <a:pt x="336955" y="44186"/>
                  <a:pt x="312297" y="43883"/>
                  <a:pt x="289454" y="36269"/>
                </a:cubicBezTo>
                <a:cubicBezTo>
                  <a:pt x="275914" y="31756"/>
                  <a:pt x="253828" y="26790"/>
                  <a:pt x="253828" y="12518"/>
                </a:cubicBezTo>
                <a:cubicBezTo>
                  <a:pt x="253828" y="0"/>
                  <a:pt x="277234" y="21678"/>
                  <a:pt x="289454" y="24394"/>
                </a:cubicBezTo>
                <a:cubicBezTo>
                  <a:pt x="333477" y="34177"/>
                  <a:pt x="414627" y="43009"/>
                  <a:pt x="455708" y="48144"/>
                </a:cubicBezTo>
                <a:cubicBezTo>
                  <a:pt x="492446" y="35898"/>
                  <a:pt x="520786" y="20278"/>
                  <a:pt x="562586" y="48144"/>
                </a:cubicBezTo>
                <a:cubicBezTo>
                  <a:pt x="573001" y="55087"/>
                  <a:pt x="539421" y="58832"/>
                  <a:pt x="526960" y="60019"/>
                </a:cubicBezTo>
                <a:cubicBezTo>
                  <a:pt x="455920" y="66785"/>
                  <a:pt x="384427" y="67443"/>
                  <a:pt x="313204" y="71895"/>
                </a:cubicBezTo>
                <a:lnTo>
                  <a:pt x="146950" y="83770"/>
                </a:lnTo>
                <a:cubicBezTo>
                  <a:pt x="139033" y="99604"/>
                  <a:pt x="130172" y="115000"/>
                  <a:pt x="123199" y="131271"/>
                </a:cubicBezTo>
                <a:cubicBezTo>
                  <a:pt x="118268" y="142777"/>
                  <a:pt x="120175" y="175748"/>
                  <a:pt x="111324" y="166897"/>
                </a:cubicBezTo>
                <a:cubicBezTo>
                  <a:pt x="93621" y="149194"/>
                  <a:pt x="95490" y="119396"/>
                  <a:pt x="87573" y="95645"/>
                </a:cubicBezTo>
                <a:lnTo>
                  <a:pt x="75698" y="60019"/>
                </a:lnTo>
                <a:cubicBezTo>
                  <a:pt x="75698" y="60019"/>
                  <a:pt x="70006" y="147365"/>
                  <a:pt x="63823" y="190648"/>
                </a:cubicBezTo>
                <a:cubicBezTo>
                  <a:pt x="62053" y="203040"/>
                  <a:pt x="40072" y="222316"/>
                  <a:pt x="51947" y="226274"/>
                </a:cubicBezTo>
                <a:cubicBezTo>
                  <a:pt x="68742" y="231872"/>
                  <a:pt x="83615" y="210440"/>
                  <a:pt x="99449" y="202523"/>
                </a:cubicBezTo>
                <a:cubicBezTo>
                  <a:pt x="107366" y="190648"/>
                  <a:pt x="113107" y="176989"/>
                  <a:pt x="123199" y="166897"/>
                </a:cubicBezTo>
                <a:cubicBezTo>
                  <a:pt x="146218" y="143878"/>
                  <a:pt x="165478" y="140929"/>
                  <a:pt x="194451" y="131271"/>
                </a:cubicBezTo>
                <a:cubicBezTo>
                  <a:pt x="182576" y="127313"/>
                  <a:pt x="170447" y="114747"/>
                  <a:pt x="158825" y="119396"/>
                </a:cubicBezTo>
                <a:cubicBezTo>
                  <a:pt x="141118" y="126479"/>
                  <a:pt x="128198" y="175652"/>
                  <a:pt x="123199" y="190648"/>
                </a:cubicBezTo>
                <a:cubicBezTo>
                  <a:pt x="119977" y="209978"/>
                  <a:pt x="113370" y="272469"/>
                  <a:pt x="99449" y="297526"/>
                </a:cubicBezTo>
                <a:cubicBezTo>
                  <a:pt x="85586" y="322479"/>
                  <a:pt x="31763" y="388962"/>
                  <a:pt x="51947" y="368778"/>
                </a:cubicBezTo>
                <a:cubicBezTo>
                  <a:pt x="99114" y="321611"/>
                  <a:pt x="71280" y="337225"/>
                  <a:pt x="135075" y="321277"/>
                </a:cubicBezTo>
                <a:cubicBezTo>
                  <a:pt x="115283" y="317318"/>
                  <a:pt x="89970" y="323673"/>
                  <a:pt x="75698" y="309401"/>
                </a:cubicBezTo>
                <a:cubicBezTo>
                  <a:pt x="66847" y="300550"/>
                  <a:pt x="75809" y="278053"/>
                  <a:pt x="87573" y="273775"/>
                </a:cubicBezTo>
                <a:cubicBezTo>
                  <a:pt x="124960" y="260180"/>
                  <a:pt x="166742" y="265858"/>
                  <a:pt x="206327" y="261900"/>
                </a:cubicBezTo>
                <a:cubicBezTo>
                  <a:pt x="222161" y="257942"/>
                  <a:pt x="242287" y="261566"/>
                  <a:pt x="253828" y="250025"/>
                </a:cubicBezTo>
                <a:cubicBezTo>
                  <a:pt x="265369" y="238484"/>
                  <a:pt x="257605" y="216694"/>
                  <a:pt x="265703" y="202523"/>
                </a:cubicBezTo>
                <a:cubicBezTo>
                  <a:pt x="274035" y="187941"/>
                  <a:pt x="289454" y="178772"/>
                  <a:pt x="301329" y="166897"/>
                </a:cubicBezTo>
                <a:cubicBezTo>
                  <a:pt x="214667" y="138010"/>
                  <a:pt x="301512" y="179688"/>
                  <a:pt x="289454" y="119396"/>
                </a:cubicBezTo>
                <a:cubicBezTo>
                  <a:pt x="286655" y="105401"/>
                  <a:pt x="266594" y="102028"/>
                  <a:pt x="253828" y="95645"/>
                </a:cubicBezTo>
                <a:cubicBezTo>
                  <a:pt x="242632" y="90047"/>
                  <a:pt x="230477" y="86225"/>
                  <a:pt x="218202" y="83770"/>
                </a:cubicBezTo>
                <a:cubicBezTo>
                  <a:pt x="170981" y="74326"/>
                  <a:pt x="122417" y="71698"/>
                  <a:pt x="75698" y="60019"/>
                </a:cubicBezTo>
                <a:lnTo>
                  <a:pt x="28197" y="48144"/>
                </a:lnTo>
                <a:cubicBezTo>
                  <a:pt x="32155" y="36269"/>
                  <a:pt x="27640" y="13981"/>
                  <a:pt x="40072" y="12518"/>
                </a:cubicBezTo>
                <a:cubicBezTo>
                  <a:pt x="79645" y="7862"/>
                  <a:pt x="286129" y="29999"/>
                  <a:pt x="348830" y="36269"/>
                </a:cubicBezTo>
                <a:cubicBezTo>
                  <a:pt x="281842" y="49666"/>
                  <a:pt x="297065" y="54538"/>
                  <a:pt x="230077" y="36269"/>
                </a:cubicBezTo>
                <a:cubicBezTo>
                  <a:pt x="205924" y="29682"/>
                  <a:pt x="182576" y="20435"/>
                  <a:pt x="158825" y="12518"/>
                </a:cubicBezTo>
                <a:lnTo>
                  <a:pt x="123199" y="643"/>
                </a:lnTo>
                <a:lnTo>
                  <a:pt x="158825" y="12518"/>
                </a:lnTo>
                <a:cubicBezTo>
                  <a:pt x="166742" y="24393"/>
                  <a:pt x="170473" y="40580"/>
                  <a:pt x="182576" y="48144"/>
                </a:cubicBezTo>
                <a:cubicBezTo>
                  <a:pt x="203806" y="61413"/>
                  <a:pt x="278377" y="76805"/>
                  <a:pt x="253828" y="71895"/>
                </a:cubicBezTo>
                <a:cubicBezTo>
                  <a:pt x="213020" y="63733"/>
                  <a:pt x="186077" y="59323"/>
                  <a:pt x="146950" y="48144"/>
                </a:cubicBezTo>
                <a:cubicBezTo>
                  <a:pt x="134914" y="44705"/>
                  <a:pt x="123199" y="40227"/>
                  <a:pt x="111324" y="36269"/>
                </a:cubicBezTo>
                <a:cubicBezTo>
                  <a:pt x="115282" y="48144"/>
                  <a:pt x="123199" y="59377"/>
                  <a:pt x="123199" y="71895"/>
                </a:cubicBezTo>
                <a:cubicBezTo>
                  <a:pt x="123199" y="100985"/>
                  <a:pt x="86076" y="124086"/>
                  <a:pt x="123199" y="155022"/>
                </a:cubicBezTo>
                <a:cubicBezTo>
                  <a:pt x="138705" y="167944"/>
                  <a:pt x="162784" y="162939"/>
                  <a:pt x="182576" y="166897"/>
                </a:cubicBezTo>
                <a:cubicBezTo>
                  <a:pt x="170701" y="170856"/>
                  <a:pt x="155801" y="169922"/>
                  <a:pt x="146950" y="178773"/>
                </a:cubicBezTo>
                <a:cubicBezTo>
                  <a:pt x="138099" y="187624"/>
                  <a:pt x="123453" y="209750"/>
                  <a:pt x="135075" y="214399"/>
                </a:cubicBezTo>
                <a:cubicBezTo>
                  <a:pt x="157431" y="223341"/>
                  <a:pt x="182576" y="206482"/>
                  <a:pt x="206327" y="202523"/>
                </a:cubicBezTo>
                <a:cubicBezTo>
                  <a:pt x="178184" y="160310"/>
                  <a:pt x="168304" y="166897"/>
                  <a:pt x="206327" y="166897"/>
                </a:cubicBezTo>
              </a:path>
            </a:pathLst>
          </a:cu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285976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http://images2.fanpop.com/images/photos/3500000/Lucy-and-Desi-i-love-lucy-3529972-350-39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908720"/>
            <a:ext cx="4773910" cy="54013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ounded Rectangular Callout 1"/>
          <p:cNvSpPr/>
          <p:nvPr/>
        </p:nvSpPr>
        <p:spPr>
          <a:xfrm>
            <a:off x="5940152" y="260648"/>
            <a:ext cx="3024336" cy="1728192"/>
          </a:xfrm>
          <a:prstGeom prst="wedgeRoundRectCallout">
            <a:avLst>
              <a:gd name="adj1" fmla="val -123631"/>
              <a:gd name="adj2" fmla="val 86310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If a heuristic is good for the decision problem, will it be good for optimisation?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79465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260648"/>
            <a:ext cx="8748464" cy="47633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20" name="Picture 8" descr="http://www.glogster.com/media/4/36/8/39/3608399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7" y="4887962"/>
            <a:ext cx="2627783" cy="19528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21256" y="75982"/>
            <a:ext cx="1366143" cy="369332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GB" dirty="0" smtClean="0"/>
              <a:t>optimisation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530049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6" name="Picture 4" descr="http://vicmackey.trakt.tv/images/episodes/1620-3-2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956" y="-1176"/>
            <a:ext cx="9145568" cy="6859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ounded Rectangular Callout 1"/>
          <p:cNvSpPr/>
          <p:nvPr/>
        </p:nvSpPr>
        <p:spPr>
          <a:xfrm>
            <a:off x="6372200" y="332656"/>
            <a:ext cx="2448272" cy="1080120"/>
          </a:xfrm>
          <a:prstGeom prst="wedgeRoundRectCallout">
            <a:avLst>
              <a:gd name="adj1" fmla="val -116539"/>
              <a:gd name="adj2" fmla="val 194777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What about the DIMACS benchmarks?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59371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9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38" y="1062038"/>
            <a:ext cx="9001125" cy="4733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7812360" y="107340"/>
            <a:ext cx="942822" cy="369332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GB" dirty="0" smtClean="0"/>
              <a:t>DIMACS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567458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1819275"/>
            <a:ext cx="8991600" cy="3219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7812360" y="107340"/>
            <a:ext cx="942822" cy="369332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GB" dirty="0" smtClean="0"/>
              <a:t>DIMACS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446930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057" t="34559" r="20893" b="18061"/>
          <a:stretch/>
        </p:blipFill>
        <p:spPr bwMode="auto">
          <a:xfrm>
            <a:off x="257557" y="1196752"/>
            <a:ext cx="8841276" cy="38884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284941" y="1916832"/>
            <a:ext cx="8352928" cy="122413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4" name="Picture 2" descr="http://scienceblogs.com/goodmath/upload/2007/07/maximal-cliques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248" y="4880646"/>
            <a:ext cx="2057028" cy="19773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457257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1819275"/>
            <a:ext cx="8991600" cy="3219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7812360" y="107340"/>
            <a:ext cx="942822" cy="369332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GB" dirty="0" smtClean="0"/>
              <a:t>DIMACS</a:t>
            </a:r>
            <a:endParaRPr lang="en-GB" dirty="0"/>
          </a:p>
        </p:txBody>
      </p:sp>
      <p:sp>
        <p:nvSpPr>
          <p:cNvPr id="4" name="TextBox 3"/>
          <p:cNvSpPr txBox="1"/>
          <p:nvPr/>
        </p:nvSpPr>
        <p:spPr>
          <a:xfrm>
            <a:off x="5220072" y="5949280"/>
            <a:ext cx="292068" cy="369332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GB" dirty="0" smtClean="0"/>
              <a:t>?</a:t>
            </a:r>
            <a:endParaRPr lang="en-GB" dirty="0"/>
          </a:p>
        </p:txBody>
      </p:sp>
      <p:cxnSp>
        <p:nvCxnSpPr>
          <p:cNvPr id="6" name="Straight Arrow Connector 5"/>
          <p:cNvCxnSpPr>
            <a:stCxn id="4" idx="0"/>
          </p:cNvCxnSpPr>
          <p:nvPr/>
        </p:nvCxnSpPr>
        <p:spPr>
          <a:xfrm flipV="1">
            <a:off x="5366106" y="4869160"/>
            <a:ext cx="2662278" cy="108012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/>
          <p:cNvSpPr/>
          <p:nvPr/>
        </p:nvSpPr>
        <p:spPr>
          <a:xfrm>
            <a:off x="7740352" y="4653136"/>
            <a:ext cx="1008112" cy="216024"/>
          </a:xfrm>
          <a:prstGeom prst="rect">
            <a:avLst/>
          </a:prstGeom>
          <a:noFill/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446930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7150" y="1196752"/>
            <a:ext cx="8959413" cy="46134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7812360" y="107340"/>
            <a:ext cx="942822" cy="369332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GB" dirty="0" smtClean="0"/>
              <a:t>DIMACS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38093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7150" y="1196752"/>
            <a:ext cx="8959413" cy="46134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7812360" y="107340"/>
            <a:ext cx="942822" cy="369332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GB" dirty="0" smtClean="0"/>
              <a:t>DIMACS</a:t>
            </a:r>
            <a:endParaRPr lang="en-GB" dirty="0"/>
          </a:p>
        </p:txBody>
      </p:sp>
      <p:sp>
        <p:nvSpPr>
          <p:cNvPr id="4" name="Rectangle 3"/>
          <p:cNvSpPr/>
          <p:nvPr/>
        </p:nvSpPr>
        <p:spPr>
          <a:xfrm>
            <a:off x="7812360" y="3501008"/>
            <a:ext cx="1008112" cy="216024"/>
          </a:xfrm>
          <a:prstGeom prst="rect">
            <a:avLst/>
          </a:prstGeom>
          <a:noFill/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Rectangle 5"/>
          <p:cNvSpPr/>
          <p:nvPr/>
        </p:nvSpPr>
        <p:spPr>
          <a:xfrm>
            <a:off x="7812360" y="1988840"/>
            <a:ext cx="1008112" cy="216024"/>
          </a:xfrm>
          <a:prstGeom prst="rect">
            <a:avLst/>
          </a:prstGeom>
          <a:noFill/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38093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484784"/>
            <a:ext cx="8843714" cy="3473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7812360" y="107340"/>
            <a:ext cx="942822" cy="369332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GB" dirty="0" smtClean="0"/>
              <a:t>DIMACS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093423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F:\DCIM\101MSDCF\DSC0306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731572" y="1220756"/>
            <a:ext cx="6624737" cy="44164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7308304" y="116632"/>
            <a:ext cx="1717201" cy="369332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GB" dirty="0" smtClean="0"/>
              <a:t>How not to do it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00151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F:\DCIM\101MSDCF\DSC0306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40" y="116632"/>
            <a:ext cx="9137130" cy="6741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7308304" y="116632"/>
            <a:ext cx="1717201" cy="369332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GB" dirty="0" smtClean="0"/>
              <a:t>How not to do it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414958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http://beanbeachgirl.files.wordpress.com/2011/01/i-love-lucy-2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928" b="6262"/>
          <a:stretch/>
        </p:blipFill>
        <p:spPr bwMode="auto">
          <a:xfrm>
            <a:off x="69423" y="121196"/>
            <a:ext cx="9074577" cy="65973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ular Callout 1"/>
          <p:cNvSpPr/>
          <p:nvPr/>
        </p:nvSpPr>
        <p:spPr>
          <a:xfrm>
            <a:off x="179512" y="332656"/>
            <a:ext cx="4680520" cy="648072"/>
          </a:xfrm>
          <a:prstGeom prst="wedgeRectCallout">
            <a:avLst>
              <a:gd name="adj1" fmla="val 44195"/>
              <a:gd name="adj2" fmla="val 356407"/>
            </a:avLst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solidFill>
                  <a:schemeClr val="tx1"/>
                </a:solidFill>
              </a:rPr>
              <a:t>Could we predict the size of the largest clique?</a:t>
            </a:r>
            <a:endParaRPr lang="en-GB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96660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beanbeachgirl.files.wordpress.com/2011/01/i-love-lucy-2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928" b="6262"/>
          <a:stretch/>
        </p:blipFill>
        <p:spPr bwMode="auto">
          <a:xfrm>
            <a:off x="69423" y="121196"/>
            <a:ext cx="9074577" cy="65973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ounded Rectangular Callout 1"/>
          <p:cNvSpPr/>
          <p:nvPr/>
        </p:nvSpPr>
        <p:spPr>
          <a:xfrm>
            <a:off x="4499992" y="121196"/>
            <a:ext cx="3456384" cy="3091780"/>
          </a:xfrm>
          <a:prstGeom prst="wedgeRoundRectCallout">
            <a:avLst>
              <a:gd name="adj1" fmla="val -56217"/>
              <a:gd name="adj2" fmla="val 62870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4579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6084" y="395498"/>
            <a:ext cx="3124200" cy="2543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947845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beanbeachgirl.files.wordpress.com/2011/01/i-love-lucy-2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928" b="6262"/>
          <a:stretch/>
        </p:blipFill>
        <p:spPr bwMode="auto">
          <a:xfrm>
            <a:off x="69423" y="121196"/>
            <a:ext cx="9074577" cy="65973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ounded Rectangular Callout 1"/>
          <p:cNvSpPr/>
          <p:nvPr/>
        </p:nvSpPr>
        <p:spPr>
          <a:xfrm>
            <a:off x="4499992" y="121196"/>
            <a:ext cx="3456384" cy="3091780"/>
          </a:xfrm>
          <a:prstGeom prst="wedgeRoundRectCallout">
            <a:avLst>
              <a:gd name="adj1" fmla="val -56217"/>
              <a:gd name="adj2" fmla="val 62870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But we must apply this with caution … we cannot always assume that the graph is random.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344751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farm4.static.flickr.com/3363/3243450001_cb2d1d0b0b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620688"/>
            <a:ext cx="8728146" cy="5760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444520" y="96600"/>
            <a:ext cx="3368230" cy="369332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GB" dirty="0" smtClean="0">
                <a:latin typeface="Comic Sans MS" pitchFamily="66" charset="0"/>
              </a:rPr>
              <a:t>What lessons have I learned?</a:t>
            </a:r>
            <a:endParaRPr lang="en-GB" dirty="0"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978603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057" t="34559" r="20893" b="18061"/>
          <a:stretch/>
        </p:blipFill>
        <p:spPr bwMode="auto">
          <a:xfrm>
            <a:off x="257557" y="1196752"/>
            <a:ext cx="8841276" cy="38884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501731" y="2852936"/>
            <a:ext cx="8030709" cy="86409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4" name="Picture 2" descr="http://scienceblogs.com/goodmath/upload/2007/07/maximal-cliques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248" y="4880646"/>
            <a:ext cx="2057028" cy="19773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457257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farm4.static.flickr.com/3363/3243450001_cb2d1d0b0b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620688"/>
            <a:ext cx="8728146" cy="5760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444520" y="96600"/>
            <a:ext cx="3368230" cy="369332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GB" dirty="0" smtClean="0">
                <a:latin typeface="Comic Sans MS" pitchFamily="66" charset="0"/>
              </a:rPr>
              <a:t>What lessons have I learned?</a:t>
            </a:r>
            <a:endParaRPr lang="en-GB" dirty="0">
              <a:latin typeface="Comic Sans MS" pitchFamily="66" charset="0"/>
            </a:endParaRPr>
          </a:p>
        </p:txBody>
      </p:sp>
      <p:sp>
        <p:nvSpPr>
          <p:cNvPr id="3" name="Rectangular Callout 2"/>
          <p:cNvSpPr/>
          <p:nvPr/>
        </p:nvSpPr>
        <p:spPr>
          <a:xfrm>
            <a:off x="6516216" y="908720"/>
            <a:ext cx="2296534" cy="1152128"/>
          </a:xfrm>
          <a:prstGeom prst="wedgeRectCallout">
            <a:avLst>
              <a:gd name="adj1" fmla="val -73092"/>
              <a:gd name="adj2" fmla="val 141866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solidFill>
                  <a:schemeClr val="tx1"/>
                </a:solidFill>
              </a:rPr>
              <a:t>If ethical approval is not required, go wild!</a:t>
            </a:r>
            <a:endParaRPr lang="en-GB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9837130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farm4.static.flickr.com/3363/3243450001_cb2d1d0b0b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620688"/>
            <a:ext cx="8728146" cy="5760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444520" y="96600"/>
            <a:ext cx="3368230" cy="369332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GB" dirty="0" smtClean="0">
                <a:latin typeface="Comic Sans MS" pitchFamily="66" charset="0"/>
              </a:rPr>
              <a:t>What lessons have I learned?</a:t>
            </a:r>
            <a:endParaRPr lang="en-GB" dirty="0">
              <a:latin typeface="Comic Sans MS" pitchFamily="66" charset="0"/>
            </a:endParaRPr>
          </a:p>
        </p:txBody>
      </p:sp>
      <p:sp>
        <p:nvSpPr>
          <p:cNvPr id="3" name="Rectangular Callout 2"/>
          <p:cNvSpPr/>
          <p:nvPr/>
        </p:nvSpPr>
        <p:spPr>
          <a:xfrm>
            <a:off x="6516216" y="908720"/>
            <a:ext cx="2296534" cy="1152128"/>
          </a:xfrm>
          <a:prstGeom prst="wedgeRectCallout">
            <a:avLst>
              <a:gd name="adj1" fmla="val -73092"/>
              <a:gd name="adj2" fmla="val 141866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solidFill>
                  <a:schemeClr val="tx1"/>
                </a:solidFill>
              </a:rPr>
              <a:t>Try and explain </a:t>
            </a:r>
            <a:r>
              <a:rPr lang="en-GB" b="1" i="1" dirty="0" smtClean="0">
                <a:solidFill>
                  <a:schemeClr val="tx1"/>
                </a:solidFill>
              </a:rPr>
              <a:t>why</a:t>
            </a:r>
            <a:r>
              <a:rPr lang="en-GB" dirty="0" smtClean="0">
                <a:solidFill>
                  <a:schemeClr val="tx1"/>
                </a:solidFill>
              </a:rPr>
              <a:t> things are the way they are.</a:t>
            </a:r>
            <a:endParaRPr lang="en-GB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9553564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farm4.static.flickr.com/3363/3243450001_cb2d1d0b0b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620688"/>
            <a:ext cx="8728146" cy="5760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444520" y="96600"/>
            <a:ext cx="3368230" cy="369332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GB" dirty="0" smtClean="0">
                <a:latin typeface="Comic Sans MS" pitchFamily="66" charset="0"/>
              </a:rPr>
              <a:t>What lessons have I learned?</a:t>
            </a:r>
            <a:endParaRPr lang="en-GB" dirty="0">
              <a:latin typeface="Comic Sans MS" pitchFamily="66" charset="0"/>
            </a:endParaRPr>
          </a:p>
        </p:txBody>
      </p:sp>
      <p:sp>
        <p:nvSpPr>
          <p:cNvPr id="3" name="Rectangular Callout 2"/>
          <p:cNvSpPr/>
          <p:nvPr/>
        </p:nvSpPr>
        <p:spPr>
          <a:xfrm>
            <a:off x="6516216" y="908720"/>
            <a:ext cx="2296534" cy="1152128"/>
          </a:xfrm>
          <a:prstGeom prst="wedgeRectCallout">
            <a:avLst>
              <a:gd name="adj1" fmla="val -73092"/>
              <a:gd name="adj2" fmla="val 141866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solidFill>
                  <a:schemeClr val="tx1"/>
                </a:solidFill>
              </a:rPr>
              <a:t>If there is theory … use it!</a:t>
            </a:r>
            <a:endParaRPr lang="en-GB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7465603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farm4.static.flickr.com/3363/3243450001_cb2d1d0b0b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620688"/>
            <a:ext cx="8728146" cy="5760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444520" y="96600"/>
            <a:ext cx="3368230" cy="369332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GB" dirty="0" smtClean="0">
                <a:latin typeface="Comic Sans MS" pitchFamily="66" charset="0"/>
              </a:rPr>
              <a:t>What lessons have I learned?</a:t>
            </a:r>
            <a:endParaRPr lang="en-GB" dirty="0">
              <a:latin typeface="Comic Sans MS" pitchFamily="66" charset="0"/>
            </a:endParaRPr>
          </a:p>
        </p:txBody>
      </p:sp>
      <p:sp>
        <p:nvSpPr>
          <p:cNvPr id="3" name="Rectangular Callout 2"/>
          <p:cNvSpPr/>
          <p:nvPr/>
        </p:nvSpPr>
        <p:spPr>
          <a:xfrm>
            <a:off x="6516216" y="908720"/>
            <a:ext cx="2296534" cy="1152128"/>
          </a:xfrm>
          <a:prstGeom prst="wedgeRectCallout">
            <a:avLst>
              <a:gd name="adj1" fmla="val -73092"/>
              <a:gd name="adj2" fmla="val 141866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solidFill>
                  <a:schemeClr val="tx1"/>
                </a:solidFill>
              </a:rPr>
              <a:t>Be honest … report </a:t>
            </a:r>
            <a:r>
              <a:rPr lang="en-GB" b="1" i="1" dirty="0" smtClean="0">
                <a:solidFill>
                  <a:schemeClr val="tx1"/>
                </a:solidFill>
              </a:rPr>
              <a:t>all</a:t>
            </a:r>
            <a:r>
              <a:rPr lang="en-GB" dirty="0" smtClean="0">
                <a:solidFill>
                  <a:schemeClr val="tx1"/>
                </a:solidFill>
              </a:rPr>
              <a:t> of your results</a:t>
            </a:r>
            <a:endParaRPr lang="en-GB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6391092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farm4.static.flickr.com/3363/3243450001_cb2d1d0b0b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620688"/>
            <a:ext cx="8728146" cy="5760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444520" y="96600"/>
            <a:ext cx="3368230" cy="369332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GB" dirty="0" smtClean="0">
                <a:latin typeface="Comic Sans MS" pitchFamily="66" charset="0"/>
              </a:rPr>
              <a:t>What lessons have I learned?</a:t>
            </a:r>
            <a:endParaRPr lang="en-GB" dirty="0">
              <a:latin typeface="Comic Sans MS" pitchFamily="66" charset="0"/>
            </a:endParaRPr>
          </a:p>
        </p:txBody>
      </p:sp>
      <p:sp>
        <p:nvSpPr>
          <p:cNvPr id="3" name="Rectangular Callout 2"/>
          <p:cNvSpPr/>
          <p:nvPr/>
        </p:nvSpPr>
        <p:spPr>
          <a:xfrm>
            <a:off x="6516216" y="908720"/>
            <a:ext cx="2296534" cy="1152128"/>
          </a:xfrm>
          <a:prstGeom prst="wedgeRectCallout">
            <a:avLst>
              <a:gd name="adj1" fmla="val -73092"/>
              <a:gd name="adj2" fmla="val 141866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solidFill>
                  <a:schemeClr val="tx1"/>
                </a:solidFill>
              </a:rPr>
              <a:t>And finally … never </a:t>
            </a:r>
            <a:r>
              <a:rPr lang="en-GB" dirty="0" smtClean="0">
                <a:solidFill>
                  <a:schemeClr val="tx1"/>
                </a:solidFill>
              </a:rPr>
              <a:t>lend anyone any books</a:t>
            </a:r>
            <a:endParaRPr lang="en-GB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793415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http://www.lucyfan.com/photoweek125b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644" y="332656"/>
            <a:ext cx="8172400" cy="6300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ular Callout 2"/>
          <p:cNvSpPr/>
          <p:nvPr/>
        </p:nvSpPr>
        <p:spPr>
          <a:xfrm>
            <a:off x="3131840" y="54958"/>
            <a:ext cx="4542224" cy="288032"/>
          </a:xfrm>
          <a:prstGeom prst="wedgeRectCallout">
            <a:avLst>
              <a:gd name="adj1" fmla="val -47082"/>
              <a:gd name="adj2" fmla="val 760923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solidFill>
                  <a:schemeClr val="tx1"/>
                </a:solidFill>
              </a:rPr>
              <a:t>But what about Michaela </a:t>
            </a:r>
            <a:r>
              <a:rPr lang="en-GB" dirty="0" err="1" smtClean="0">
                <a:solidFill>
                  <a:schemeClr val="tx1"/>
                </a:solidFill>
              </a:rPr>
              <a:t>Regneri’s</a:t>
            </a:r>
            <a:r>
              <a:rPr lang="en-GB" dirty="0" smtClean="0">
                <a:solidFill>
                  <a:schemeClr val="tx1"/>
                </a:solidFill>
              </a:rPr>
              <a:t> dinner?</a:t>
            </a:r>
            <a:endParaRPr lang="en-GB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90587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541" t="14584" r="21323" b="11890"/>
          <a:stretch/>
        </p:blipFill>
        <p:spPr bwMode="auto">
          <a:xfrm>
            <a:off x="179511" y="188640"/>
            <a:ext cx="8764523" cy="64540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7650" name="Picture 2" descr="pic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312" y="111590"/>
            <a:ext cx="1243852" cy="13309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477042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http://notboxed.com/wp-content/uploads/2011/08/Channel-test-imag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82940"/>
            <a:ext cx="8784976" cy="65887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211960" y="1143717"/>
            <a:ext cx="113393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 smtClean="0">
                <a:solidFill>
                  <a:schemeClr val="bg1"/>
                </a:solidFill>
              </a:rPr>
              <a:t>FATA-TV</a:t>
            </a:r>
            <a:endParaRPr lang="en-GB" sz="1200" dirty="0">
              <a:solidFill>
                <a:schemeClr val="bg1"/>
              </a:solidFill>
            </a:endParaRPr>
          </a:p>
        </p:txBody>
      </p:sp>
      <p:sp>
        <p:nvSpPr>
          <p:cNvPr id="6" name="Oval 5"/>
          <p:cNvSpPr/>
          <p:nvPr/>
        </p:nvSpPr>
        <p:spPr>
          <a:xfrm>
            <a:off x="2771800" y="1700808"/>
            <a:ext cx="3600400" cy="3528392"/>
          </a:xfrm>
          <a:prstGeom prst="ellipse">
            <a:avLst/>
          </a:prstGeom>
          <a:blipFill>
            <a:blip r:embed="rId3" cstate="print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765963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714" t="15472" r="14379" b="34390"/>
          <a:stretch/>
        </p:blipFill>
        <p:spPr bwMode="auto">
          <a:xfrm>
            <a:off x="235518" y="1916832"/>
            <a:ext cx="8096900" cy="33123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6039" y="6418510"/>
            <a:ext cx="5034648" cy="369332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GB" dirty="0" smtClean="0"/>
              <a:t>To a man with a hammer everything looks like a nail</a:t>
            </a:r>
            <a:endParaRPr lang="en-GB" dirty="0"/>
          </a:p>
        </p:txBody>
      </p:sp>
      <p:sp>
        <p:nvSpPr>
          <p:cNvPr id="3" name="TextBox 2"/>
          <p:cNvSpPr txBox="1"/>
          <p:nvPr/>
        </p:nvSpPr>
        <p:spPr>
          <a:xfrm>
            <a:off x="8011058" y="99676"/>
            <a:ext cx="940642" cy="369332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GB" dirty="0" smtClean="0"/>
              <a:t>Solve it!</a:t>
            </a:r>
            <a:endParaRPr lang="en-GB" dirty="0"/>
          </a:p>
        </p:txBody>
      </p:sp>
      <p:pic>
        <p:nvPicPr>
          <p:cNvPr id="29698" name="Picture 2" descr="http://www.thesurvivalistblog.net/wp-content/uploads/2011/07/man-with-a-hammer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143000" cy="1076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085400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5" name="Picture 3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162" t="30000" r="18147" b="32265"/>
          <a:stretch/>
        </p:blipFill>
        <p:spPr bwMode="auto">
          <a:xfrm>
            <a:off x="1423" y="1628800"/>
            <a:ext cx="9116782" cy="32403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7" name="Picture 5" descr="http://ragsdalestudios.com/wordpress/wp-content/uploads/2011/09/little-Alex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6336" y="5301208"/>
            <a:ext cx="1405930" cy="13434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79512" y="188640"/>
            <a:ext cx="1976823" cy="369332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GB" dirty="0">
                <a:latin typeface="Comic Sans MS" pitchFamily="66" charset="0"/>
              </a:rPr>
              <a:t>l</a:t>
            </a:r>
            <a:r>
              <a:rPr lang="en-GB" dirty="0" smtClean="0">
                <a:latin typeface="Comic Sans MS" pitchFamily="66" charset="0"/>
              </a:rPr>
              <a:t>ovely lovely java</a:t>
            </a:r>
            <a:endParaRPr lang="en-GB" dirty="0"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48155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3" name="Picture 3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326" t="18872" r="36674" b="9700"/>
          <a:stretch/>
        </p:blipFill>
        <p:spPr bwMode="auto">
          <a:xfrm>
            <a:off x="1205768" y="188640"/>
            <a:ext cx="3654263" cy="63804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7380312" y="332656"/>
            <a:ext cx="1005403" cy="369332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GB" dirty="0" smtClean="0">
                <a:latin typeface="Comic Sans MS" pitchFamily="66" charset="0"/>
              </a:rPr>
              <a:t>Model</a:t>
            </a:r>
            <a:r>
              <a:rPr lang="en-GB" dirty="0" smtClean="0"/>
              <a:t> 3</a:t>
            </a:r>
            <a:endParaRPr lang="en-GB" dirty="0"/>
          </a:p>
        </p:txBody>
      </p:sp>
      <p:pic>
        <p:nvPicPr>
          <p:cNvPr id="10245" name="Picture 5" descr="http://britishletterpress.co.uk/v5assets/press-hand-model-3-340x337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5500" y="3648074"/>
            <a:ext cx="3238500" cy="32099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097845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459</TotalTime>
  <Words>558</Words>
  <Application>Microsoft Office PowerPoint</Application>
  <PresentationFormat>On-screen Show (4:3)</PresentationFormat>
  <Paragraphs>107</Paragraphs>
  <Slides>67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67</vt:i4>
      </vt:variant>
    </vt:vector>
  </HeadingPairs>
  <TitlesOfParts>
    <vt:vector size="68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patrick</dc:creator>
  <cp:lastModifiedBy>patrick</cp:lastModifiedBy>
  <cp:revision>62</cp:revision>
  <dcterms:created xsi:type="dcterms:W3CDTF">2011-11-02T10:50:17Z</dcterms:created>
  <dcterms:modified xsi:type="dcterms:W3CDTF">2011-11-04T17:58:28Z</dcterms:modified>
</cp:coreProperties>
</file>