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75" r:id="rId10"/>
    <p:sldId id="268" r:id="rId11"/>
    <p:sldId id="269" r:id="rId12"/>
    <p:sldId id="270" r:id="rId13"/>
    <p:sldId id="272" r:id="rId14"/>
    <p:sldId id="257" r:id="rId15"/>
    <p:sldId id="271" r:id="rId16"/>
    <p:sldId id="273" r:id="rId17"/>
    <p:sldId id="274" r:id="rId18"/>
    <p:sldId id="283" r:id="rId19"/>
    <p:sldId id="276" r:id="rId20"/>
    <p:sldId id="277" r:id="rId21"/>
    <p:sldId id="278" r:id="rId22"/>
    <p:sldId id="279" r:id="rId23"/>
    <p:sldId id="282" r:id="rId24"/>
    <p:sldId id="327" r:id="rId25"/>
    <p:sldId id="328" r:id="rId26"/>
    <p:sldId id="284" r:id="rId27"/>
    <p:sldId id="286" r:id="rId28"/>
    <p:sldId id="281" r:id="rId29"/>
    <p:sldId id="288" r:id="rId30"/>
    <p:sldId id="314" r:id="rId31"/>
    <p:sldId id="291" r:id="rId32"/>
    <p:sldId id="315" r:id="rId33"/>
    <p:sldId id="316" r:id="rId34"/>
    <p:sldId id="317" r:id="rId35"/>
    <p:sldId id="320" r:id="rId36"/>
    <p:sldId id="318" r:id="rId37"/>
    <p:sldId id="319" r:id="rId38"/>
    <p:sldId id="321" r:id="rId39"/>
    <p:sldId id="322" r:id="rId40"/>
    <p:sldId id="323" r:id="rId41"/>
    <p:sldId id="290" r:id="rId42"/>
    <p:sldId id="292" r:id="rId43"/>
    <p:sldId id="293" r:id="rId44"/>
    <p:sldId id="294" r:id="rId45"/>
    <p:sldId id="324" r:id="rId46"/>
    <p:sldId id="296" r:id="rId47"/>
    <p:sldId id="325" r:id="rId48"/>
    <p:sldId id="326" r:id="rId49"/>
    <p:sldId id="295" r:id="rId50"/>
    <p:sldId id="297" r:id="rId51"/>
    <p:sldId id="298" r:id="rId52"/>
    <p:sldId id="299" r:id="rId53"/>
    <p:sldId id="300" r:id="rId54"/>
    <p:sldId id="330" r:id="rId55"/>
    <p:sldId id="331" r:id="rId56"/>
    <p:sldId id="301" r:id="rId57"/>
    <p:sldId id="329" r:id="rId58"/>
    <p:sldId id="336" r:id="rId59"/>
    <p:sldId id="302" r:id="rId60"/>
    <p:sldId id="305" r:id="rId61"/>
    <p:sldId id="304" r:id="rId62"/>
    <p:sldId id="332" r:id="rId63"/>
    <p:sldId id="306" r:id="rId64"/>
    <p:sldId id="333" r:id="rId65"/>
    <p:sldId id="307" r:id="rId66"/>
    <p:sldId id="308" r:id="rId67"/>
    <p:sldId id="309" r:id="rId68"/>
    <p:sldId id="310" r:id="rId69"/>
    <p:sldId id="335" r:id="rId70"/>
    <p:sldId id="334" r:id="rId71"/>
    <p:sldId id="313" r:id="rId72"/>
    <p:sldId id="31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1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8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6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9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3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7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5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3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6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9664-6412-4EBE-9617-9253BF1CC2E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3A8A-F74B-4A84-B5FC-4A8B5E5FC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2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9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Subgraph Isomorphism Problem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Simple algorithms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2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5160" y="384976"/>
            <a:ext cx="3405301" cy="1895445"/>
            <a:chOff x="1475656" y="1196752"/>
            <a:chExt cx="5400600" cy="2889612"/>
          </a:xfrm>
        </p:grpSpPr>
        <p:sp>
          <p:nvSpPr>
            <p:cNvPr id="2" name="Oval 1"/>
            <p:cNvSpPr/>
            <p:nvPr/>
          </p:nvSpPr>
          <p:spPr>
            <a:xfrm>
              <a:off x="1475656" y="1552815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7565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74531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cxnSp>
          <p:nvCxnSpPr>
            <p:cNvPr id="6" name="Straight Connector 5"/>
            <p:cNvCxnSpPr>
              <a:stCxn id="2" idx="4"/>
              <a:endCxn id="3" idx="0"/>
            </p:cNvCxnSpPr>
            <p:nvPr/>
          </p:nvCxnSpPr>
          <p:spPr>
            <a:xfrm>
              <a:off x="1691680" y="1984863"/>
              <a:ext cx="0" cy="724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6"/>
              <a:endCxn id="4" idx="2"/>
            </p:cNvCxnSpPr>
            <p:nvPr/>
          </p:nvCxnSpPr>
          <p:spPr>
            <a:xfrm>
              <a:off x="1907704" y="2924944"/>
              <a:ext cx="837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580112" y="1196752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73439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44208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>
              <a:stCxn id="9" idx="3"/>
              <a:endCxn id="10" idx="0"/>
            </p:cNvCxnSpPr>
            <p:nvPr/>
          </p:nvCxnSpPr>
          <p:spPr>
            <a:xfrm flipH="1">
              <a:off x="5089463" y="1565528"/>
              <a:ext cx="553921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>
            <a:xfrm>
              <a:off x="5305487" y="2924944"/>
              <a:ext cx="11387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580112" y="2063932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stCxn id="9" idx="5"/>
              <a:endCxn id="11" idx="0"/>
            </p:cNvCxnSpPr>
            <p:nvPr/>
          </p:nvCxnSpPr>
          <p:spPr>
            <a:xfrm>
              <a:off x="5948888" y="1565528"/>
              <a:ext cx="711344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4" idx="0"/>
            </p:cNvCxnSpPr>
            <p:nvPr/>
          </p:nvCxnSpPr>
          <p:spPr>
            <a:xfrm>
              <a:off x="5796136" y="1628800"/>
              <a:ext cx="0" cy="435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5"/>
              <a:endCxn id="11" idx="1"/>
            </p:cNvCxnSpPr>
            <p:nvPr/>
          </p:nvCxnSpPr>
          <p:spPr>
            <a:xfrm>
              <a:off x="5948888" y="2432708"/>
              <a:ext cx="558592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7"/>
              <a:endCxn id="14" idx="3"/>
            </p:cNvCxnSpPr>
            <p:nvPr/>
          </p:nvCxnSpPr>
          <p:spPr>
            <a:xfrm flipV="1">
              <a:off x="5242215" y="2432708"/>
              <a:ext cx="401169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95736" y="3717032"/>
              <a:ext cx="330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8348" y="3717032"/>
              <a:ext cx="3289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H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2564904"/>
            <a:ext cx="83920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Model/Algorithm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Create a set of variable v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corresponding to pattern vertices (those in 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Each variable has as a domain the vertices in the target graph (H)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Using a backtracking search, instantiate the variables respecting the constraints above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7944" y="329265"/>
            <a:ext cx="50134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a pattern vertex  i (in G) to a target vertex  v (in H)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degree(i) ≤ degree(v)</a:t>
            </a:r>
          </a:p>
          <a:p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pattern vertices i and j to target vertices v and w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→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H,v,w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apping is injective</a:t>
            </a:r>
          </a:p>
        </p:txBody>
      </p:sp>
    </p:spTree>
    <p:extLst>
      <p:ext uri="{BB962C8B-B14F-4D97-AF65-F5344CB8AC3E}">
        <p14:creationId xmlns:p14="http://schemas.microsoft.com/office/powerpoint/2010/main" val="34574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5160" y="384976"/>
            <a:ext cx="3405301" cy="1895445"/>
            <a:chOff x="1475656" y="1196752"/>
            <a:chExt cx="5400600" cy="2889612"/>
          </a:xfrm>
        </p:grpSpPr>
        <p:sp>
          <p:nvSpPr>
            <p:cNvPr id="2" name="Oval 1"/>
            <p:cNvSpPr/>
            <p:nvPr/>
          </p:nvSpPr>
          <p:spPr>
            <a:xfrm>
              <a:off x="1475656" y="1552815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7565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74531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cxnSp>
          <p:nvCxnSpPr>
            <p:cNvPr id="6" name="Straight Connector 5"/>
            <p:cNvCxnSpPr>
              <a:stCxn id="2" idx="4"/>
              <a:endCxn id="3" idx="0"/>
            </p:cNvCxnSpPr>
            <p:nvPr/>
          </p:nvCxnSpPr>
          <p:spPr>
            <a:xfrm>
              <a:off x="1691680" y="1984863"/>
              <a:ext cx="0" cy="724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6"/>
              <a:endCxn id="4" idx="2"/>
            </p:cNvCxnSpPr>
            <p:nvPr/>
          </p:nvCxnSpPr>
          <p:spPr>
            <a:xfrm>
              <a:off x="1907704" y="2924944"/>
              <a:ext cx="837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580112" y="1196752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73439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44208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>
              <a:stCxn id="9" idx="3"/>
              <a:endCxn id="10" idx="0"/>
            </p:cNvCxnSpPr>
            <p:nvPr/>
          </p:nvCxnSpPr>
          <p:spPr>
            <a:xfrm flipH="1">
              <a:off x="5089463" y="1565528"/>
              <a:ext cx="553921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>
            <a:xfrm>
              <a:off x="5305487" y="2924944"/>
              <a:ext cx="11387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580112" y="2063932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stCxn id="9" idx="5"/>
              <a:endCxn id="11" idx="0"/>
            </p:cNvCxnSpPr>
            <p:nvPr/>
          </p:nvCxnSpPr>
          <p:spPr>
            <a:xfrm>
              <a:off x="5948888" y="1565528"/>
              <a:ext cx="711344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4" idx="0"/>
            </p:cNvCxnSpPr>
            <p:nvPr/>
          </p:nvCxnSpPr>
          <p:spPr>
            <a:xfrm>
              <a:off x="5796136" y="1628800"/>
              <a:ext cx="0" cy="435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5"/>
              <a:endCxn id="11" idx="1"/>
            </p:cNvCxnSpPr>
            <p:nvPr/>
          </p:nvCxnSpPr>
          <p:spPr>
            <a:xfrm>
              <a:off x="5948888" y="2432708"/>
              <a:ext cx="558592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7"/>
              <a:endCxn id="14" idx="3"/>
            </p:cNvCxnSpPr>
            <p:nvPr/>
          </p:nvCxnSpPr>
          <p:spPr>
            <a:xfrm flipV="1">
              <a:off x="5242215" y="2432708"/>
              <a:ext cx="401169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95736" y="3717032"/>
              <a:ext cx="330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8348" y="3717032"/>
              <a:ext cx="3289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H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2564904"/>
            <a:ext cx="83920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Model/Algorithm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Create a set of variable v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corresponding to pattern vertices (those in 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variable has as a domain the vertices in the target graph (H)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Using a backtracking search, instantiate the variables respecting the constraints above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8157" y="4653136"/>
            <a:ext cx="661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Remove from domain of v</a:t>
            </a:r>
            <a:r>
              <a:rPr lang="en-GB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target vertices with insufficient degree</a:t>
            </a:r>
            <a:endParaRPr lang="en-GB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329265"/>
            <a:ext cx="50134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a pattern vertex  i (in G) to a target vertex  v (in H)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degree(i) ≤ degree(v)</a:t>
            </a:r>
          </a:p>
          <a:p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pattern vertices i and j to target vertices v and w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→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H,v,w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apping is injective</a:t>
            </a:r>
          </a:p>
        </p:txBody>
      </p:sp>
    </p:spTree>
    <p:extLst>
      <p:ext uri="{BB962C8B-B14F-4D97-AF65-F5344CB8AC3E}">
        <p14:creationId xmlns:p14="http://schemas.microsoft.com/office/powerpoint/2010/main" val="6624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5160" y="384976"/>
            <a:ext cx="3405301" cy="1895445"/>
            <a:chOff x="1475656" y="1196752"/>
            <a:chExt cx="5400600" cy="2889612"/>
          </a:xfrm>
        </p:grpSpPr>
        <p:sp>
          <p:nvSpPr>
            <p:cNvPr id="2" name="Oval 1"/>
            <p:cNvSpPr/>
            <p:nvPr/>
          </p:nvSpPr>
          <p:spPr>
            <a:xfrm>
              <a:off x="1475656" y="1552815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7565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74531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cxnSp>
          <p:nvCxnSpPr>
            <p:cNvPr id="6" name="Straight Connector 5"/>
            <p:cNvCxnSpPr>
              <a:stCxn id="2" idx="4"/>
              <a:endCxn id="3" idx="0"/>
            </p:cNvCxnSpPr>
            <p:nvPr/>
          </p:nvCxnSpPr>
          <p:spPr>
            <a:xfrm>
              <a:off x="1691680" y="1984863"/>
              <a:ext cx="0" cy="724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6"/>
              <a:endCxn id="4" idx="2"/>
            </p:cNvCxnSpPr>
            <p:nvPr/>
          </p:nvCxnSpPr>
          <p:spPr>
            <a:xfrm>
              <a:off x="1907704" y="2924944"/>
              <a:ext cx="837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580112" y="1196752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73439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44208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>
              <a:stCxn id="9" idx="3"/>
              <a:endCxn id="10" idx="0"/>
            </p:cNvCxnSpPr>
            <p:nvPr/>
          </p:nvCxnSpPr>
          <p:spPr>
            <a:xfrm flipH="1">
              <a:off x="5089463" y="1565528"/>
              <a:ext cx="553921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>
            <a:xfrm>
              <a:off x="5305487" y="2924944"/>
              <a:ext cx="11387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580112" y="2063932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stCxn id="9" idx="5"/>
              <a:endCxn id="11" idx="0"/>
            </p:cNvCxnSpPr>
            <p:nvPr/>
          </p:nvCxnSpPr>
          <p:spPr>
            <a:xfrm>
              <a:off x="5948888" y="1565528"/>
              <a:ext cx="711344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4" idx="0"/>
            </p:cNvCxnSpPr>
            <p:nvPr/>
          </p:nvCxnSpPr>
          <p:spPr>
            <a:xfrm>
              <a:off x="5796136" y="1628800"/>
              <a:ext cx="0" cy="435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5"/>
              <a:endCxn id="11" idx="1"/>
            </p:cNvCxnSpPr>
            <p:nvPr/>
          </p:nvCxnSpPr>
          <p:spPr>
            <a:xfrm>
              <a:off x="5948888" y="2432708"/>
              <a:ext cx="558592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7"/>
              <a:endCxn id="14" idx="3"/>
            </p:cNvCxnSpPr>
            <p:nvPr/>
          </p:nvCxnSpPr>
          <p:spPr>
            <a:xfrm flipV="1">
              <a:off x="5242215" y="2432708"/>
              <a:ext cx="401169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95736" y="3717032"/>
              <a:ext cx="330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8348" y="3717032"/>
              <a:ext cx="3289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H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2564904"/>
            <a:ext cx="83920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Model/Algorithm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Create a set of variable v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corresponding to pattern vertices (those in 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variable has as a domain the vertices in the target graph (H)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Using a backtracking search, instantiate the variables respecting the constraints above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8157" y="4653136"/>
            <a:ext cx="627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Remove from domain of v</a:t>
            </a:r>
            <a:r>
              <a:rPr lang="en-GB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target vertices with insufficient degree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8" y="5392234"/>
            <a:ext cx="887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Remove from domain of v</a:t>
            </a:r>
            <a:r>
              <a:rPr lang="en-GB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target vertices with insufficient  neighbourhood degree sequence</a:t>
            </a:r>
            <a:endParaRPr lang="en-GB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329265"/>
            <a:ext cx="50134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a pattern vertex  i (in G) to a target vertex  v (in H)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degree(i) ≤ degree(v)</a:t>
            </a:r>
          </a:p>
          <a:p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pattern vertices i and j to target vertices v and w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→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H,v,w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apping is injective</a:t>
            </a:r>
          </a:p>
        </p:txBody>
      </p:sp>
    </p:spTree>
    <p:extLst>
      <p:ext uri="{BB962C8B-B14F-4D97-AF65-F5344CB8AC3E}">
        <p14:creationId xmlns:p14="http://schemas.microsoft.com/office/powerpoint/2010/main" val="16376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5160" y="384976"/>
            <a:ext cx="3405301" cy="1895445"/>
            <a:chOff x="1475656" y="1196752"/>
            <a:chExt cx="5400600" cy="2889612"/>
          </a:xfrm>
        </p:grpSpPr>
        <p:sp>
          <p:nvSpPr>
            <p:cNvPr id="2" name="Oval 1"/>
            <p:cNvSpPr/>
            <p:nvPr/>
          </p:nvSpPr>
          <p:spPr>
            <a:xfrm>
              <a:off x="1475656" y="1552815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7565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74531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cxnSp>
          <p:nvCxnSpPr>
            <p:cNvPr id="6" name="Straight Connector 5"/>
            <p:cNvCxnSpPr>
              <a:stCxn id="2" idx="4"/>
              <a:endCxn id="3" idx="0"/>
            </p:cNvCxnSpPr>
            <p:nvPr/>
          </p:nvCxnSpPr>
          <p:spPr>
            <a:xfrm>
              <a:off x="1691680" y="1984863"/>
              <a:ext cx="0" cy="724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6"/>
              <a:endCxn id="4" idx="2"/>
            </p:cNvCxnSpPr>
            <p:nvPr/>
          </p:nvCxnSpPr>
          <p:spPr>
            <a:xfrm>
              <a:off x="1907704" y="2924944"/>
              <a:ext cx="837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580112" y="1196752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73439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44208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>
              <a:stCxn id="9" idx="3"/>
              <a:endCxn id="10" idx="0"/>
            </p:cNvCxnSpPr>
            <p:nvPr/>
          </p:nvCxnSpPr>
          <p:spPr>
            <a:xfrm flipH="1">
              <a:off x="5089463" y="1565528"/>
              <a:ext cx="553921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>
            <a:xfrm>
              <a:off x="5305487" y="2924944"/>
              <a:ext cx="11387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580112" y="2063932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stCxn id="9" idx="5"/>
              <a:endCxn id="11" idx="0"/>
            </p:cNvCxnSpPr>
            <p:nvPr/>
          </p:nvCxnSpPr>
          <p:spPr>
            <a:xfrm>
              <a:off x="5948888" y="1565528"/>
              <a:ext cx="711344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4" idx="0"/>
            </p:cNvCxnSpPr>
            <p:nvPr/>
          </p:nvCxnSpPr>
          <p:spPr>
            <a:xfrm>
              <a:off x="5796136" y="1628800"/>
              <a:ext cx="0" cy="435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5"/>
              <a:endCxn id="11" idx="1"/>
            </p:cNvCxnSpPr>
            <p:nvPr/>
          </p:nvCxnSpPr>
          <p:spPr>
            <a:xfrm>
              <a:off x="5948888" y="2432708"/>
              <a:ext cx="558592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7"/>
              <a:endCxn id="14" idx="3"/>
            </p:cNvCxnSpPr>
            <p:nvPr/>
          </p:nvCxnSpPr>
          <p:spPr>
            <a:xfrm flipV="1">
              <a:off x="5242215" y="2432708"/>
              <a:ext cx="401169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95736" y="3717032"/>
              <a:ext cx="330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8348" y="3717032"/>
              <a:ext cx="3289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H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2564904"/>
            <a:ext cx="83920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Model/Algorithm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Create a set of variable v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corresponding to pattern vertices (those in 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variable has as a domain the vertices in the target graph (H)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Using a backtracking search, instantiate the variables respecting the constraints above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8157" y="4653136"/>
            <a:ext cx="627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Remove from domain of v</a:t>
            </a:r>
            <a:r>
              <a:rPr lang="en-GB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target vertices with insufficient degree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8" y="5392234"/>
            <a:ext cx="887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Remove from domain of v</a:t>
            </a:r>
            <a:r>
              <a:rPr lang="en-GB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target vertices with insufficient  neighbourhood degree sequence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6237312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 vertices with some invariant, and filter</a:t>
            </a:r>
            <a:endParaRPr lang="en-GB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329265"/>
            <a:ext cx="50134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a pattern vertex  i (in G) to a target vertex  v (in H)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degree(i) ≤ degree(v)</a:t>
            </a:r>
          </a:p>
          <a:p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pattern vertices i and j to target vertices v and w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→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H,v,w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apping is injective</a:t>
            </a:r>
          </a:p>
        </p:txBody>
      </p:sp>
    </p:spTree>
    <p:extLst>
      <p:ext uri="{BB962C8B-B14F-4D97-AF65-F5344CB8AC3E}">
        <p14:creationId xmlns:p14="http://schemas.microsoft.com/office/powerpoint/2010/main" val="7337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20195" r="17631" b="3575"/>
          <a:stretch/>
        </p:blipFill>
        <p:spPr bwMode="auto">
          <a:xfrm>
            <a:off x="1907703" y="1196752"/>
            <a:ext cx="585340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sigevo.org/gecco-2013/images/internal/photos/Solnon-Christ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00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33666" r="21982" b="20115"/>
          <a:stretch/>
        </p:blipFill>
        <p:spPr bwMode="auto">
          <a:xfrm>
            <a:off x="1552375" y="1052736"/>
            <a:ext cx="51078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47991"/>
            <a:ext cx="321113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Neighbourhood degree sequence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141898"/>
              </p:ext>
            </p:extLst>
          </p:nvPr>
        </p:nvGraphicFramePr>
        <p:xfrm>
          <a:off x="1979712" y="3717032"/>
          <a:ext cx="1080120" cy="20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4" imgW="723600" imgH="1371600" progId="Equation.3">
                  <p:embed/>
                </p:oleObj>
              </mc:Choice>
              <mc:Fallback>
                <p:oleObj name="Equation" r:id="rId4" imgW="7236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3717032"/>
                        <a:ext cx="1080120" cy="204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002017"/>
              </p:ext>
            </p:extLst>
          </p:nvPr>
        </p:nvGraphicFramePr>
        <p:xfrm>
          <a:off x="4932040" y="3645024"/>
          <a:ext cx="1080120" cy="234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6" imgW="736560" imgH="1600200" progId="Equation.3">
                  <p:embed/>
                </p:oleObj>
              </mc:Choice>
              <mc:Fallback>
                <p:oleObj name="Equation" r:id="rId6" imgW="73656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3645024"/>
                        <a:ext cx="1080120" cy="234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9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33666" r="21982" b="20115"/>
          <a:stretch/>
        </p:blipFill>
        <p:spPr bwMode="auto">
          <a:xfrm>
            <a:off x="1552375" y="1052736"/>
            <a:ext cx="51078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47991"/>
            <a:ext cx="215956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Domains of variables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33531"/>
              </p:ext>
            </p:extLst>
          </p:nvPr>
        </p:nvGraphicFramePr>
        <p:xfrm>
          <a:off x="1838325" y="3716338"/>
          <a:ext cx="1363663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914400" imgH="1371600" progId="Equation.3">
                  <p:embed/>
                </p:oleObj>
              </mc:Choice>
              <mc:Fallback>
                <p:oleObj name="Equation" r:id="rId4" imgW="9144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8325" y="3716338"/>
                        <a:ext cx="1363663" cy="2047875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533551"/>
              </p:ext>
            </p:extLst>
          </p:nvPr>
        </p:nvGraphicFramePr>
        <p:xfrm>
          <a:off x="4932040" y="3645024"/>
          <a:ext cx="1080120" cy="234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6" imgW="736560" imgH="1600200" progId="Equation.3">
                  <p:embed/>
                </p:oleObj>
              </mc:Choice>
              <mc:Fallback>
                <p:oleObj name="Equation" r:id="rId6" imgW="73656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3645024"/>
                        <a:ext cx="1080120" cy="234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9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33666" r="21982" b="20115"/>
          <a:stretch/>
        </p:blipFill>
        <p:spPr bwMode="auto">
          <a:xfrm>
            <a:off x="1552375" y="1052736"/>
            <a:ext cx="51078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47991"/>
            <a:ext cx="215956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Domains of variables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40631"/>
              </p:ext>
            </p:extLst>
          </p:nvPr>
        </p:nvGraphicFramePr>
        <p:xfrm>
          <a:off x="1838325" y="3716338"/>
          <a:ext cx="1363663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4" imgW="914400" imgH="1371600" progId="Equation.3">
                  <p:embed/>
                </p:oleObj>
              </mc:Choice>
              <mc:Fallback>
                <p:oleObj name="Equation" r:id="rId4" imgW="9144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8325" y="3716338"/>
                        <a:ext cx="1363663" cy="2047875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60164"/>
              </p:ext>
            </p:extLst>
          </p:nvPr>
        </p:nvGraphicFramePr>
        <p:xfrm>
          <a:off x="4932040" y="3645024"/>
          <a:ext cx="1080120" cy="234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6" imgW="736560" imgH="1600200" progId="Equation.3">
                  <p:embed/>
                </p:oleObj>
              </mc:Choice>
              <mc:Fallback>
                <p:oleObj name="Equation" r:id="rId6" imgW="73656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3645024"/>
                        <a:ext cx="1080120" cy="234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6381328"/>
            <a:ext cx="530786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NOTE: vertex G can be removed and labels updated …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975899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CP-speak, this is 1-consistency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121093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(0)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9162666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7689696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1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2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708920"/>
            <a:ext cx="4826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Given two graphs G = (V,E) and H = (W,F)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there a subgraph of H that is isomorphic to G?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(SIP0)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6767521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0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3148432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1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331640" y="2420888"/>
            <a:ext cx="545373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 top of search, filter domains wrt vertex labels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a backtracking search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Select a variable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Assign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 value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from its domain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uninstantiated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variables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Remove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from domain of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If adjacent(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Then remove from domain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all values y</a:t>
            </a:r>
          </a:p>
          <a:p>
            <a:pPr lvl="3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where ¬adjacent(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H,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If domain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wipeout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Then try next value in domain of v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lvl="2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and if no more values, backtrack</a:t>
            </a:r>
          </a:p>
        </p:txBody>
      </p:sp>
    </p:spTree>
    <p:extLst>
      <p:ext uri="{BB962C8B-B14F-4D97-AF65-F5344CB8AC3E}">
        <p14:creationId xmlns:p14="http://schemas.microsoft.com/office/powerpoint/2010/main" val="15725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346761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algorithm: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6136" y="225267"/>
            <a:ext cx="2985249" cy="2627669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549568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2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466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3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115616" y="2276872"/>
            <a:ext cx="416011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Adjacency matrices are arrays of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bitsets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[A] is 0111100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(F) is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0101001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Variable domains are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bitsets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(1) is 1010110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(4) is 1001000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If adjacent(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G,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← 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←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˄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Else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).unset(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346761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algorithm: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6136" y="225267"/>
            <a:ext cx="2985249" cy="2627669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803830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4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732646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5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550720" y="6261111"/>
            <a:ext cx="34760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Exploit parallelism in the hardware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276872"/>
            <a:ext cx="416011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Adjacency matrices are arrays of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bitsets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[A] is 0111100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(F) is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0101001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Variable domains are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bitsets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(1) is 1010110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(4) is 1001000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If adjacent(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G,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← 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←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˄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Else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).unset(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8496944" cy="66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8496944" cy="66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7" y="1196752"/>
            <a:ext cx="360040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0" y="188637"/>
            <a:ext cx="8496944" cy="66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2780928"/>
            <a:ext cx="5904655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85293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CP-speak, this is forward checking (fc)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http://www.digitalthirdcoast.net/blog/wp-content/uploads/2013/04/shutterstock_611998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8198"/>
            <a:ext cx="4239296" cy="4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47991"/>
            <a:ext cx="262123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SIPcbj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5175351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6" name="Equation" r:id="rId5" imgW="914400" imgH="1371600" progId="Equation.3">
                    <p:embed/>
                  </p:oleObj>
                </mc:Choice>
                <mc:Fallback>
                  <p:oleObj name="Equation" r:id="rId5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827769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7" name="Equation" r:id="rId7" imgW="736560" imgH="1600200" progId="Equation.3">
                    <p:embed/>
                  </p:oleObj>
                </mc:Choice>
                <mc:Fallback>
                  <p:oleObj name="Equation" r:id="rId7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168050" y="258869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Jump!</a:t>
            </a:r>
            <a:endParaRPr lang="en-GB" dirty="0"/>
          </a:p>
        </p:txBody>
      </p: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2099835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4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8762695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5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331640" y="2420888"/>
            <a:ext cx="66832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Associate with each variable a conflict set 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the instantiation of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with value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removes values from the domain of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.set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,true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domain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wipeout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˅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unset(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47991"/>
            <a:ext cx="262123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SIPcbj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850699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4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398761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331640" y="2420888"/>
            <a:ext cx="66832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Associate with each variable a conflict set 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the instantiation of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with value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removes values from the domain of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.set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,true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domain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wipeout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˅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unset(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558" y="4437112"/>
            <a:ext cx="38058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domain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wipeout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return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expand({v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})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47991"/>
            <a:ext cx="262123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SIPcbj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708920"/>
            <a:ext cx="4826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Given two graphs G = (V,E) and H = (W,F)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there a subgraph of H that is isomorphic to G?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4509120"/>
            <a:ext cx="61116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“Is there a copy of the pattern graph (G) in the target graph (H)”</a:t>
            </a:r>
          </a:p>
        </p:txBody>
      </p:sp>
    </p:spTree>
    <p:extLst>
      <p:ext uri="{BB962C8B-B14F-4D97-AF65-F5344CB8AC3E}">
        <p14:creationId xmlns:p14="http://schemas.microsoft.com/office/powerpoint/2010/main" val="12405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004406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4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2207882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5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331640" y="2420888"/>
            <a:ext cx="66832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Associate with each variable a conflict set 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the instantiation of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with value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removes values from the domain of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.set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,true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domain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wipeout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˅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unset(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558" y="4437112"/>
            <a:ext cx="38058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domain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wipeout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return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expand({v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})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47991"/>
            <a:ext cx="262123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SIPcbj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589240"/>
            <a:ext cx="31277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consistent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¬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confSet.get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return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confSet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2636912"/>
            <a:ext cx="20162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3431356"/>
            <a:ext cx="54006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3861048"/>
            <a:ext cx="54006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4077072"/>
            <a:ext cx="25922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4221088"/>
            <a:ext cx="69847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4581128"/>
            <a:ext cx="60486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085184"/>
            <a:ext cx="2880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307605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708920"/>
            <a:ext cx="4826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Given two graphs G = (V,E) and H = (W,F)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there a subgraph of H that is isomorphic to G?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4509120"/>
            <a:ext cx="61116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“Is there a copy of the pattern graph (G) in the target graph (H)”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5659826"/>
            <a:ext cx="19415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NP-hard in general</a:t>
            </a:r>
          </a:p>
        </p:txBody>
      </p:sp>
    </p:spTree>
    <p:extLst>
      <p:ext uri="{BB962C8B-B14F-4D97-AF65-F5344CB8AC3E}">
        <p14:creationId xmlns:p14="http://schemas.microsoft.com/office/powerpoint/2010/main" val="19577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1756" cy="66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8516" y="1556792"/>
            <a:ext cx="4891595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852936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CP-speak, this is forward checking </a:t>
            </a:r>
          </a:p>
          <a:p>
            <a:pPr algn="ctr"/>
            <a:r>
              <a:rPr lang="en-GB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ith conflict directed backjumping (fc-cbj)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7991"/>
            <a:ext cx="262123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SIPcbj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(SIP1)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761043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2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6331793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3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31640" y="2420888"/>
            <a:ext cx="383951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Neighbourhood domain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az-Cyrl-AZ" sz="1600" i="1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Number of neighbours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neb ←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uninstantiated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variables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 ←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 ˄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˅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neb++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 &lt; neb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27867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(SIP1)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830693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6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2419986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7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31640" y="2420888"/>
            <a:ext cx="383951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Neighbourhood domain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az-Cyrl-AZ" sz="1600" i="1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Number of neighbours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neb ←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uninstantiated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variables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 ←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 ˄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˅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neb++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|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| &lt; neb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fail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3465575"/>
            <a:ext cx="35483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there are insufficient target vertices in </a:t>
            </a: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 domains of vertices adjacent to the 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urrent vertex … fail!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(SIP1)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442056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8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1666258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9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31640" y="2420888"/>
            <a:ext cx="383951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Neighbourhood domain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az-Cyrl-AZ" sz="1600" i="1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Number of neighbours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neb ←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uninstantiated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variables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 ←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 ˄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˅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neb++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|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nebDom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| &lt; neb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fail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2200" y="5805264"/>
            <a:ext cx="93294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LV2002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465575"/>
            <a:ext cx="35483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there are insufficient target vertices in </a:t>
            </a: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 domains of vertices adjacent to the 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urrent vertex … fail!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298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298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5" y="3068960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1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298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4437112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298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5229200"/>
            <a:ext cx="46085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204957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4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137274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5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1772816"/>
            <a:ext cx="423866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Given variables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where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upported ← false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while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←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remove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5656" y="1552815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475656" y="2708920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2745316" y="2708920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6" name="Straight Connector 5"/>
          <p:cNvCxnSpPr>
            <a:stCxn id="2" idx="4"/>
            <a:endCxn id="3" idx="0"/>
          </p:cNvCxnSpPr>
          <p:nvPr/>
        </p:nvCxnSpPr>
        <p:spPr>
          <a:xfrm>
            <a:off x="1691680" y="1984863"/>
            <a:ext cx="0" cy="72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6"/>
            <a:endCxn id="4" idx="2"/>
          </p:cNvCxnSpPr>
          <p:nvPr/>
        </p:nvCxnSpPr>
        <p:spPr>
          <a:xfrm>
            <a:off x="1907704" y="2924944"/>
            <a:ext cx="837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80112" y="1196752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873439" y="2708920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444208" y="2708920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2" name="Straight Connector 11"/>
          <p:cNvCxnSpPr>
            <a:stCxn id="9" idx="3"/>
            <a:endCxn id="10" idx="0"/>
          </p:cNvCxnSpPr>
          <p:nvPr/>
        </p:nvCxnSpPr>
        <p:spPr>
          <a:xfrm flipH="1">
            <a:off x="5089463" y="1565528"/>
            <a:ext cx="553921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6"/>
            <a:endCxn id="11" idx="2"/>
          </p:cNvCxnSpPr>
          <p:nvPr/>
        </p:nvCxnSpPr>
        <p:spPr>
          <a:xfrm>
            <a:off x="5305487" y="2924944"/>
            <a:ext cx="11387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80112" y="2063932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cxnSp>
        <p:nvCxnSpPr>
          <p:cNvPr id="18" name="Straight Connector 17"/>
          <p:cNvCxnSpPr>
            <a:stCxn id="9" idx="5"/>
            <a:endCxn id="11" idx="0"/>
          </p:cNvCxnSpPr>
          <p:nvPr/>
        </p:nvCxnSpPr>
        <p:spPr>
          <a:xfrm>
            <a:off x="5948888" y="1565528"/>
            <a:ext cx="711344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4" idx="0"/>
          </p:cNvCxnSpPr>
          <p:nvPr/>
        </p:nvCxnSpPr>
        <p:spPr>
          <a:xfrm>
            <a:off x="5796136" y="1628800"/>
            <a:ext cx="0" cy="435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5"/>
            <a:endCxn id="11" idx="1"/>
          </p:cNvCxnSpPr>
          <p:nvPr/>
        </p:nvCxnSpPr>
        <p:spPr>
          <a:xfrm>
            <a:off x="5948888" y="2432708"/>
            <a:ext cx="558592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7"/>
            <a:endCxn id="14" idx="3"/>
          </p:cNvCxnSpPr>
          <p:nvPr/>
        </p:nvCxnSpPr>
        <p:spPr>
          <a:xfrm flipV="1">
            <a:off x="5242215" y="2432708"/>
            <a:ext cx="401169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37170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618348" y="371703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922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3630536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6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582830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7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1772816"/>
            <a:ext cx="423866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Given variables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where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upported ← false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while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←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remove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2496091"/>
            <a:ext cx="1415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revise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8982281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2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4312724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3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1772816"/>
            <a:ext cx="423866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Given variables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where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upported ← false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while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←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remove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2496091"/>
            <a:ext cx="1415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revise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515909"/>
            <a:ext cx="47949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 this until we reach a fixed point (no removals)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 this at top of search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8363917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2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8292785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3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1772816"/>
            <a:ext cx="423866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Given variables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where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upported ← false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while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←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¬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supported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remove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2496091"/>
            <a:ext cx="1415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revise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515909"/>
            <a:ext cx="47949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 this until we reach a fixed point (no removals)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 this at top of search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477" y="5877272"/>
            <a:ext cx="27985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edge arc-consistency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920766"/>
            <a:ext cx="6768752" cy="1076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996951"/>
            <a:ext cx="3672408" cy="1512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52"/>
            <a:ext cx="8856984" cy="671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52"/>
            <a:ext cx="8856984" cy="671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1" y="1844824"/>
            <a:ext cx="410445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6" r="48210" b="5285"/>
          <a:stretch/>
        </p:blipFill>
        <p:spPr bwMode="auto">
          <a:xfrm>
            <a:off x="323528" y="764704"/>
            <a:ext cx="7632848" cy="561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8937"/>
            <a:ext cx="48846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c3 making better use of BitSet (algorithm SIP2b)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(SIP3)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835475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6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074364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7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3648" y="2132856"/>
            <a:ext cx="487986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Sort variables in non-decreasing order of domain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1600" i="1" dirty="0" smtClean="0"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1600" i="1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1 .. 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˅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return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false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 =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return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eturn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5656" y="1552815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475656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2745316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6" name="Straight Connector 5"/>
          <p:cNvCxnSpPr>
            <a:stCxn id="2" idx="4"/>
            <a:endCxn id="3" idx="0"/>
          </p:cNvCxnSpPr>
          <p:nvPr/>
        </p:nvCxnSpPr>
        <p:spPr>
          <a:xfrm>
            <a:off x="1691680" y="1984863"/>
            <a:ext cx="0" cy="72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6"/>
            <a:endCxn id="4" idx="2"/>
          </p:cNvCxnSpPr>
          <p:nvPr/>
        </p:nvCxnSpPr>
        <p:spPr>
          <a:xfrm>
            <a:off x="1907704" y="2924944"/>
            <a:ext cx="837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80112" y="119675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873439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444208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9" idx="3"/>
            <a:endCxn id="10" idx="0"/>
          </p:cNvCxnSpPr>
          <p:nvPr/>
        </p:nvCxnSpPr>
        <p:spPr>
          <a:xfrm flipH="1">
            <a:off x="5089463" y="1565528"/>
            <a:ext cx="553921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6"/>
            <a:endCxn id="11" idx="2"/>
          </p:cNvCxnSpPr>
          <p:nvPr/>
        </p:nvCxnSpPr>
        <p:spPr>
          <a:xfrm>
            <a:off x="5305487" y="2924944"/>
            <a:ext cx="11387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80112" y="2063932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cxnSp>
        <p:nvCxnSpPr>
          <p:cNvPr id="18" name="Straight Connector 17"/>
          <p:cNvCxnSpPr>
            <a:stCxn id="9" idx="5"/>
            <a:endCxn id="11" idx="0"/>
          </p:cNvCxnSpPr>
          <p:nvPr/>
        </p:nvCxnSpPr>
        <p:spPr>
          <a:xfrm>
            <a:off x="5948888" y="1565528"/>
            <a:ext cx="711344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4" idx="0"/>
          </p:cNvCxnSpPr>
          <p:nvPr/>
        </p:nvCxnSpPr>
        <p:spPr>
          <a:xfrm>
            <a:off x="5796136" y="1628800"/>
            <a:ext cx="0" cy="435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5"/>
            <a:endCxn id="11" idx="1"/>
          </p:cNvCxnSpPr>
          <p:nvPr/>
        </p:nvCxnSpPr>
        <p:spPr>
          <a:xfrm>
            <a:off x="5948888" y="2432708"/>
            <a:ext cx="558592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7"/>
            <a:endCxn id="14" idx="3"/>
          </p:cNvCxnSpPr>
          <p:nvPr/>
        </p:nvCxnSpPr>
        <p:spPr>
          <a:xfrm flipV="1">
            <a:off x="5242215" y="2432708"/>
            <a:ext cx="401169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37170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618348" y="371703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1172" y="5214371"/>
            <a:ext cx="2354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One of many mappings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4545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(SIP3)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4503569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6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567612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7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3648" y="2132856"/>
            <a:ext cx="487986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Sort variables in non-decreasing order of domain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1600" i="1" dirty="0" smtClean="0"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1600" i="1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1 .. 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˅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return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false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totalDomain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| =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nbVars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return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eturn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517232"/>
            <a:ext cx="42178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 this at top of search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 this inside search before a recursive call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NOTE: sorted variables then exploited as a 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variable ordering heuristic</a:t>
            </a:r>
          </a:p>
        </p:txBody>
      </p:sp>
    </p:spTree>
    <p:extLst>
      <p:ext uri="{BB962C8B-B14F-4D97-AF65-F5344CB8AC3E}">
        <p14:creationId xmlns:p14="http://schemas.microsoft.com/office/powerpoint/2010/main" val="34418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0167" r="42021" b="52498"/>
          <a:stretch/>
        </p:blipFill>
        <p:spPr bwMode="auto">
          <a:xfrm>
            <a:off x="899592" y="1196752"/>
            <a:ext cx="72481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5" y="260648"/>
            <a:ext cx="874217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5" y="260648"/>
            <a:ext cx="874217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2852936"/>
            <a:ext cx="47525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5" y="260648"/>
            <a:ext cx="874217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5373216"/>
            <a:ext cx="3240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63405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(SIP4/5)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203683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2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328307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3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3648" y="2773363"/>
            <a:ext cx="57198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Compute the shortest distance between all pairs of vertices in 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Compute the shortest distance between all pairs of vertices in 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pairs of vertices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pair of vertices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disallow pair of assignments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← y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63405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(SIP4/5)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230549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4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006754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5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3648" y="2773363"/>
            <a:ext cx="57198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Compute the shortest distance between all pairs of vertices in 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Compute the shortest distance between all pairs of vertices in 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pairs of vertices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pair of vertices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disallow pair of assignments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← y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157192"/>
            <a:ext cx="34355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Replace ac(edge) with ac(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7991"/>
            <a:ext cx="263405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Simple algorithm (SIP4/5)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8224" y="225267"/>
            <a:ext cx="2193161" cy="1876624"/>
            <a:chOff x="1552375" y="1052736"/>
            <a:chExt cx="5107857" cy="49387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1" t="33666" r="21982" b="20115"/>
            <a:stretch/>
          </p:blipFill>
          <p:spPr bwMode="auto">
            <a:xfrm>
              <a:off x="1552375" y="1052736"/>
              <a:ext cx="510785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9528604"/>
                </p:ext>
              </p:extLst>
            </p:nvPr>
          </p:nvGraphicFramePr>
          <p:xfrm>
            <a:off x="1838325" y="3716338"/>
            <a:ext cx="1363663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8" name="Equation" r:id="rId4" imgW="914400" imgH="1371600" progId="Equation.3">
                    <p:embed/>
                  </p:oleObj>
                </mc:Choice>
                <mc:Fallback>
                  <p:oleObj name="Equation" r:id="rId4" imgW="914400" imgH="137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8325" y="3716338"/>
                          <a:ext cx="1363663" cy="2047875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8262937"/>
                </p:ext>
              </p:extLst>
            </p:nvPr>
          </p:nvGraphicFramePr>
          <p:xfrm>
            <a:off x="4932040" y="3645024"/>
            <a:ext cx="1080120" cy="234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9" name="Equation" r:id="rId6" imgW="736560" imgH="1600200" progId="Equation.3">
                    <p:embed/>
                  </p:oleObj>
                </mc:Choice>
                <mc:Fallback>
                  <p:oleObj name="Equation" r:id="rId6" imgW="736560" imgH="160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3645024"/>
                          <a:ext cx="1080120" cy="2346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5" descr="data:image/jpeg;base64,/9j/4AAQSkZJRgABAQAAAQABAAD/2wCEAAkGBxQHBhUSEhQWFhUXGRgaGBgUGB0YFhgZGhYXHRgdIRwYHSggGBolHhkYIjEhJSkrLi4uGh80ODMsNygtLisBCgoKDg0OFxAQFywkHCQsLCwsLCw1LCwtLCwsLCwsLCwsLDQsLCwsLCwsLCwrLCwsLCwsLCwsLCwsLSwsLCwsNf/AABEIAOsA1wMBIgACEQEDEQH/xAAcAAEAAgMBAQEAAAAAAAAAAAAABgcEBQgDAQL/xABCEAABAwIEBAMEBggFBAMAAAABAAIDBBEFBhIhBzFBUWFxgRMiMpEUI0JygqEVUmKSorHR8FNjwcLxJDRz4QgWM//EABkBAQEBAQEBAAAAAAAAAAAAAAACAQMEBf/EAB0RAQEBAQACAwEAAAAAAAAAAAABAhEhMQMSQVH/2gAMAwEAAhEDEQA/ALxREQEREBERAREQEREBERARFj11Y2hpS9/IduZPQDxKEnWQig2N45M8Me0O0tcTIxn6tjv3dbn/ACCkeWsROJYaHkEXAI1CxsRtfxXPPyS3jtv4NZz9q2yIi6OIiIgIiICIiAiIgIiICIiAiIgIiICIiAiIgIiINFmPN9JlmeNlVJoMgcWe6519Gm99IOn4ha+y1NBXtzQDKHh0d/daxwIbt4fa3O//AAqc4v4wcWz7KAfcgDYW9rt3efPW5w/CFmcHcFfiebWyNLmxw2fIWktvz0MNuYLhuOVmlXJOeWXv5V4wYC0t1Oc7Ue1gAOm1ltYYRBHpbyXoi5zMnqLu9a90REWpEREBFrMdnkhpvq+Zv103PQajs2++6xcNrnxS2kBAPUkm39FF3JeOufius/aN6iIrchERAREQEREBERAREQEREBERAWqzRjbMuYBLUybiNtwP1nHZjfVxA9VtVFuJmBuzBkyaJm8gAkYB1dGdWn1AI9UHM0kzqqpfI83fI5z3Hu5zi5x+ZK6J4O4MMLycyQ/FOfan7p2YP3RfzcVzkzcXV/cF80jFMF+hvI9rTtAZ3dFyb6t2b5ae6vXoWQiLFxSuZhmHvmkNmRtLnE9goGUi5/xTMWJ5qxZ0tMZWRNJ9m2N5ZYeltZ8St1krPddQYpFTV7HmORwaJJmlrm32+K3vAc9/mpm46X4tSd4uZERU5vj2h7bEXB5g8lGqmJ1PjLmNuYyxpAvs11zcDrawB9VJlVVfxKgoM31EU0b9LHmMPZZ3wgA3aSCPe1Da6fSa9qm7j0tCmkEsAI/sjY/mvVR/JmPQ49h73QO1Br3A+65ttR1D4gN9+ikC2zlSIiLAREQEREBERAREQEREBERAREQczcUsv/8A13OEjWi0U31sfYBxOtv4XX26AtWiwLGJMCxVlRC6z2G47EdWnwIuD5roLitlM5oy2fZi88JL4u7tvfZ+Icv2mtXM75NJsQb8rHY3/wBF0lY6uhzhSPy4yudKGQu6u+IO3BZpFyXggiwvyPRaTihXx1vDWaWF7Xtf7LQ5puHXlZ1HLa9+1iucY5C1mm5sTcjpe1r2722upflHMbKHCaiiqf8At5gXt03Lmzt0mO3P3XFoB27HYXU6z4Vm+YnOSv8Ao5I43E2IA2ZYX+z719/HZe+ep3YjgsjWtBAexgtqDwTI1o2c3a5PMHoselxL6LUwMfqsGtfdsbngkj9jkRdTXB3sxmBrnbMFn3eCwkCxaSHbj17Lw5zf4+n8lkz3qT0zDFTtaTcgAE9yBuV6LHpK2OtaTFIyQDYljg4A/hOy/dTUMpKdz5HNYxou5ziGtA7knYBex8t+MQrG4dQSTSGzI2Oe49mtBJ/ILkqapNZWPldfVI5znX56nOLj581Z/FPiHHjeHmjpC4sLh7SX4Q4N30tHMtJtcm3LYG91WNFTmrqWxjm9zWernAD+avMY6K4S4V+i8kxEizpryu/H8H8AYpkvOnhFPA1jeTQAPICwXooaIiICIiAiIgIiICIiAiIgIiICIiAuc+OdBT0GcgYRaSSMPmaPh1FxAcP2nAEkeAP2irzx3NdHgA/6mojY619F9UlvuNu4/Jc247WuzTmuacXPtJPdLvss2bGLX5hoH5qszyVhZbwSXGq4Rxjc21OPwsHc/wBOqtHEeG0P6IDGf/oLe+eZcbaST0BI0+AcVscqYQzCKYsYLWNyTzNtNyfSQH8CmQb7aHx/v+RXfnHK3qs8GxoYFOyKrBa+xawuIHut56ieQF+fLxWl4xSS/piKIai32epzW/Be5tcDYkBp/PuthxMlDcegJja4sBe//MZqZdh8fddv2eFKs0YU2hwd1/feI2R6juQ1oNzvve23qe655+HMvY66+fdzJVP5Ux+XL9c2oiNnNNi0k6Xt5Frrcwf6Hos3MWcazMhtUSksvcRtAbGN9th8RHQuuVpI2+1O3Uk/mVKcscOq7H3BwiMMZ5yTAtFvBp953yt4p4jEapoHVVS1kbS5zjZrWi7nE8gAOZV38OeGgwdzaqsAdPsWR82xHoT0dJ+Q6XO6kmTsj02VIrxjXMRZ0zwNZ7gdGN8B6kqTqLoERFLRERAREQEREBERAREQEREBERAVM8VOJBfro6JxABtLOxxabg/CxwIsLixd13A23O44tZ3+gQOoqZ1pXD657TvG1w+EHo9w+Q8SLUVONht5AK85/WWvOaT3i5x1OJud+ZPMk9T/AHdSDIUH02vc8/ZdG0AcgC4F3z935KKVFwFPOE8WumqHdnw/m7/0rz7Tr0tmlAE9uh0X8nxhh/Ox9FuaLaLfn18+X58/VaeNl5R90D5OcFvIDe572PzH/Cuuaps2tOIcQWw2vvGz99wv+QU34iD2OVpnddDjf0UWwOP9JcV5HdIy8/us0j+JwUl4m+/lmUdC0j5hI2oRwRy8MSxz28jbsgYCL8jI74POwDj56Vfqq/gZjdLNgJpWe5UtJfK11rv5APZ3YAGi3MdeYJtBee+3YREWAiIgIiICIiAiIgIiICIiAiIgIiIKtzdwk/SE75qWaz3Oc9zJ7lrnOJJ98DU31DlVmYcpVuCA+3ppGtF7yMHtI7DrqZcNH3rLqVFU1Yzji6oIe24N1bHDKiFPlzxk0uPndxH8OlWTnLJmGYjRvmqoGM0i5lj+rf25s+M77Ah19rAmyhOR5YamhP0cuMLCWs1216WBrW6rADUbA7d10xe1Op4TCnGo/wB97rYiX2FK5x6An5BYdExa7PFd9By1JvYuGkebtldc0e4UN+k4zVTnmQN//I9zv9oX443Yv9GwARDnI7T6Wu4+VtvVbLhZS/Rsuvk/xZDb7rAGj+LWq44qV4xXN3sb+7C0N/G+zjv5aVn4r9Q3CcSkw+sZLG4skjILHN2II/mCNrHmCQdiusclZgbmjLUNUBYvFntHJr2nS8DwuDbwsuZstZVfmPGBT0zbnm55J0tb1cT0H5k7BdPZUwCPLGAx0sRJawG7jzc5xJc49rknbpsFx06Rt0RFLRERAREQEREBERAREQEREBERARF8cdLbnYIPqwsYxaHBMPdNUPDI28ye55AAbknsFDM18U6bCbx09qiXldp+qafFw+Lyb8wqdzPmGozRUh9Q+9r6WAWYy/Ow7+JuVUzazrZ8Qs+OzfVaYy6Onj+BhJBe79d4HIjoOm++60mUcyOy1W/CXRvPvtv25OHZw/P5W1FtDr9eq+BvT7J5eB7K54ZfLorBcRjxKkEkTg5p7cwexHQrX5zwaTHqRkcZAs8El3K3I/zv6Kq8n4sMJY9zXfWggaCSBosSXWuA87aQ3e1ySLWU1wziY15tPA8Ho6L6wHl02d16Aquo4nWE4eKDDYqdu4Y1rb8rnqfC5ufVVdUcJcSqcYke/wBh9bIXOkEhLQHOJNgWh217Wt69RdGFUvtYmSm4uA4NIsRcbX7FbZRrX8Vmf1ocnZUhylhfsoRdxsZJCPekd3PZo6N6eJJJ3yIuaxERAREQEREBERAREQEREBERARFVvEDic7DK4QURY5zHESvcNQuPsgA9DzJ7JIJvmjNFPlij1zv3N9Ebd5Hkdh27k7DuqLzfnypzQ8tJ9nB0iYdj9883n8vBR7Ea+XFKsyzyOkkdzc839B0aPAbBY4C6TPGWgXwvW1wDLtRmKq9nTRl5HxOOzGfecdh5cz0BVk4TwVaWA1VS4n9WAAAfikBv+6FtsjFOv97wP99F5XsF0NFwjw1jbFkrvF0rv9tgqb4h5fGV81Pgbf2ZDXxEm50OvtfrZwcPQLPtKcaAMuxfunldDIC1xaRyLTb8l5BlxcFbHAIQ7HqfXu320V9Vi23tG3vfmLdFrHSeSMYdj2VoKh4s9zSHbWBLXFpcB2Om/qt6vgFgvq5LEREBERAREQEREBERAREQEREBFi4jiMWF0xknkZGwfae4NHlvzPgqn4jcS2VlOaaidqY4fWSi7QQfsNvY27nqDbutk6MbifxBkq6g01FI5sTbh8rDp9oeoa7noHdtr97c6vYNIXo92s3PP+/krG4V5DGNE1VU28A2jYdhK4HcnvGOVupv0BBv0xEcu5Vqcx1WiBnTUXP91gaTYG55+lyrWy1wip6JofVuM7/1AS2Eeg95/qQD2ViwQtp4QxjQ1rQA1rQA0AcgANgPBeim6px4UVFHQUwjiY2Ng5NY0NaPQL3RFLRVB/8AITDdVFTVIG7Xuid5OGpvyLHfNW+obxepBV8Pam/NgbI3zY9p/lceq2exzdFdp2/v+q2OGS+zro3dnsPycCtZCdls8NZ7SvjHUvYPm4BdUOskRFxWIiICIiAiIgIiICIiAiIggWXuJ8GIVBiqGfR5NQaAXag43LTvYW94EW8lO43iRgLSCDyINwVQ/FPK7sDx11SG3p5n6w7pHI43e1x+yCbkHxt0UONRMw7SzRnuyVzb7/sqvqzqfcd6KZlXDUumD4HEsjjAt7M6dRN7nXqsTq2tYBVcNwsqrrZsQqWRySyzlo0s1uc8gucSbA3JJJHiduwVz8OuGrcNDamtaHTbFkZ3bF2J6Of+Q89xveQRrI/CuTE9M1ZeKHYiLlK8eP8AhtP73lsVd1PA2lp2sY0NY0BrWtFgABYADoAF6Ipt60REWAiLV43mKlwCMGpnjivyDj7x8mjc+gQbRRziNH7XIlaB/gSHf9lpP+ijmZuL1HhtOPop+kyOG2m7Y2/ecRe/7IHyVRZm4h1+PxvY+bTFINLoo2hsdr3tfd9u/vbjblstkEeYNL7KTZFojiGbqWP/ADWOPkw63fk0qMRuLwCdiNj5KyOCUAmznc/YhkcPO7G/yeV0/Er9REXJQiIgIiICIiAiIgIiICIiD8SxiaMtcA4HmCLg+h5qouJOSpo8VbLRU4MT7NLIG2s/uWX0gH9ZoA56uhNwItl4K3yJw1bhlQyqqh9c2xZG0jSw9C4j4nDw2Fuu1rIRFgIiICLAx+qfQ4HPLEA6SOKR7A6+kuawkA23sSFQ03FzE6n4XQx9gyO9/wB8lbILxzXjrMt4BLUybhgFh+s9xDWD1cRv0F1yvite/FK10sji5ziSSeZJNyfmsvHs5VuZXBtVO57AfgADI79DpaACfE3WRlvKdVmOQCnic4dXnaNvm87egufBVJxjQsYvSOkdUShrQ4uOwAF3E9gBuVduA8FY4mh1ZO556sh91nlqcC53mA1WLgeXabAIdNNCyPuQLvd5vN3O9SsujigsA4W4jiYBMYgZ+tMSw2+4AXX8wFceQsix5Ric7X7WZ4s6QjSA3npaLmwvYnfew7BS5FnWiIiwEREBERAREQEREBERAREQEREBERAREQfmRgljLTuCCD5HmuVs14EMt5vfSNeXtj9nZxFidTGu5Dte3ouq1zpxZpHQ8SZXWuXsjLfH6sMH8QW5K+8Mcnw5gzWTLG58ELA5/wDhulJGlrupbbUSOunfY2PREUYijDWgADYACwA8AOS0+Ucux5ZwZsMY97YyO6vk0gOdvyvbYcgt0lvQREWAiIgIiICIiAiIgIiICIiAiIgIiICIiAiIgIiICrTi3lmXEa2lqqaMvka4ROAG+lzgWE/sh17n9pWW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3648" y="2773363"/>
            <a:ext cx="57198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Compute the shortest distance between all pairs of vertices in 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Compute the shortest distance between all pairs of vertices in 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pairs of vertices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For all pair of vertices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Then disallow pair of assignments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← x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← y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157192"/>
            <a:ext cx="34355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Replace ac(edge) with ac(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minDistance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6093296"/>
            <a:ext cx="25492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Identify “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Hall sets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” in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lvTest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461657"/>
            <a:ext cx="83174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There is a long history of algorithms for SIP, dating from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Ullmann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(1972),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J.J. McGregor (1979),  Jean-Charles Regin, up to state of the art by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Larrosa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Valiente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Solnon et al and most recently Christophe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Lecoutre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et al (CP2014)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7990"/>
            <a:ext cx="13260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sigevo.org/gecco-2013/images/internal/photos/Solnon-Chris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6168"/>
            <a:ext cx="1400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cril.univ-artois.fr/%7Elecoutre/resources/images/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950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www.info.ucl.ac.be/%7Eyde/img/y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98" y="4077073"/>
            <a:ext cx="195967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http://www.lsi.upc.edu/%7Elarrosa/home_files/FotoJav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7990"/>
            <a:ext cx="1747551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http://albcom.lsi.upc.edu/fotos/valien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71773"/>
            <a:ext cx="1394647" cy="21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http://deptinfo.unice.fr/%7Eregin/cours/jcr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311"/>
            <a:ext cx="1793215" cy="18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516" y="1217847"/>
            <a:ext cx="64748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 far I have about 9 variations on the basic algorithm with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bitset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encoding. I need to identify just how many variations there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ight be and perform a full set of experiments on the benchmarks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6082258" cy="322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47990"/>
            <a:ext cx="13260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5656" y="1552815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475656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2745316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6" name="Straight Connector 5"/>
          <p:cNvCxnSpPr>
            <a:stCxn id="2" idx="4"/>
            <a:endCxn id="3" idx="0"/>
          </p:cNvCxnSpPr>
          <p:nvPr/>
        </p:nvCxnSpPr>
        <p:spPr>
          <a:xfrm>
            <a:off x="1691680" y="1984863"/>
            <a:ext cx="0" cy="72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6"/>
            <a:endCxn id="4" idx="2"/>
          </p:cNvCxnSpPr>
          <p:nvPr/>
        </p:nvCxnSpPr>
        <p:spPr>
          <a:xfrm>
            <a:off x="1907704" y="2924944"/>
            <a:ext cx="837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80112" y="119675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873439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444208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9" idx="3"/>
            <a:endCxn id="10" idx="0"/>
          </p:cNvCxnSpPr>
          <p:nvPr/>
        </p:nvCxnSpPr>
        <p:spPr>
          <a:xfrm flipH="1">
            <a:off x="5089463" y="1565528"/>
            <a:ext cx="553921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6"/>
            <a:endCxn id="11" idx="2"/>
          </p:cNvCxnSpPr>
          <p:nvPr/>
        </p:nvCxnSpPr>
        <p:spPr>
          <a:xfrm>
            <a:off x="5305487" y="2924944"/>
            <a:ext cx="11387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80112" y="2063932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cxnSp>
        <p:nvCxnSpPr>
          <p:cNvPr id="18" name="Straight Connector 17"/>
          <p:cNvCxnSpPr>
            <a:stCxn id="9" idx="5"/>
            <a:endCxn id="11" idx="0"/>
          </p:cNvCxnSpPr>
          <p:nvPr/>
        </p:nvCxnSpPr>
        <p:spPr>
          <a:xfrm>
            <a:off x="5948888" y="1565528"/>
            <a:ext cx="711344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4" idx="0"/>
          </p:cNvCxnSpPr>
          <p:nvPr/>
        </p:nvCxnSpPr>
        <p:spPr>
          <a:xfrm>
            <a:off x="5796136" y="1628800"/>
            <a:ext cx="0" cy="435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5"/>
            <a:endCxn id="11" idx="1"/>
          </p:cNvCxnSpPr>
          <p:nvPr/>
        </p:nvCxnSpPr>
        <p:spPr>
          <a:xfrm>
            <a:off x="5948888" y="2432708"/>
            <a:ext cx="558592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7"/>
            <a:endCxn id="14" idx="3"/>
          </p:cNvCxnSpPr>
          <p:nvPr/>
        </p:nvCxnSpPr>
        <p:spPr>
          <a:xfrm flipV="1">
            <a:off x="5242215" y="2432708"/>
            <a:ext cx="401169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37170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618348" y="371703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5229200"/>
            <a:ext cx="54119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Note: varieties of interpretation (induced, non-induced)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516" y="1217847"/>
            <a:ext cx="64748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 far I have about 9 variations on the basic algorithm with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bitset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encoding. I need to identify just how many variations there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ight be and perform a full set of experiments on the benchmarks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6082258" cy="322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47990"/>
            <a:ext cx="13260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058" y="2441752"/>
            <a:ext cx="70398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We have variants for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induced SIP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directed graphs with weighted edges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at\Desktop\dan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36" y="3284984"/>
            <a:ext cx="2336061" cy="17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24744"/>
            <a:ext cx="196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That’s all … thanks.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938" name="Picture 2" descr="C:\Users\pat\Desktop\theEn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5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5656" y="1552815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475656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2745316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6" name="Straight Connector 5"/>
          <p:cNvCxnSpPr>
            <a:stCxn id="2" idx="4"/>
            <a:endCxn id="3" idx="0"/>
          </p:cNvCxnSpPr>
          <p:nvPr/>
        </p:nvCxnSpPr>
        <p:spPr>
          <a:xfrm>
            <a:off x="1691680" y="1984863"/>
            <a:ext cx="0" cy="72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6"/>
            <a:endCxn id="4" idx="2"/>
          </p:cNvCxnSpPr>
          <p:nvPr/>
        </p:nvCxnSpPr>
        <p:spPr>
          <a:xfrm>
            <a:off x="1907704" y="2924944"/>
            <a:ext cx="837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80112" y="119675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873439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444208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9" idx="3"/>
            <a:endCxn id="10" idx="0"/>
          </p:cNvCxnSpPr>
          <p:nvPr/>
        </p:nvCxnSpPr>
        <p:spPr>
          <a:xfrm flipH="1">
            <a:off x="5089463" y="1565528"/>
            <a:ext cx="553921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6"/>
            <a:endCxn id="11" idx="2"/>
          </p:cNvCxnSpPr>
          <p:nvPr/>
        </p:nvCxnSpPr>
        <p:spPr>
          <a:xfrm>
            <a:off x="5305487" y="2924944"/>
            <a:ext cx="11387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80112" y="2063932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cxnSp>
        <p:nvCxnSpPr>
          <p:cNvPr id="18" name="Straight Connector 17"/>
          <p:cNvCxnSpPr>
            <a:stCxn id="9" idx="5"/>
            <a:endCxn id="11" idx="0"/>
          </p:cNvCxnSpPr>
          <p:nvPr/>
        </p:nvCxnSpPr>
        <p:spPr>
          <a:xfrm>
            <a:off x="5948888" y="1565528"/>
            <a:ext cx="711344" cy="1143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4" idx="0"/>
          </p:cNvCxnSpPr>
          <p:nvPr/>
        </p:nvCxnSpPr>
        <p:spPr>
          <a:xfrm>
            <a:off x="5796136" y="1628800"/>
            <a:ext cx="0" cy="435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5"/>
            <a:endCxn id="11" idx="1"/>
          </p:cNvCxnSpPr>
          <p:nvPr/>
        </p:nvCxnSpPr>
        <p:spPr>
          <a:xfrm>
            <a:off x="5948888" y="2432708"/>
            <a:ext cx="558592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7"/>
            <a:endCxn id="14" idx="3"/>
          </p:cNvCxnSpPr>
          <p:nvPr/>
        </p:nvCxnSpPr>
        <p:spPr>
          <a:xfrm flipV="1">
            <a:off x="5242215" y="2432708"/>
            <a:ext cx="401169" cy="33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37170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618348" y="371703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8630" y="4106606"/>
            <a:ext cx="560089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Here: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map a pattern vertex  i (in G) to a target vertex  v (in H)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degree(i) ≤ degree(v)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map pattern vertices i and j to target vertices v and w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adjacent(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G,i,j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→ adjacent(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H,v,w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apping is injective</a:t>
            </a:r>
          </a:p>
        </p:txBody>
      </p:sp>
    </p:spTree>
    <p:extLst>
      <p:ext uri="{BB962C8B-B14F-4D97-AF65-F5344CB8AC3E}">
        <p14:creationId xmlns:p14="http://schemas.microsoft.com/office/powerpoint/2010/main" val="42491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5160" y="384976"/>
            <a:ext cx="3405301" cy="1895445"/>
            <a:chOff x="1475656" y="1196752"/>
            <a:chExt cx="5400600" cy="2889612"/>
          </a:xfrm>
        </p:grpSpPr>
        <p:sp>
          <p:nvSpPr>
            <p:cNvPr id="2" name="Oval 1"/>
            <p:cNvSpPr/>
            <p:nvPr/>
          </p:nvSpPr>
          <p:spPr>
            <a:xfrm>
              <a:off x="1475656" y="1552815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7565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745316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cxnSp>
          <p:nvCxnSpPr>
            <p:cNvPr id="6" name="Straight Connector 5"/>
            <p:cNvCxnSpPr>
              <a:stCxn id="2" idx="4"/>
              <a:endCxn id="3" idx="0"/>
            </p:cNvCxnSpPr>
            <p:nvPr/>
          </p:nvCxnSpPr>
          <p:spPr>
            <a:xfrm>
              <a:off x="1691680" y="1984863"/>
              <a:ext cx="0" cy="724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6"/>
              <a:endCxn id="4" idx="2"/>
            </p:cNvCxnSpPr>
            <p:nvPr/>
          </p:nvCxnSpPr>
          <p:spPr>
            <a:xfrm>
              <a:off x="1907704" y="2924944"/>
              <a:ext cx="837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580112" y="1196752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73439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44208" y="270892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>
              <a:stCxn id="9" idx="3"/>
              <a:endCxn id="10" idx="0"/>
            </p:cNvCxnSpPr>
            <p:nvPr/>
          </p:nvCxnSpPr>
          <p:spPr>
            <a:xfrm flipH="1">
              <a:off x="5089463" y="1565528"/>
              <a:ext cx="553921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>
            <a:xfrm>
              <a:off x="5305487" y="2924944"/>
              <a:ext cx="11387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580112" y="2063932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stCxn id="9" idx="5"/>
              <a:endCxn id="11" idx="0"/>
            </p:cNvCxnSpPr>
            <p:nvPr/>
          </p:nvCxnSpPr>
          <p:spPr>
            <a:xfrm>
              <a:off x="5948888" y="1565528"/>
              <a:ext cx="711344" cy="1143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4" idx="0"/>
            </p:cNvCxnSpPr>
            <p:nvPr/>
          </p:nvCxnSpPr>
          <p:spPr>
            <a:xfrm>
              <a:off x="5796136" y="1628800"/>
              <a:ext cx="0" cy="435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5"/>
              <a:endCxn id="11" idx="1"/>
            </p:cNvCxnSpPr>
            <p:nvPr/>
          </p:nvCxnSpPr>
          <p:spPr>
            <a:xfrm>
              <a:off x="5948888" y="2432708"/>
              <a:ext cx="558592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7"/>
              <a:endCxn id="14" idx="3"/>
            </p:cNvCxnSpPr>
            <p:nvPr/>
          </p:nvCxnSpPr>
          <p:spPr>
            <a:xfrm flipV="1">
              <a:off x="5242215" y="2432708"/>
              <a:ext cx="401169" cy="33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95736" y="3717032"/>
              <a:ext cx="330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8348" y="3717032"/>
              <a:ext cx="3289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H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67944" y="329265"/>
            <a:ext cx="50134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a pattern vertex  i (in G) to a target vertex  v (in H)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degree(i) ≤ degree(v)</a:t>
            </a:r>
          </a:p>
          <a:p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map pattern vertices i and j to target vertices v and w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G,i,j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 → adjacent(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H,v,w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apping is injective</a:t>
            </a:r>
          </a:p>
        </p:txBody>
      </p:sp>
    </p:spTree>
    <p:extLst>
      <p:ext uri="{BB962C8B-B14F-4D97-AF65-F5344CB8AC3E}">
        <p14:creationId xmlns:p14="http://schemas.microsoft.com/office/powerpoint/2010/main" val="7975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2091</Words>
  <Application>Microsoft Office PowerPoint</Application>
  <PresentationFormat>On-screen Show (4:3)</PresentationFormat>
  <Paragraphs>385</Paragraphs>
  <Slides>72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Equation</vt:lpstr>
      <vt:lpstr>Subgraph Isomorphism Problem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 Prosser</cp:lastModifiedBy>
  <cp:revision>55</cp:revision>
  <dcterms:created xsi:type="dcterms:W3CDTF">2014-11-04T15:32:37Z</dcterms:created>
  <dcterms:modified xsi:type="dcterms:W3CDTF">2014-11-11T12:16:21Z</dcterms:modified>
</cp:coreProperties>
</file>