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40" r:id="rId15"/>
    <p:sldId id="273" r:id="rId16"/>
    <p:sldId id="274" r:id="rId17"/>
    <p:sldId id="275" r:id="rId18"/>
    <p:sldId id="276" r:id="rId19"/>
    <p:sldId id="332" r:id="rId20"/>
    <p:sldId id="288" r:id="rId21"/>
    <p:sldId id="280" r:id="rId22"/>
    <p:sldId id="285" r:id="rId23"/>
    <p:sldId id="281" r:id="rId24"/>
    <p:sldId id="283" r:id="rId25"/>
    <p:sldId id="286" r:id="rId26"/>
    <p:sldId id="298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78" r:id="rId36"/>
    <p:sldId id="297" r:id="rId37"/>
    <p:sldId id="299" r:id="rId38"/>
    <p:sldId id="328" r:id="rId39"/>
    <p:sldId id="329" r:id="rId40"/>
    <p:sldId id="330" r:id="rId41"/>
    <p:sldId id="310" r:id="rId42"/>
    <p:sldId id="331" r:id="rId43"/>
    <p:sldId id="304" r:id="rId44"/>
    <p:sldId id="339" r:id="rId45"/>
    <p:sldId id="305" r:id="rId46"/>
    <p:sldId id="306" r:id="rId47"/>
    <p:sldId id="312" r:id="rId48"/>
    <p:sldId id="307" r:id="rId49"/>
    <p:sldId id="308" r:id="rId50"/>
    <p:sldId id="309" r:id="rId51"/>
    <p:sldId id="314" r:id="rId52"/>
    <p:sldId id="313" r:id="rId53"/>
    <p:sldId id="333" r:id="rId54"/>
    <p:sldId id="338" r:id="rId55"/>
    <p:sldId id="334" r:id="rId56"/>
    <p:sldId id="335" r:id="rId57"/>
    <p:sldId id="336" r:id="rId58"/>
    <p:sldId id="337" r:id="rId59"/>
    <p:sldId id="315" r:id="rId60"/>
    <p:sldId id="316" r:id="rId61"/>
    <p:sldId id="317" r:id="rId62"/>
    <p:sldId id="320" r:id="rId63"/>
    <p:sldId id="318" r:id="rId64"/>
    <p:sldId id="319" r:id="rId65"/>
    <p:sldId id="322" r:id="rId66"/>
    <p:sldId id="324" r:id="rId67"/>
    <p:sldId id="325" r:id="rId68"/>
    <p:sldId id="326" r:id="rId69"/>
    <p:sldId id="301" r:id="rId70"/>
    <p:sldId id="327" r:id="rId71"/>
    <p:sldId id="300" r:id="rId7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FB1DD-B556-4EEB-99D5-F62B683264B0}" type="datetimeFigureOut">
              <a:rPr lang="en-GB" smtClean="0"/>
              <a:t>14/05/2014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B0BB-9B92-4FB6-BCFB-F2C80E2EC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6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B0BB-9B92-4FB6-BCFB-F2C80E2EC6C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1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B0BB-9B92-4FB6-BCFB-F2C80E2EC6CB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2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7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0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4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8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8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2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2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1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3F50-DD1D-499B-960A-2DD45416F9E2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AE70-9CED-4E75-9055-3148455887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31975" r="15211" b="10925"/>
          <a:stretch/>
        </p:blipFill>
        <p:spPr bwMode="auto">
          <a:xfrm>
            <a:off x="251520" y="1196752"/>
            <a:ext cx="8427335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dcs.gla.ac.uk/%7Epat/beach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11715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3076" name="Picture 4" descr="r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00" y="1268760"/>
            <a:ext cx="2559215" cy="29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ecx.images-amazon.com/images/I/415K9qh5LLL._SX38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6671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5517232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The green book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1259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t="57614" r="61525" b="25167"/>
          <a:stretch/>
        </p:blipFill>
        <p:spPr bwMode="auto">
          <a:xfrm>
            <a:off x="1907704" y="1412776"/>
            <a:ext cx="4176464" cy="35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5229200"/>
            <a:ext cx="29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Taken from “</a:t>
            </a:r>
            <a:r>
              <a:rPr lang="en-GB" b="1" i="1" dirty="0" smtClean="0"/>
              <a:t>The green book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36041"/>
            <a:ext cx="3343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10 agents, each ranks 9 others, gender-free</a:t>
            </a:r>
          </a:p>
          <a:p>
            <a:r>
              <a:rPr lang="en-GB" sz="1400" dirty="0" smtClean="0"/>
              <a:t>(n=10, n should be even)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759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43484" r="22512" b="43865"/>
          <a:stretch/>
        </p:blipFill>
        <p:spPr bwMode="auto">
          <a:xfrm>
            <a:off x="820396" y="2060848"/>
            <a:ext cx="79621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912985"/>
            <a:ext cx="29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Taken from “</a:t>
            </a:r>
            <a:r>
              <a:rPr lang="en-GB" b="1" i="1" dirty="0" smtClean="0"/>
              <a:t>The green book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3717032"/>
            <a:ext cx="1568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7 stable </a:t>
            </a:r>
            <a:r>
              <a:rPr lang="en-GB" sz="1400" b="1" dirty="0" err="1" smtClean="0"/>
              <a:t>matchings</a:t>
            </a:r>
            <a:endParaRPr lang="en-GB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91880" y="2060848"/>
            <a:ext cx="2304256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4775"/>
            <a:ext cx="38671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6383893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Algorithm (Pascal)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92494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1985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2967335"/>
            <a:ext cx="179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Code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5802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4775"/>
            <a:ext cx="38671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6383893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Algorithm (Pascal)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92494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1985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2967335"/>
            <a:ext cx="179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Code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2987824" y="5445224"/>
            <a:ext cx="230425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383893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Algorithm (Pascal)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4775"/>
            <a:ext cx="38671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9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383893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Algorithm (Pascal)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4775"/>
            <a:ext cx="38671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383893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Algorithm (Pascal)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4775"/>
            <a:ext cx="38671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3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383893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Algorithm (Pascal)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04775"/>
            <a:ext cx="386715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t's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802"/>
            <a:ext cx="4065562" cy="27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2.githubusercontent.com/u/17266?s=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24" y="2247629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965" y="4405754"/>
            <a:ext cx="370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Stephan &amp; Ciaran spotted something!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1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852936"/>
            <a:ext cx="5088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Something like stable marriage problem … but without sex.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718707"/>
            <a:ext cx="345638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Comic Sans MS" pitchFamily="66" charset="0"/>
              </a:rPr>
              <a:t>A simple constraint model</a:t>
            </a:r>
            <a:endParaRPr lang="en-GB" sz="2000" b="1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7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43808" y="3817864"/>
            <a:ext cx="28591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 smtClean="0"/>
              <a:t>kth</a:t>
            </a:r>
            <a:r>
              <a:rPr lang="en-GB" dirty="0" smtClean="0"/>
              <a:t> choice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8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2117" y="3999988"/>
                <a:ext cx="275505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=5,6,8,2,1,7,10,4,9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999988"/>
                <a:ext cx="27550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3528" y="1052736"/>
            <a:ext cx="2304256" cy="28803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2117" y="3999988"/>
                <a:ext cx="1349216" cy="38151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3,5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999988"/>
                <a:ext cx="1349216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03648" y="1052736"/>
            <a:ext cx="288032" cy="28803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870952" y="3988065"/>
            <a:ext cx="38544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The 5</a:t>
            </a:r>
            <a:r>
              <a:rPr lang="en-GB" baseline="30000" dirty="0" smtClean="0"/>
              <a:t>th</a:t>
            </a:r>
            <a:r>
              <a:rPr lang="en-GB" dirty="0" smtClean="0"/>
              <a:t> preference of agent 3 is agent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0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43808" y="3817864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 smtClean="0"/>
              <a:t>kth</a:t>
            </a:r>
            <a:r>
              <a:rPr lang="en-GB" dirty="0" smtClean="0"/>
              <a:t> choice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75294" y="4510701"/>
            <a:ext cx="285802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/>
              <a:t>k</a:t>
            </a:r>
            <a:r>
              <a:rPr lang="en-GB" dirty="0" err="1" smtClean="0"/>
              <a:t>th</a:t>
            </a:r>
            <a:r>
              <a:rPr lang="en-GB" dirty="0" smtClean="0"/>
              <a:t> choice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1008" y="4488920"/>
                <a:ext cx="1363450" cy="39164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𝑟𝑎𝑛𝑘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08" y="4488920"/>
                <a:ext cx="1363450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43808" y="3817864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 smtClean="0"/>
              <a:t>kth</a:t>
            </a:r>
            <a:r>
              <a:rPr lang="en-GB" dirty="0" smtClean="0"/>
              <a:t> choice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75294" y="4510701"/>
            <a:ext cx="28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/>
              <a:t>k</a:t>
            </a:r>
            <a:r>
              <a:rPr lang="en-GB" dirty="0" err="1" smtClean="0"/>
              <a:t>th</a:t>
            </a:r>
            <a:r>
              <a:rPr lang="en-GB" dirty="0" smtClean="0"/>
              <a:t> choice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1008" y="4488920"/>
                <a:ext cx="1363450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𝑟𝑎𝑛𝑘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08" y="4488920"/>
                <a:ext cx="1363450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7584" y="5949280"/>
            <a:ext cx="74817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NOTE: a rank value that is low is a preferred choice (large numbers are bad)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2515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43808" y="3817864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 smtClean="0"/>
              <a:t>kth</a:t>
            </a:r>
            <a:r>
              <a:rPr lang="en-GB" dirty="0" smtClean="0"/>
              <a:t> choice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75294" y="4510701"/>
            <a:ext cx="29603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5 is agent 3’s 1st choice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1008" y="4488920"/>
                <a:ext cx="1404487" cy="38151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𝑟𝑎𝑛𝑘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3,5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08" y="4488920"/>
                <a:ext cx="1404487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11560" y="1038429"/>
            <a:ext cx="288032" cy="28803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3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79512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43808" y="3817864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 smtClean="0"/>
              <a:t>kth</a:t>
            </a:r>
            <a:r>
              <a:rPr lang="en-GB" dirty="0" smtClean="0"/>
              <a:t> choice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75294" y="4510701"/>
            <a:ext cx="28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/>
              <a:t>k</a:t>
            </a:r>
            <a:r>
              <a:rPr lang="en-GB" dirty="0" err="1" smtClean="0"/>
              <a:t>th</a:t>
            </a:r>
            <a:r>
              <a:rPr lang="en-GB" dirty="0" smtClean="0"/>
              <a:t> choice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1008" y="4488920"/>
                <a:ext cx="140448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𝑟𝑎𝑛𝑘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3,5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08" y="4488920"/>
                <a:ext cx="1404487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0460" y="5225388"/>
                <a:ext cx="173483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{1..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−1}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0" y="5225388"/>
                <a:ext cx="173483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17640" y="5225388"/>
            <a:ext cx="57615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i="1" dirty="0"/>
              <a:t>c</a:t>
            </a:r>
            <a:r>
              <a:rPr lang="en-GB" b="1" i="1" dirty="0" smtClean="0"/>
              <a:t>onstrained integer variable</a:t>
            </a:r>
            <a:r>
              <a:rPr lang="en-GB" dirty="0" smtClean="0"/>
              <a:t> agent i with a domain of </a:t>
            </a:r>
            <a:r>
              <a:rPr lang="en-GB" b="1" i="1" dirty="0" smtClean="0"/>
              <a:t>ranks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7736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82903" y="476672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7" y="3360678"/>
                <a:ext cx="75386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43808" y="3343886"/>
            <a:ext cx="25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Preference list for agent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𝑝𝑟𝑒𝑓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57" y="3841200"/>
                <a:ext cx="1285352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43808" y="3817864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 smtClean="0"/>
              <a:t>kth</a:t>
            </a:r>
            <a:r>
              <a:rPr lang="en-GB" dirty="0" smtClean="0"/>
              <a:t> choice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75294" y="4510701"/>
            <a:ext cx="28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j is agent i’s </a:t>
            </a:r>
            <a:r>
              <a:rPr lang="en-GB" dirty="0" err="1"/>
              <a:t>k</a:t>
            </a:r>
            <a:r>
              <a:rPr lang="en-GB" dirty="0" err="1" smtClean="0"/>
              <a:t>th</a:t>
            </a:r>
            <a:r>
              <a:rPr lang="en-GB" dirty="0" smtClean="0"/>
              <a:t> choice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1008" y="4488920"/>
                <a:ext cx="140448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𝑟𝑎𝑛𝑘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3,5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08" y="4488920"/>
                <a:ext cx="1404487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09235" y="1916832"/>
            <a:ext cx="288032" cy="28803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0460" y="5225388"/>
                <a:ext cx="90274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0" y="5225388"/>
                <a:ext cx="90274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75294" y="5239798"/>
            <a:ext cx="42493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gent 7 gets 6</a:t>
            </a:r>
            <a:r>
              <a:rPr lang="en-GB" baseline="30000" dirty="0" smtClean="0"/>
              <a:t>th</a:t>
            </a:r>
            <a:r>
              <a:rPr lang="en-GB" dirty="0" smtClean="0"/>
              <a:t> choice and that is agent 10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9193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73664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Marriage Problem (SM)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3514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Ant: Bea, Ann, Cat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053514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Bob: Bea, Cat,  Ann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053514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Cal: Ann,  Bea, Cat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5436096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Ann: Bob, Ant, Cal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436096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Bea: Cal, Ant, Bob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436096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Cat: Cal, Bob, Ant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97435" y="3501008"/>
            <a:ext cx="4432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Men rank women, 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Women rank men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Match men to women in a matching M such that</a:t>
            </a:r>
          </a:p>
          <a:p>
            <a:r>
              <a:rPr lang="en-GB" sz="1400" dirty="0" smtClean="0">
                <a:latin typeface="Comic Sans MS" pitchFamily="66" charset="0"/>
              </a:rPr>
              <a:t>        there is no incentive for a (</a:t>
            </a:r>
            <a:r>
              <a:rPr lang="en-GB" sz="1400" dirty="0" err="1" smtClean="0">
                <a:latin typeface="Comic Sans MS" pitchFamily="66" charset="0"/>
              </a:rPr>
              <a:t>m,w</a:t>
            </a:r>
            <a:r>
              <a:rPr lang="en-GB" sz="1400" dirty="0" smtClean="0">
                <a:latin typeface="Comic Sans MS" pitchFamily="66" charset="0"/>
              </a:rPr>
              <a:t>) pair not in M</a:t>
            </a:r>
          </a:p>
          <a:p>
            <a:r>
              <a:rPr lang="en-GB" sz="1400" dirty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       to divorce and elope</a:t>
            </a:r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-     i.e. it is </a:t>
            </a:r>
            <a:r>
              <a:rPr lang="en-GB" sz="1400" i="1" dirty="0" smtClean="0">
                <a:latin typeface="Comic Sans MS" pitchFamily="66" charset="0"/>
              </a:rPr>
              <a:t>stable</a:t>
            </a:r>
            <a:r>
              <a:rPr lang="en-GB" sz="1400" dirty="0" smtClean="0">
                <a:latin typeface="Comic Sans MS" pitchFamily="66" charset="0"/>
              </a:rPr>
              <a:t>, there are </a:t>
            </a:r>
            <a:r>
              <a:rPr lang="en-GB" sz="1400" i="1" dirty="0" smtClean="0">
                <a:latin typeface="Comic Sans MS" pitchFamily="66" charset="0"/>
              </a:rPr>
              <a:t>no blocking pairs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2280" y="6093296"/>
            <a:ext cx="171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Order n squared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6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19" y="1268760"/>
            <a:ext cx="799288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u="sng" dirty="0" smtClean="0">
                <a:latin typeface="Comic Sans MS" pitchFamily="66" charset="0"/>
              </a:rPr>
              <a:t>Given</a:t>
            </a:r>
            <a:r>
              <a:rPr lang="en-GB" sz="2000" dirty="0" smtClean="0">
                <a:latin typeface="Comic Sans MS" pitchFamily="66" charset="0"/>
              </a:rPr>
              <a:t> two agents, i and j, </a:t>
            </a:r>
          </a:p>
          <a:p>
            <a:r>
              <a:rPr lang="en-GB" sz="2000" b="1" i="1" u="sng" dirty="0" smtClean="0">
                <a:latin typeface="Comic Sans MS" pitchFamily="66" charset="0"/>
              </a:rPr>
              <a:t>if</a:t>
            </a:r>
            <a:r>
              <a:rPr lang="en-GB" sz="2000" dirty="0" smtClean="0">
                <a:latin typeface="Comic Sans MS" pitchFamily="66" charset="0"/>
              </a:rPr>
              <a:t> agent i is matched to an agent he prefers less than agent j</a:t>
            </a:r>
          </a:p>
          <a:p>
            <a:r>
              <a:rPr lang="en-GB" sz="2000" b="1" i="1" u="sng" dirty="0">
                <a:latin typeface="Comic Sans MS" pitchFamily="66" charset="0"/>
              </a:rPr>
              <a:t>t</a:t>
            </a:r>
            <a:r>
              <a:rPr lang="en-GB" sz="2000" b="1" i="1" u="sng" dirty="0" smtClean="0">
                <a:latin typeface="Comic Sans MS" pitchFamily="66" charset="0"/>
              </a:rPr>
              <a:t>hen</a:t>
            </a:r>
            <a:r>
              <a:rPr lang="en-GB" sz="2000" dirty="0" smtClean="0">
                <a:latin typeface="Comic Sans MS" pitchFamily="66" charset="0"/>
              </a:rPr>
              <a:t> agent j must match up with an agent he prefers to agent i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19" y="1268760"/>
            <a:ext cx="799288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u="sng" dirty="0" smtClean="0">
                <a:latin typeface="Comic Sans MS" pitchFamily="66" charset="0"/>
              </a:rPr>
              <a:t>Given</a:t>
            </a:r>
            <a:r>
              <a:rPr lang="en-GB" sz="2000" dirty="0" smtClean="0">
                <a:latin typeface="Comic Sans MS" pitchFamily="66" charset="0"/>
              </a:rPr>
              <a:t> two agents, i and j, </a:t>
            </a:r>
          </a:p>
          <a:p>
            <a:r>
              <a:rPr lang="en-GB" sz="2000" b="1" i="1" u="sng" dirty="0" smtClean="0">
                <a:latin typeface="Comic Sans MS" pitchFamily="66" charset="0"/>
              </a:rPr>
              <a:t>if</a:t>
            </a:r>
            <a:r>
              <a:rPr lang="en-GB" sz="2000" dirty="0" smtClean="0">
                <a:latin typeface="Comic Sans MS" pitchFamily="66" charset="0"/>
              </a:rPr>
              <a:t> agent i is matched to an agent he prefers less than agent j</a:t>
            </a:r>
          </a:p>
          <a:p>
            <a:r>
              <a:rPr lang="en-GB" sz="2000" b="1" i="1" u="sng" dirty="0">
                <a:latin typeface="Comic Sans MS" pitchFamily="66" charset="0"/>
              </a:rPr>
              <a:t>t</a:t>
            </a:r>
            <a:r>
              <a:rPr lang="en-GB" sz="2000" b="1" i="1" u="sng" dirty="0" smtClean="0">
                <a:latin typeface="Comic Sans MS" pitchFamily="66" charset="0"/>
              </a:rPr>
              <a:t>hen</a:t>
            </a:r>
            <a:r>
              <a:rPr lang="en-GB" sz="2000" dirty="0" smtClean="0">
                <a:latin typeface="Comic Sans MS" pitchFamily="66" charset="0"/>
              </a:rPr>
              <a:t> agent j must match up with an agent he prefers to agent i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51914" r="20873" b="35345"/>
          <a:stretch/>
        </p:blipFill>
        <p:spPr bwMode="auto">
          <a:xfrm>
            <a:off x="399435" y="2636912"/>
            <a:ext cx="8292255" cy="15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19" y="1268760"/>
            <a:ext cx="799288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u="sng" dirty="0" smtClean="0">
                <a:latin typeface="Comic Sans MS" pitchFamily="66" charset="0"/>
              </a:rPr>
              <a:t>Given</a:t>
            </a:r>
            <a:r>
              <a:rPr lang="en-GB" sz="2000" dirty="0" smtClean="0">
                <a:latin typeface="Comic Sans MS" pitchFamily="66" charset="0"/>
              </a:rPr>
              <a:t> two agents, i and j, </a:t>
            </a:r>
          </a:p>
          <a:p>
            <a:r>
              <a:rPr lang="en-GB" sz="2000" b="1" i="1" u="sng" dirty="0" smtClean="0">
                <a:latin typeface="Comic Sans MS" pitchFamily="66" charset="0"/>
              </a:rPr>
              <a:t>if</a:t>
            </a:r>
            <a:r>
              <a:rPr lang="en-GB" sz="2000" dirty="0" smtClean="0">
                <a:latin typeface="Comic Sans MS" pitchFamily="66" charset="0"/>
              </a:rPr>
              <a:t> agent i is matched to an agent he prefers less than agent j</a:t>
            </a:r>
          </a:p>
          <a:p>
            <a:r>
              <a:rPr lang="en-GB" sz="2000" b="1" i="1" u="sng" dirty="0">
                <a:latin typeface="Comic Sans MS" pitchFamily="66" charset="0"/>
              </a:rPr>
              <a:t>t</a:t>
            </a:r>
            <a:r>
              <a:rPr lang="en-GB" sz="2000" b="1" i="1" u="sng" dirty="0" smtClean="0">
                <a:latin typeface="Comic Sans MS" pitchFamily="66" charset="0"/>
              </a:rPr>
              <a:t>hen</a:t>
            </a:r>
            <a:r>
              <a:rPr lang="en-GB" sz="2000" dirty="0" smtClean="0">
                <a:latin typeface="Comic Sans MS" pitchFamily="66" charset="0"/>
              </a:rPr>
              <a:t> agent j must match up with an agent he prefers to agent i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51914" r="20873" b="35345"/>
          <a:stretch/>
        </p:blipFill>
        <p:spPr bwMode="auto">
          <a:xfrm>
            <a:off x="399435" y="2636912"/>
            <a:ext cx="8292255" cy="15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509120"/>
            <a:ext cx="531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(1) agent variables,  actually we allow incomplete lists!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0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19" y="1268760"/>
            <a:ext cx="799288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u="sng" dirty="0" smtClean="0">
                <a:latin typeface="Comic Sans MS" pitchFamily="66" charset="0"/>
              </a:rPr>
              <a:t>Given</a:t>
            </a:r>
            <a:r>
              <a:rPr lang="en-GB" sz="2000" dirty="0" smtClean="0">
                <a:latin typeface="Comic Sans MS" pitchFamily="66" charset="0"/>
              </a:rPr>
              <a:t> two agents, i and j, </a:t>
            </a:r>
          </a:p>
          <a:p>
            <a:r>
              <a:rPr lang="en-GB" sz="2000" b="1" i="1" u="sng" dirty="0" smtClean="0">
                <a:latin typeface="Comic Sans MS" pitchFamily="66" charset="0"/>
              </a:rPr>
              <a:t>if</a:t>
            </a:r>
            <a:r>
              <a:rPr lang="en-GB" sz="2000" dirty="0" smtClean="0">
                <a:latin typeface="Comic Sans MS" pitchFamily="66" charset="0"/>
              </a:rPr>
              <a:t> agent i is matched to an agent he prefers less than agent j</a:t>
            </a:r>
          </a:p>
          <a:p>
            <a:r>
              <a:rPr lang="en-GB" sz="2000" b="1" i="1" u="sng" dirty="0">
                <a:latin typeface="Comic Sans MS" pitchFamily="66" charset="0"/>
              </a:rPr>
              <a:t>t</a:t>
            </a:r>
            <a:r>
              <a:rPr lang="en-GB" sz="2000" b="1" i="1" u="sng" dirty="0" smtClean="0">
                <a:latin typeface="Comic Sans MS" pitchFamily="66" charset="0"/>
              </a:rPr>
              <a:t>hen</a:t>
            </a:r>
            <a:r>
              <a:rPr lang="en-GB" sz="2000" dirty="0" smtClean="0">
                <a:latin typeface="Comic Sans MS" pitchFamily="66" charset="0"/>
              </a:rPr>
              <a:t> agent j must match up with an agent he prefers to agent i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51914" r="20873" b="35345"/>
          <a:stretch/>
        </p:blipFill>
        <p:spPr bwMode="auto">
          <a:xfrm>
            <a:off x="399435" y="2636912"/>
            <a:ext cx="8292255" cy="15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509120"/>
            <a:ext cx="6041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/>
              <a:t>a</a:t>
            </a:r>
            <a:r>
              <a:rPr lang="en-GB" dirty="0" smtClean="0"/>
              <a:t>gent variables,  actually we allow incomplete lists!</a:t>
            </a:r>
          </a:p>
          <a:p>
            <a:pPr marL="342900" indent="-342900">
              <a:buAutoNum type="arabicParenBoth"/>
            </a:pPr>
            <a:r>
              <a:rPr lang="en-GB" dirty="0" smtClean="0"/>
              <a:t>If agent i is matched to agent he prefers less than agent j</a:t>
            </a:r>
          </a:p>
          <a:p>
            <a:r>
              <a:rPr lang="en-GB" dirty="0"/>
              <a:t> </a:t>
            </a:r>
            <a:r>
              <a:rPr lang="en-GB" dirty="0" smtClean="0"/>
              <a:t>      then agent j must match with someone better than agent i</a:t>
            </a:r>
          </a:p>
        </p:txBody>
      </p:sp>
    </p:spTree>
    <p:extLst>
      <p:ext uri="{BB962C8B-B14F-4D97-AF65-F5344CB8AC3E}">
        <p14:creationId xmlns:p14="http://schemas.microsoft.com/office/powerpoint/2010/main" val="14878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368" y="1457"/>
            <a:ext cx="2345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 simple constraint model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19" y="1268760"/>
            <a:ext cx="799288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u="sng" dirty="0" smtClean="0">
                <a:latin typeface="Comic Sans MS" pitchFamily="66" charset="0"/>
              </a:rPr>
              <a:t>Given</a:t>
            </a:r>
            <a:r>
              <a:rPr lang="en-GB" sz="2000" dirty="0" smtClean="0">
                <a:latin typeface="Comic Sans MS" pitchFamily="66" charset="0"/>
              </a:rPr>
              <a:t> two agents, i and j, </a:t>
            </a:r>
          </a:p>
          <a:p>
            <a:r>
              <a:rPr lang="en-GB" sz="2000" b="1" i="1" u="sng" dirty="0" smtClean="0">
                <a:latin typeface="Comic Sans MS" pitchFamily="66" charset="0"/>
              </a:rPr>
              <a:t>if</a:t>
            </a:r>
            <a:r>
              <a:rPr lang="en-GB" sz="2000" dirty="0" smtClean="0">
                <a:latin typeface="Comic Sans MS" pitchFamily="66" charset="0"/>
              </a:rPr>
              <a:t> agent i is matched to an agent he prefers less than agent j</a:t>
            </a:r>
          </a:p>
          <a:p>
            <a:r>
              <a:rPr lang="en-GB" sz="2000" b="1" i="1" u="sng" dirty="0">
                <a:latin typeface="Comic Sans MS" pitchFamily="66" charset="0"/>
              </a:rPr>
              <a:t>t</a:t>
            </a:r>
            <a:r>
              <a:rPr lang="en-GB" sz="2000" b="1" i="1" u="sng" dirty="0" smtClean="0">
                <a:latin typeface="Comic Sans MS" pitchFamily="66" charset="0"/>
              </a:rPr>
              <a:t>hen</a:t>
            </a:r>
            <a:r>
              <a:rPr lang="en-GB" sz="2000" dirty="0" smtClean="0">
                <a:latin typeface="Comic Sans MS" pitchFamily="66" charset="0"/>
              </a:rPr>
              <a:t> agent j must match up with an agent he prefers to agent i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51914" r="20873" b="35345"/>
          <a:stretch/>
        </p:blipFill>
        <p:spPr bwMode="auto">
          <a:xfrm>
            <a:off x="399435" y="2636912"/>
            <a:ext cx="8292255" cy="15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509120"/>
            <a:ext cx="6046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/>
              <a:t>a</a:t>
            </a:r>
            <a:r>
              <a:rPr lang="en-GB" dirty="0" smtClean="0"/>
              <a:t>gent variables,  actually we allow incomplete lists!</a:t>
            </a:r>
          </a:p>
          <a:p>
            <a:pPr marL="342900" indent="-342900">
              <a:buAutoNum type="arabicParenBoth"/>
            </a:pPr>
            <a:r>
              <a:rPr lang="en-GB" dirty="0" smtClean="0"/>
              <a:t>If agent i is matched to agent he prefers less than agent j</a:t>
            </a:r>
          </a:p>
          <a:p>
            <a:r>
              <a:rPr lang="en-GB" dirty="0"/>
              <a:t> </a:t>
            </a:r>
            <a:r>
              <a:rPr lang="en-GB" dirty="0" smtClean="0"/>
              <a:t>      then agent j must match with someone better than agent i</a:t>
            </a:r>
          </a:p>
          <a:p>
            <a:r>
              <a:rPr lang="en-GB" dirty="0" smtClean="0"/>
              <a:t>(3) If agent i is matched to agent j</a:t>
            </a:r>
          </a:p>
          <a:p>
            <a:r>
              <a:rPr lang="en-GB" dirty="0"/>
              <a:t> </a:t>
            </a:r>
            <a:r>
              <a:rPr lang="en-GB" dirty="0" smtClean="0"/>
              <a:t>     then agent j is matched to agent i  </a:t>
            </a:r>
          </a:p>
        </p:txBody>
      </p:sp>
    </p:spTree>
    <p:extLst>
      <p:ext uri="{BB962C8B-B14F-4D97-AF65-F5344CB8AC3E}">
        <p14:creationId xmlns:p14="http://schemas.microsoft.com/office/powerpoint/2010/main" val="8344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91012"/>
              </p:ext>
            </p:extLst>
          </p:nvPr>
        </p:nvGraphicFramePr>
        <p:xfrm>
          <a:off x="1213301" y="3654316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44016">
                <a:tc>
                  <a:txBody>
                    <a:bodyPr/>
                    <a:lstStyle/>
                    <a:p>
                      <a:pPr lvl="0" algn="ctr"/>
                      <a:r>
                        <a:rPr lang="en-GB" dirty="0" smtClean="0"/>
                        <a:t>3: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58727"/>
              </p:ext>
            </p:extLst>
          </p:nvPr>
        </p:nvGraphicFramePr>
        <p:xfrm>
          <a:off x="1212061" y="3216548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0040">
                <a:tc>
                  <a:txBody>
                    <a:bodyPr/>
                    <a:lstStyle/>
                    <a:p>
                      <a:pPr lvl="0" algn="ctr"/>
                      <a:r>
                        <a:rPr lang="en-GB" dirty="0" smtClean="0"/>
                        <a:t>1: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236397" y="3078252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49889" y="4158372"/>
            <a:ext cx="238650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847" y="35500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(2)</a:t>
            </a:r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6731" y="26717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70462" y="116632"/>
            <a:ext cx="997281" cy="2880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2135" y="548680"/>
            <a:ext cx="738327" cy="2880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642674" y="836712"/>
            <a:ext cx="610579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u="sng" dirty="0" smtClean="0">
                <a:latin typeface="Comic Sans MS" pitchFamily="66" charset="0"/>
              </a:rPr>
              <a:t>Given</a:t>
            </a:r>
            <a:r>
              <a:rPr lang="en-GB" sz="1600" dirty="0" smtClean="0">
                <a:latin typeface="Comic Sans MS" pitchFamily="66" charset="0"/>
              </a:rPr>
              <a:t> two agents, 1 and 3, </a:t>
            </a:r>
          </a:p>
          <a:p>
            <a:r>
              <a:rPr lang="en-GB" sz="1600" b="1" i="1" u="sng" dirty="0" smtClean="0">
                <a:latin typeface="Comic Sans MS" pitchFamily="66" charset="0"/>
              </a:rPr>
              <a:t>if</a:t>
            </a:r>
            <a:r>
              <a:rPr lang="en-GB" sz="1600" dirty="0" smtClean="0">
                <a:latin typeface="Comic Sans MS" pitchFamily="66" charset="0"/>
              </a:rPr>
              <a:t> agent 1 is matched to an agent he prefers less than agent 3</a:t>
            </a:r>
          </a:p>
          <a:p>
            <a:r>
              <a:rPr lang="en-GB" sz="1600" b="1" i="1" u="sng" dirty="0">
                <a:latin typeface="Comic Sans MS" pitchFamily="66" charset="0"/>
              </a:rPr>
              <a:t>t</a:t>
            </a:r>
            <a:r>
              <a:rPr lang="en-GB" sz="1600" b="1" i="1" u="sng" dirty="0" smtClean="0">
                <a:latin typeface="Comic Sans MS" pitchFamily="66" charset="0"/>
              </a:rPr>
              <a:t>hen</a:t>
            </a:r>
            <a:r>
              <a:rPr lang="en-GB" sz="1600" dirty="0" smtClean="0">
                <a:latin typeface="Comic Sans MS" pitchFamily="66" charset="0"/>
              </a:rPr>
              <a:t> agent 3 must match with an agent he prefers to agent 1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56485" r="20873" b="39430"/>
          <a:stretch/>
        </p:blipFill>
        <p:spPr bwMode="auto">
          <a:xfrm>
            <a:off x="323528" y="5552502"/>
            <a:ext cx="8292255" cy="48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0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57614" r="61525" b="26277"/>
          <a:stretch/>
        </p:blipFill>
        <p:spPr bwMode="auto">
          <a:xfrm>
            <a:off x="16731" y="26717"/>
            <a:ext cx="2592288" cy="238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59102"/>
              </p:ext>
            </p:extLst>
          </p:nvPr>
        </p:nvGraphicFramePr>
        <p:xfrm>
          <a:off x="867542" y="3907418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0040">
                <a:tc>
                  <a:txBody>
                    <a:bodyPr/>
                    <a:lstStyle/>
                    <a:p>
                      <a:pPr lvl="0" algn="ctr"/>
                      <a:r>
                        <a:rPr lang="en-GB" dirty="0" smtClean="0"/>
                        <a:t>3: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19579"/>
              </p:ext>
            </p:extLst>
          </p:nvPr>
        </p:nvGraphicFramePr>
        <p:xfrm>
          <a:off x="867542" y="3469650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0040">
                <a:tc>
                  <a:txBody>
                    <a:bodyPr/>
                    <a:lstStyle/>
                    <a:p>
                      <a:pPr lvl="0" algn="ctr"/>
                      <a:r>
                        <a:rPr lang="en-GB" dirty="0" smtClean="0"/>
                        <a:t>1: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4293" y="361366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(3)</a:t>
            </a:r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7" t="59911" r="20873" b="36373"/>
          <a:stretch/>
        </p:blipFill>
        <p:spPr bwMode="auto">
          <a:xfrm>
            <a:off x="672029" y="5229200"/>
            <a:ext cx="7619237" cy="4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30298" y="869811"/>
            <a:ext cx="3604925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u="sng" dirty="0" smtClean="0">
                <a:latin typeface="Comic Sans MS" pitchFamily="66" charset="0"/>
              </a:rPr>
              <a:t>Given</a:t>
            </a:r>
            <a:r>
              <a:rPr lang="en-GB" sz="1600" dirty="0" smtClean="0">
                <a:latin typeface="Comic Sans MS" pitchFamily="66" charset="0"/>
              </a:rPr>
              <a:t> two agents, 1 and 3, </a:t>
            </a:r>
          </a:p>
          <a:p>
            <a:r>
              <a:rPr lang="en-GB" sz="1600" b="1" i="1" u="sng" dirty="0" smtClean="0">
                <a:latin typeface="Comic Sans MS" pitchFamily="66" charset="0"/>
              </a:rPr>
              <a:t>if</a:t>
            </a:r>
            <a:r>
              <a:rPr lang="en-GB" sz="1600" dirty="0" smtClean="0">
                <a:latin typeface="Comic Sans MS" pitchFamily="66" charset="0"/>
              </a:rPr>
              <a:t> agent 1 is matched to agent 3</a:t>
            </a:r>
          </a:p>
          <a:p>
            <a:r>
              <a:rPr lang="en-GB" sz="1600" b="1" i="1" u="sng" dirty="0">
                <a:latin typeface="Comic Sans MS" pitchFamily="66" charset="0"/>
              </a:rPr>
              <a:t>t</a:t>
            </a:r>
            <a:r>
              <a:rPr lang="en-GB" sz="1600" b="1" i="1" u="sng" dirty="0" smtClean="0">
                <a:latin typeface="Comic Sans MS" pitchFamily="66" charset="0"/>
              </a:rPr>
              <a:t>hen</a:t>
            </a:r>
            <a:r>
              <a:rPr lang="en-GB" sz="1600" dirty="0" smtClean="0">
                <a:latin typeface="Comic Sans MS" pitchFamily="66" charset="0"/>
              </a:rPr>
              <a:t> agent 3 is matched to agent 1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8241" y="548680"/>
            <a:ext cx="369423" cy="2880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3608" y="116632"/>
            <a:ext cx="269267" cy="2880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20841" r="19518" b="14576"/>
          <a:stretch/>
        </p:blipFill>
        <p:spPr bwMode="auto">
          <a:xfrm>
            <a:off x="179512" y="116632"/>
            <a:ext cx="8712968" cy="64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6376" y="24676"/>
            <a:ext cx="10537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choco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123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20841" r="19518" b="14576"/>
          <a:stretch/>
        </p:blipFill>
        <p:spPr bwMode="auto">
          <a:xfrm>
            <a:off x="179512" y="116632"/>
            <a:ext cx="8712968" cy="64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6376" y="24676"/>
            <a:ext cx="10537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choco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115616" y="836712"/>
            <a:ext cx="6624736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409265" y="3131676"/>
            <a:ext cx="23310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Read in the problem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20841" r="19518" b="14576"/>
          <a:stretch/>
        </p:blipFill>
        <p:spPr bwMode="auto">
          <a:xfrm>
            <a:off x="179512" y="116632"/>
            <a:ext cx="8712968" cy="64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6376" y="24676"/>
            <a:ext cx="10537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choco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115615" y="3429000"/>
            <a:ext cx="7367635" cy="1512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651079" y="4571836"/>
            <a:ext cx="18469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Build the model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73664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Marriage Problem (SM)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3514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Ant: </a:t>
            </a:r>
            <a:r>
              <a:rPr lang="en-GB" b="1" i="1" dirty="0" smtClean="0">
                <a:solidFill>
                  <a:schemeClr val="tx1"/>
                </a:solidFill>
              </a:rPr>
              <a:t>Bea</a:t>
            </a:r>
            <a:r>
              <a:rPr lang="en-GB" dirty="0" smtClean="0"/>
              <a:t>, Ann, Cat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053514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Bob: Bea, Cat,  Ann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053514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Cal: Ann,  Bea, Cat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5436096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Ann: Bob, Ant, Cal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436096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Bea: Cal, </a:t>
            </a:r>
            <a:r>
              <a:rPr lang="en-GB" b="1" i="1" dirty="0" smtClean="0">
                <a:solidFill>
                  <a:schemeClr val="tx1"/>
                </a:solidFill>
              </a:rPr>
              <a:t>Ant</a:t>
            </a:r>
            <a:r>
              <a:rPr lang="en-GB" dirty="0" smtClean="0"/>
              <a:t>, Bob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436096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Cat: Cal, Bob, Ant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97435" y="3501008"/>
            <a:ext cx="4432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Men rank women, 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Women rank men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Match men to women in a matching M such that</a:t>
            </a:r>
          </a:p>
          <a:p>
            <a:r>
              <a:rPr lang="en-GB" sz="1400" dirty="0" smtClean="0">
                <a:latin typeface="Comic Sans MS" pitchFamily="66" charset="0"/>
              </a:rPr>
              <a:t>        there is no incentive for a (</a:t>
            </a:r>
            <a:r>
              <a:rPr lang="en-GB" sz="1400" dirty="0" err="1" smtClean="0">
                <a:latin typeface="Comic Sans MS" pitchFamily="66" charset="0"/>
              </a:rPr>
              <a:t>m,w</a:t>
            </a:r>
            <a:r>
              <a:rPr lang="en-GB" sz="1400" dirty="0" smtClean="0">
                <a:latin typeface="Comic Sans MS" pitchFamily="66" charset="0"/>
              </a:rPr>
              <a:t>) pair not in M</a:t>
            </a:r>
          </a:p>
          <a:p>
            <a:r>
              <a:rPr lang="en-GB" sz="1400" dirty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       to divorce and elope</a:t>
            </a:r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-     i.e. it is </a:t>
            </a:r>
            <a:r>
              <a:rPr lang="en-GB" sz="1400" i="1" dirty="0" smtClean="0">
                <a:latin typeface="Comic Sans MS" pitchFamily="66" charset="0"/>
              </a:rPr>
              <a:t>stable</a:t>
            </a:r>
            <a:r>
              <a:rPr lang="en-GB" sz="1400" dirty="0" smtClean="0">
                <a:latin typeface="Comic Sans MS" pitchFamily="66" charset="0"/>
              </a:rPr>
              <a:t>, there are </a:t>
            </a:r>
            <a:r>
              <a:rPr lang="en-GB" sz="1400" i="1" dirty="0" smtClean="0">
                <a:latin typeface="Comic Sans MS" pitchFamily="66" charset="0"/>
              </a:rPr>
              <a:t>no blocking pairs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2280" y="6093296"/>
            <a:ext cx="171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Order n squared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2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20841" r="19518" b="14576"/>
          <a:stretch/>
        </p:blipFill>
        <p:spPr bwMode="auto">
          <a:xfrm>
            <a:off x="136660" y="127485"/>
            <a:ext cx="8712968" cy="64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6376" y="24676"/>
            <a:ext cx="105375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choco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971601" y="4869160"/>
            <a:ext cx="5544615" cy="10081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004048" y="4497043"/>
            <a:ext cx="33843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Find and print first matching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545221"/>
            <a:ext cx="1016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Neat</a:t>
            </a:r>
          </a:p>
          <a:p>
            <a:pPr algn="ctr"/>
            <a:r>
              <a:rPr lang="en-GB" dirty="0" smtClean="0"/>
              <a:t> </a:t>
            </a:r>
            <a:r>
              <a:rPr lang="en-GB" sz="7200" dirty="0" smtClean="0">
                <a:sym typeface="Wingdings" pitchFamily="2" charset="2"/>
              </a:rPr>
              <a:t>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3336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44375" r="36693" b="41390"/>
          <a:stretch/>
        </p:blipFill>
        <p:spPr bwMode="auto">
          <a:xfrm>
            <a:off x="3491880" y="3343328"/>
            <a:ext cx="53190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54406"/>
            <a:ext cx="219803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Can model SMI as SRI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67544" y="331645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Ant: Bea, Ann, Cat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952300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Bob: Bea, Cat,  Ann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152806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Cal: Ann,  Bea, Cat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67544" y="2232581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Ann: Bob, Ant, Cal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2853236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Bea: Cal, Ant, Bob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67544" y="3429000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Cat: Cal, Bob, Ant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39952" y="299290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35124" y="2991847"/>
            <a:ext cx="89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women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1" y="3000799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omen+6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22251" y="259262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SM</a:t>
            </a:r>
            <a:endParaRPr lang="en-GB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5373" y="259262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SRI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2291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arahgrussell.files.wordpress.com/2012/11/omo-washing-powder-detergent-uk-19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76839"/>
            <a:ext cx="3359733" cy="33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3415" y="116632"/>
            <a:ext cx="26275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Yes, but what’s new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8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arahgrussell.files.wordpress.com/2012/11/omo-washing-powder-detergent-uk-19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76839"/>
            <a:ext cx="3359733" cy="33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3415" y="116632"/>
            <a:ext cx="26275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Yes, but what’s new here?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83356" y="2420888"/>
            <a:ext cx="4369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Model appeared twice in workshops</a:t>
            </a:r>
          </a:p>
          <a:p>
            <a:pPr marL="342900" indent="-342900">
              <a:buAutoNum type="arabicPeriod"/>
            </a:pPr>
            <a:r>
              <a:rPr lang="en-GB" dirty="0" smtClean="0"/>
              <a:t>Applied to SM but not SR!</a:t>
            </a:r>
          </a:p>
          <a:p>
            <a:r>
              <a:rPr lang="en-GB" dirty="0" smtClean="0"/>
              <a:t>      (two sets of variables, more complicated)</a:t>
            </a:r>
          </a:p>
          <a:p>
            <a:pPr marL="342900" indent="-342900">
              <a:buAutoNum type="arabicPeriod" startAt="3"/>
            </a:pPr>
            <a:r>
              <a:rPr lang="en-GB" dirty="0" smtClean="0"/>
              <a:t>One model for SM, SMI, SR &amp; SRI</a:t>
            </a:r>
          </a:p>
          <a:p>
            <a:pPr marL="342900" indent="-342900">
              <a:buAutoNum type="arabicPeriod" startAt="3"/>
            </a:pPr>
            <a:r>
              <a:rPr lang="en-GB" dirty="0" smtClean="0"/>
              <a:t>Simple &amp; elegant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8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arahgrussell.files.wordpress.com/2012/11/omo-washing-powder-detergent-uk-19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76839"/>
            <a:ext cx="3359733" cy="33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3415" y="116632"/>
            <a:ext cx="26275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Yes, but what’s new here?</a:t>
            </a:r>
            <a:endParaRPr lang="en-GB" dirty="0"/>
          </a:p>
        </p:txBody>
      </p:sp>
      <p:pic>
        <p:nvPicPr>
          <p:cNvPr id="12290" name="Picture 2" descr="http://images.fineartamerica.com/images-medium-large/unhappy-senior-man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29" y="3220351"/>
            <a:ext cx="3638616" cy="36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5118214"/>
            <a:ext cx="613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But this is hard to believe … it is </a:t>
            </a:r>
            <a:r>
              <a:rPr lang="en-GB" b="1" i="1" dirty="0" smtClean="0"/>
              <a:t>slower</a:t>
            </a:r>
            <a:r>
              <a:rPr lang="en-GB" dirty="0" smtClean="0"/>
              <a:t> than Rob’s 1985 results!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83356" y="2420888"/>
            <a:ext cx="4369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Model appeared twice in workshops</a:t>
            </a:r>
          </a:p>
          <a:p>
            <a:pPr marL="342900" indent="-342900">
              <a:buAutoNum type="arabicPeriod"/>
            </a:pPr>
            <a:r>
              <a:rPr lang="en-GB" dirty="0" smtClean="0"/>
              <a:t>Applied to SM but not SR!</a:t>
            </a:r>
          </a:p>
          <a:p>
            <a:r>
              <a:rPr lang="en-GB" dirty="0" smtClean="0"/>
              <a:t>      (two sets of variables, more complicated)</a:t>
            </a:r>
          </a:p>
          <a:p>
            <a:pPr marL="342900" indent="-342900">
              <a:buAutoNum type="arabicPeriod" startAt="3"/>
            </a:pPr>
            <a:r>
              <a:rPr lang="en-GB" dirty="0" smtClean="0"/>
              <a:t>One model for SM, SMI, SR &amp; SRI</a:t>
            </a:r>
          </a:p>
          <a:p>
            <a:pPr marL="342900" indent="-342900">
              <a:buAutoNum type="arabicPeriod" startAt="3"/>
            </a:pPr>
            <a:r>
              <a:rPr lang="en-GB" dirty="0" smtClean="0"/>
              <a:t>Simple &amp; elegant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6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arahgrussell.files.wordpress.com/2012/11/omo-washing-powder-detergent-uk-19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76839"/>
            <a:ext cx="3359733" cy="33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3415" y="116632"/>
            <a:ext cx="26275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Yes, but what’s new here?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1" y="5118214"/>
            <a:ext cx="613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But this is hard to believe … it is </a:t>
            </a:r>
            <a:r>
              <a:rPr lang="en-GB" b="1" i="1" dirty="0" smtClean="0"/>
              <a:t>slower</a:t>
            </a:r>
            <a:r>
              <a:rPr lang="en-GB" dirty="0" smtClean="0"/>
              <a:t> than Rob’s 1985 results!</a:t>
            </a:r>
            <a:endParaRPr lang="en-GB" dirty="0"/>
          </a:p>
        </p:txBody>
      </p:sp>
      <p:pic>
        <p:nvPicPr>
          <p:cNvPr id="14338" name="Picture 2" descr="[Rob Irvin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410969"/>
            <a:ext cx="1834392" cy="24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83356" y="2420888"/>
            <a:ext cx="4369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Model appeared twice in workshops</a:t>
            </a:r>
          </a:p>
          <a:p>
            <a:pPr marL="342900" indent="-342900">
              <a:buAutoNum type="arabicPeriod"/>
            </a:pPr>
            <a:r>
              <a:rPr lang="en-GB" dirty="0" smtClean="0"/>
              <a:t>Applied to SM but not SR!</a:t>
            </a:r>
          </a:p>
          <a:p>
            <a:r>
              <a:rPr lang="en-GB" dirty="0" smtClean="0"/>
              <a:t>      (two sets of variables, more complicated)</a:t>
            </a:r>
          </a:p>
          <a:p>
            <a:pPr marL="342900" indent="-342900">
              <a:buAutoNum type="arabicPeriod" startAt="3"/>
            </a:pPr>
            <a:r>
              <a:rPr lang="en-GB" dirty="0" smtClean="0"/>
              <a:t>One model for SM, SMI, SR &amp; SRI</a:t>
            </a:r>
          </a:p>
          <a:p>
            <a:pPr marL="342900" indent="-342900">
              <a:buAutoNum type="arabicPeriod" startAt="3"/>
            </a:pPr>
            <a:r>
              <a:rPr lang="en-GB" dirty="0" smtClean="0"/>
              <a:t>Simple &amp; elegant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4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523025"/>
            <a:ext cx="304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Cubic to achieve </a:t>
            </a:r>
            <a:r>
              <a:rPr lang="en-GB" b="1" i="1" dirty="0" smtClean="0"/>
              <a:t>phase-1 table</a:t>
            </a:r>
            <a:endParaRPr lang="en-GB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435904" y="3717032"/>
            <a:ext cx="12725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Not so neat</a:t>
            </a:r>
          </a:p>
          <a:p>
            <a:pPr algn="ctr"/>
            <a:r>
              <a:rPr lang="en-GB" dirty="0" smtClean="0"/>
              <a:t> </a:t>
            </a:r>
            <a:r>
              <a:rPr lang="en-GB" sz="7200" dirty="0" smtClean="0">
                <a:sym typeface="Wingdings" pitchFamily="2" charset="2"/>
              </a:rPr>
              <a:t>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558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27835">
            <a:off x="611560" y="1412776"/>
            <a:ext cx="825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an agent’s domain is filtered AC revises all constraints that involve that variable.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6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27835">
            <a:off x="611560" y="1412776"/>
            <a:ext cx="825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an agent’s domain is filtered AC revises all constraints that involve that variable.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855995">
            <a:off x="2915816" y="2924944"/>
            <a:ext cx="311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this case that is n constraints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7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73664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Marriage Problem (SM)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3514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Ant: </a:t>
            </a:r>
            <a:r>
              <a:rPr lang="en-GB" b="1" i="1" dirty="0" smtClean="0">
                <a:solidFill>
                  <a:schemeClr val="tx1"/>
                </a:solidFill>
              </a:rPr>
              <a:t>Bea</a:t>
            </a:r>
            <a:r>
              <a:rPr lang="en-GB" dirty="0" smtClean="0"/>
              <a:t>, Ann, Cat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053514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Bob: Bea, </a:t>
            </a:r>
            <a:r>
              <a:rPr lang="en-GB" b="1" i="1" dirty="0" smtClean="0">
                <a:solidFill>
                  <a:schemeClr val="tx1"/>
                </a:solidFill>
              </a:rPr>
              <a:t>Cat</a:t>
            </a:r>
            <a:r>
              <a:rPr lang="en-GB" dirty="0" smtClean="0"/>
              <a:t>,  Ann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053514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Cal: Ann,  Bea, Cat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5436096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Ann: Bob, Ant, Cal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436096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Bea: Cal, </a:t>
            </a:r>
            <a:r>
              <a:rPr lang="en-GB" b="1" i="1" dirty="0" smtClean="0">
                <a:solidFill>
                  <a:schemeClr val="tx1"/>
                </a:solidFill>
              </a:rPr>
              <a:t>Ant</a:t>
            </a:r>
            <a:r>
              <a:rPr lang="en-GB" dirty="0" smtClean="0"/>
              <a:t>, Bob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436096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Cat: Cal, </a:t>
            </a:r>
            <a:r>
              <a:rPr lang="en-GB" b="1" i="1" dirty="0" smtClean="0">
                <a:solidFill>
                  <a:schemeClr val="tx1"/>
                </a:solidFill>
              </a:rPr>
              <a:t>Bob</a:t>
            </a:r>
            <a:r>
              <a:rPr lang="en-GB" dirty="0" smtClean="0"/>
              <a:t>, Ant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97435" y="3501008"/>
            <a:ext cx="4432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Men rank women, 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Women rank men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Match men to women in a matching M such that</a:t>
            </a:r>
          </a:p>
          <a:p>
            <a:r>
              <a:rPr lang="en-GB" sz="1400" dirty="0" smtClean="0">
                <a:latin typeface="Comic Sans MS" pitchFamily="66" charset="0"/>
              </a:rPr>
              <a:t>        there is no incentive for a (</a:t>
            </a:r>
            <a:r>
              <a:rPr lang="en-GB" sz="1400" dirty="0" err="1" smtClean="0">
                <a:latin typeface="Comic Sans MS" pitchFamily="66" charset="0"/>
              </a:rPr>
              <a:t>m,w</a:t>
            </a:r>
            <a:r>
              <a:rPr lang="en-GB" sz="1400" dirty="0" smtClean="0">
                <a:latin typeface="Comic Sans MS" pitchFamily="66" charset="0"/>
              </a:rPr>
              <a:t>) pair not in M</a:t>
            </a:r>
          </a:p>
          <a:p>
            <a:r>
              <a:rPr lang="en-GB" sz="1400" dirty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       to divorce and elope</a:t>
            </a:r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-     i.e. it is </a:t>
            </a:r>
            <a:r>
              <a:rPr lang="en-GB" sz="1400" i="1" dirty="0" smtClean="0">
                <a:latin typeface="Comic Sans MS" pitchFamily="66" charset="0"/>
              </a:rPr>
              <a:t>stable</a:t>
            </a:r>
            <a:r>
              <a:rPr lang="en-GB" sz="1400" dirty="0" smtClean="0">
                <a:latin typeface="Comic Sans MS" pitchFamily="66" charset="0"/>
              </a:rPr>
              <a:t>, there are </a:t>
            </a:r>
            <a:r>
              <a:rPr lang="en-GB" sz="1400" i="1" dirty="0" smtClean="0">
                <a:latin typeface="Comic Sans MS" pitchFamily="66" charset="0"/>
              </a:rPr>
              <a:t>no blocking pairs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2280" y="6093296"/>
            <a:ext cx="171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Order n squared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27835">
            <a:off x="611560" y="1412776"/>
            <a:ext cx="825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an agent’s domain is filtered AC revises all constraints that involve that variable.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855995">
            <a:off x="2915816" y="2924944"/>
            <a:ext cx="311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this case that is n constraints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728835">
            <a:off x="815770" y="4234801"/>
            <a:ext cx="632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can do better than this, reducing complexity of model by O(n)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2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04864"/>
            <a:ext cx="7222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 implemented a specialised binary SR constraint and an n-</a:t>
            </a:r>
            <a:r>
              <a:rPr lang="en-GB" dirty="0" err="1" smtClean="0"/>
              <a:t>ary</a:t>
            </a:r>
            <a:r>
              <a:rPr lang="en-GB" dirty="0" smtClean="0"/>
              <a:t> SR constraint</a:t>
            </a:r>
          </a:p>
          <a:p>
            <a:pPr algn="ctr"/>
            <a:r>
              <a:rPr lang="en-GB" dirty="0" smtClean="0"/>
              <a:t>This deals with incomplete lists</a:t>
            </a:r>
          </a:p>
          <a:p>
            <a:pPr algn="ctr"/>
            <a:r>
              <a:rPr lang="en-GB" dirty="0" smtClean="0"/>
              <a:t>This is presented in the paper</a:t>
            </a:r>
          </a:p>
          <a:p>
            <a:pPr algn="ctr"/>
            <a:r>
              <a:rPr lang="en-GB" dirty="0" smtClean="0"/>
              <a:t>You can also download and run this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5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25240" r="32943" b="21537"/>
          <a:stretch/>
        </p:blipFill>
        <p:spPr bwMode="auto">
          <a:xfrm>
            <a:off x="323528" y="166970"/>
            <a:ext cx="5786005" cy="66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2420888"/>
            <a:ext cx="1790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Here’s the code.</a:t>
            </a:r>
          </a:p>
          <a:p>
            <a:pPr algn="ctr"/>
            <a:r>
              <a:rPr lang="en-GB" dirty="0" smtClean="0"/>
              <a:t>Not much to it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0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25240" r="32943" b="21537"/>
          <a:stretch/>
        </p:blipFill>
        <p:spPr bwMode="auto">
          <a:xfrm>
            <a:off x="323528" y="166970"/>
            <a:ext cx="5786005" cy="66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3152" y="2420888"/>
            <a:ext cx="129234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Constructor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468052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25240" r="32943" b="21537"/>
          <a:stretch/>
        </p:blipFill>
        <p:spPr bwMode="auto">
          <a:xfrm>
            <a:off x="323528" y="166970"/>
            <a:ext cx="5786005" cy="66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7044" y="2420888"/>
            <a:ext cx="118455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awakening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54347" y="2492896"/>
            <a:ext cx="3113597" cy="29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25240" r="32943" b="21537"/>
          <a:stretch/>
        </p:blipFill>
        <p:spPr bwMode="auto">
          <a:xfrm>
            <a:off x="323528" y="166970"/>
            <a:ext cx="5786005" cy="66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1138" y="2420888"/>
            <a:ext cx="21963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</a:t>
            </a:r>
            <a:r>
              <a:rPr lang="en-GB" dirty="0" smtClean="0"/>
              <a:t>ower bound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6023" y="2996952"/>
            <a:ext cx="3822001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25240" r="32943" b="21537"/>
          <a:stretch/>
        </p:blipFill>
        <p:spPr bwMode="auto">
          <a:xfrm>
            <a:off x="323528" y="166970"/>
            <a:ext cx="5786005" cy="66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6839" y="2420888"/>
            <a:ext cx="222496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</a:t>
            </a:r>
            <a:r>
              <a:rPr lang="en-GB" dirty="0" smtClean="0"/>
              <a:t>pper bound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6023" y="3933056"/>
            <a:ext cx="3894009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25240" r="32943" b="21537"/>
          <a:stretch/>
        </p:blipFill>
        <p:spPr bwMode="auto">
          <a:xfrm>
            <a:off x="323527" y="166970"/>
            <a:ext cx="5786005" cy="66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4384" y="2420888"/>
            <a:ext cx="190988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</a:t>
            </a:r>
            <a:r>
              <a:rPr lang="en-GB" dirty="0" smtClean="0"/>
              <a:t>emoval of a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9319" y="4653136"/>
            <a:ext cx="4044729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25240" r="32943" b="21537"/>
          <a:stretch/>
        </p:blipFill>
        <p:spPr bwMode="auto">
          <a:xfrm>
            <a:off x="323527" y="166970"/>
            <a:ext cx="5786005" cy="66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84803"/>
            <a:ext cx="27606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 specialised constraint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9707" y="2420888"/>
            <a:ext cx="11792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instantiate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959319" y="5085184"/>
            <a:ext cx="3900713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3" y="476672"/>
            <a:ext cx="8702315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73664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Marriage Problem (SM)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3514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Ant: </a:t>
            </a:r>
            <a:r>
              <a:rPr lang="en-GB" b="1" i="1" dirty="0" smtClean="0">
                <a:solidFill>
                  <a:schemeClr val="tx1"/>
                </a:solidFill>
              </a:rPr>
              <a:t>Bea</a:t>
            </a:r>
            <a:r>
              <a:rPr lang="en-GB" dirty="0" smtClean="0"/>
              <a:t>, Ann, Cat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053514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Bob: Bea, </a:t>
            </a:r>
            <a:r>
              <a:rPr lang="en-GB" b="1" i="1" dirty="0" smtClean="0">
                <a:solidFill>
                  <a:schemeClr val="tx1"/>
                </a:solidFill>
              </a:rPr>
              <a:t>Cat</a:t>
            </a:r>
            <a:r>
              <a:rPr lang="en-GB" dirty="0" smtClean="0"/>
              <a:t>,  Ann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053514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Cal: </a:t>
            </a:r>
            <a:r>
              <a:rPr lang="en-GB" b="1" i="1" dirty="0" smtClean="0">
                <a:solidFill>
                  <a:schemeClr val="tx1"/>
                </a:solidFill>
              </a:rPr>
              <a:t>Ann</a:t>
            </a:r>
            <a:r>
              <a:rPr lang="en-GB" dirty="0" smtClean="0"/>
              <a:t>,  Bea, Cat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5436096" y="1168024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Ann: Bob, Ant, </a:t>
            </a:r>
            <a:r>
              <a:rPr lang="en-GB" b="1" i="1" dirty="0" smtClean="0">
                <a:solidFill>
                  <a:schemeClr val="tx1"/>
                </a:solidFill>
              </a:rPr>
              <a:t>Cal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36096" y="1788679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Bea: Cal, </a:t>
            </a:r>
            <a:r>
              <a:rPr lang="en-GB" b="1" i="1" dirty="0" smtClean="0">
                <a:solidFill>
                  <a:schemeClr val="tx1"/>
                </a:solidFill>
              </a:rPr>
              <a:t>Ant</a:t>
            </a:r>
            <a:r>
              <a:rPr lang="en-GB" dirty="0" smtClean="0"/>
              <a:t>, Bob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436096" y="2364443"/>
            <a:ext cx="20783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Cat: Cal, </a:t>
            </a:r>
            <a:r>
              <a:rPr lang="en-GB" b="1" i="1" dirty="0" smtClean="0">
                <a:solidFill>
                  <a:schemeClr val="tx1"/>
                </a:solidFill>
              </a:rPr>
              <a:t>Bob</a:t>
            </a:r>
            <a:r>
              <a:rPr lang="en-GB" dirty="0" smtClean="0"/>
              <a:t>, Ant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97435" y="3501008"/>
            <a:ext cx="4432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Men rank women, 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Women rank men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Comic Sans MS" pitchFamily="66" charset="0"/>
              </a:rPr>
              <a:t>Match men to women in a matching M such that</a:t>
            </a:r>
          </a:p>
          <a:p>
            <a:r>
              <a:rPr lang="en-GB" sz="1400" dirty="0" smtClean="0">
                <a:latin typeface="Comic Sans MS" pitchFamily="66" charset="0"/>
              </a:rPr>
              <a:t>        there is no incentive for a (</a:t>
            </a:r>
            <a:r>
              <a:rPr lang="en-GB" sz="1400" dirty="0" err="1" smtClean="0">
                <a:latin typeface="Comic Sans MS" pitchFamily="66" charset="0"/>
              </a:rPr>
              <a:t>m,w</a:t>
            </a:r>
            <a:r>
              <a:rPr lang="en-GB" sz="1400" dirty="0" smtClean="0">
                <a:latin typeface="Comic Sans MS" pitchFamily="66" charset="0"/>
              </a:rPr>
              <a:t>) pair not in M</a:t>
            </a:r>
          </a:p>
          <a:p>
            <a:r>
              <a:rPr lang="en-GB" sz="1400" dirty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       to divorce and elope</a:t>
            </a:r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-     i.e. it is </a:t>
            </a:r>
            <a:r>
              <a:rPr lang="en-GB" sz="1400" i="1" dirty="0" smtClean="0">
                <a:latin typeface="Comic Sans MS" pitchFamily="66" charset="0"/>
              </a:rPr>
              <a:t>stable</a:t>
            </a:r>
            <a:r>
              <a:rPr lang="en-GB" sz="1400" dirty="0" smtClean="0">
                <a:latin typeface="Comic Sans MS" pitchFamily="66" charset="0"/>
              </a:rPr>
              <a:t>, there are </a:t>
            </a:r>
            <a:r>
              <a:rPr lang="en-GB" sz="1400" i="1" dirty="0" smtClean="0">
                <a:latin typeface="Comic Sans MS" pitchFamily="66" charset="0"/>
              </a:rPr>
              <a:t>no blocking pairs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2280" y="6093296"/>
            <a:ext cx="171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Order n squared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5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14413"/>
            <a:ext cx="7886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5429" y="0"/>
            <a:ext cx="183736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Empirical study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8434" name="Picture 2" descr="http://johnkennethmuir.files.wordpress.com/2012/05/mot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904656" cy="46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733256"/>
            <a:ext cx="543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I was younger, my mother did things to annoy 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1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5429" y="0"/>
            <a:ext cx="183736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Empirical study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8434" name="Picture 2" descr="http://johnkennethmuir.files.wordpress.com/2012/05/mot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904656" cy="46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445224"/>
            <a:ext cx="537326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  SR: </a:t>
            </a:r>
            <a:r>
              <a:rPr lang="en-GB" b="1" i="1" dirty="0" smtClean="0"/>
              <a:t>simple</a:t>
            </a:r>
            <a:r>
              <a:rPr lang="en-GB" dirty="0" smtClean="0"/>
              <a:t> constraint </a:t>
            </a:r>
            <a:r>
              <a:rPr lang="en-GB" dirty="0" smtClean="0"/>
              <a:t>model, </a:t>
            </a:r>
            <a:r>
              <a:rPr lang="en-GB" b="1" i="1" dirty="0" smtClean="0"/>
              <a:t>enumerated</a:t>
            </a:r>
            <a:r>
              <a:rPr lang="en-GB" dirty="0" smtClean="0"/>
              <a:t> domains</a:t>
            </a:r>
            <a:endParaRPr lang="en-GB" dirty="0" smtClean="0"/>
          </a:p>
          <a:p>
            <a:r>
              <a:rPr lang="en-GB" dirty="0" smtClean="0"/>
              <a:t>SRB: </a:t>
            </a:r>
            <a:r>
              <a:rPr lang="en-GB" b="1" i="1" dirty="0" smtClean="0"/>
              <a:t>simple</a:t>
            </a:r>
            <a:r>
              <a:rPr lang="en-GB" dirty="0" smtClean="0"/>
              <a:t> constraint model, </a:t>
            </a:r>
            <a:r>
              <a:rPr lang="en-GB" b="1" dirty="0" smtClean="0"/>
              <a:t>bound</a:t>
            </a:r>
            <a:r>
              <a:rPr lang="en-GB" dirty="0" smtClean="0"/>
              <a:t> domains</a:t>
            </a:r>
            <a:endParaRPr lang="en-GB" dirty="0" smtClean="0"/>
          </a:p>
          <a:p>
            <a:r>
              <a:rPr lang="en-GB" dirty="0" smtClean="0"/>
              <a:t>SRN: </a:t>
            </a:r>
            <a:r>
              <a:rPr lang="en-GB" b="1" i="1" dirty="0" smtClean="0"/>
              <a:t>specialised</a:t>
            </a:r>
            <a:r>
              <a:rPr lang="en-GB" dirty="0" smtClean="0"/>
              <a:t> n-</a:t>
            </a:r>
            <a:r>
              <a:rPr lang="en-GB" dirty="0" err="1" smtClean="0"/>
              <a:t>ary</a:t>
            </a:r>
            <a:r>
              <a:rPr lang="en-GB" dirty="0" smtClean="0"/>
              <a:t> </a:t>
            </a:r>
            <a:r>
              <a:rPr lang="en-GB" dirty="0" smtClean="0"/>
              <a:t>constraint, </a:t>
            </a:r>
            <a:r>
              <a:rPr lang="en-GB" b="1" i="1" dirty="0" smtClean="0"/>
              <a:t>enumerated</a:t>
            </a:r>
            <a:r>
              <a:rPr lang="en-GB" dirty="0" smtClean="0"/>
              <a:t> domains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0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15127" r="13864" b="8803"/>
          <a:stretch/>
        </p:blipFill>
        <p:spPr bwMode="auto">
          <a:xfrm>
            <a:off x="45469" y="908720"/>
            <a:ext cx="788461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1157" y="188640"/>
            <a:ext cx="488415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10 &lt; n &lt; 100:  read, build, find all stable </a:t>
            </a:r>
            <a:r>
              <a:rPr lang="en-GB" dirty="0" err="1" smtClean="0"/>
              <a:t>matchings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16881" r="13319" b="8939"/>
          <a:stretch/>
        </p:blipFill>
        <p:spPr bwMode="auto">
          <a:xfrm>
            <a:off x="373310" y="620688"/>
            <a:ext cx="8031060" cy="579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67960"/>
            <a:ext cx="51181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100 &lt; n &lt; 1000:  read, build, find all stable </a:t>
            </a:r>
            <a:r>
              <a:rPr lang="en-GB" dirty="0" err="1" smtClean="0"/>
              <a:t>matchings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2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50000" r="37293" b="34156"/>
          <a:stretch/>
        </p:blipFill>
        <p:spPr bwMode="auto">
          <a:xfrm>
            <a:off x="683568" y="1268760"/>
            <a:ext cx="806219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323364"/>
            <a:ext cx="34626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This is new (so says Rob and David)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50523" y="6165304"/>
            <a:ext cx="825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n</a:t>
            </a:r>
            <a:r>
              <a:rPr lang="en-GB" sz="1400" dirty="0" smtClean="0">
                <a:latin typeface="Comic Sans MS" pitchFamily="66" charset="0"/>
              </a:rPr>
              <a:t>, average </a:t>
            </a:r>
            <a:r>
              <a:rPr lang="en-GB" sz="1400" dirty="0" smtClean="0">
                <a:latin typeface="Comic Sans MS" pitchFamily="66" charset="0"/>
              </a:rPr>
              <a:t>run time, nodes (maximum), proportion with </a:t>
            </a:r>
            <a:r>
              <a:rPr lang="en-GB" sz="1400" dirty="0" err="1" smtClean="0">
                <a:latin typeface="Comic Sans MS" pitchFamily="66" charset="0"/>
              </a:rPr>
              <a:t>matchings</a:t>
            </a:r>
            <a:r>
              <a:rPr lang="en-GB" sz="1400" dirty="0" smtClean="0">
                <a:latin typeface="Comic Sans MS" pitchFamily="66" charset="0"/>
              </a:rPr>
              <a:t>, maximum number of </a:t>
            </a:r>
            <a:r>
              <a:rPr lang="en-GB" sz="1400" dirty="0" err="1" smtClean="0">
                <a:latin typeface="Comic Sans MS" pitchFamily="66" charset="0"/>
              </a:rPr>
              <a:t>matchings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18181" y="2571750"/>
            <a:ext cx="3325819" cy="4286250"/>
            <a:chOff x="4642414" y="1556792"/>
            <a:chExt cx="3325819" cy="4286250"/>
          </a:xfrm>
        </p:grpSpPr>
        <p:pic>
          <p:nvPicPr>
            <p:cNvPr id="25602" name="Picture 2" descr="http://thegrassskirtblog.com/wp-content/uploads/2011/08/i-love-lucy-tv-histor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556792"/>
              <a:ext cx="3324225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42414" y="2204864"/>
              <a:ext cx="1081713" cy="3168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364088" y="3501008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436096" y="4437112"/>
              <a:ext cx="115212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55976" y="3181618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3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21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Well, think on this …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45542" r="20385" b="21737"/>
          <a:stretch/>
        </p:blipFill>
        <p:spPr bwMode="auto">
          <a:xfrm>
            <a:off x="27748" y="1700808"/>
            <a:ext cx="887509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1356"/>
            <a:ext cx="186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What’s still to do?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699628"/>
            <a:ext cx="713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omic Sans MS" pitchFamily="66" charset="0"/>
              </a:rPr>
              <a:t>P</a:t>
            </a:r>
            <a:r>
              <a:rPr lang="en-GB" i="1" dirty="0" smtClean="0">
                <a:latin typeface="Comic Sans MS" pitchFamily="66" charset="0"/>
              </a:rPr>
              <a:t>rove that the model finds a stable matching in quadratic time …</a:t>
            </a:r>
            <a:endParaRPr lang="en-GB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812286"/>
            <a:ext cx="219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This was all my own work …</a:t>
            </a:r>
            <a:endParaRPr lang="en-GB" sz="1400" dirty="0"/>
          </a:p>
        </p:txBody>
      </p:sp>
      <p:pic>
        <p:nvPicPr>
          <p:cNvPr id="3" name="Picture 5" descr="http://www.dcs.gla.ac.uk/%7Epat/beach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11715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50000" r="20128" b="36169"/>
          <a:stretch/>
        </p:blipFill>
        <p:spPr bwMode="auto">
          <a:xfrm>
            <a:off x="179512" y="2060848"/>
            <a:ext cx="86814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96752"/>
            <a:ext cx="227318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… well, with some help from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b="1" dirty="0" smtClean="0"/>
              <a:t> David Manlove </a:t>
            </a:r>
          </a:p>
          <a:p>
            <a:pPr algn="ctr"/>
            <a:r>
              <a:rPr lang="en-GB" b="1" dirty="0" smtClean="0"/>
              <a:t>Rob Irving</a:t>
            </a:r>
            <a:r>
              <a:rPr lang="en-GB" dirty="0" smtClean="0"/>
              <a:t>,</a:t>
            </a:r>
          </a:p>
          <a:p>
            <a:pPr algn="ctr"/>
            <a:r>
              <a:rPr lang="en-GB" b="1" dirty="0" smtClean="0"/>
              <a:t>Jeremy Singer</a:t>
            </a:r>
          </a:p>
          <a:p>
            <a:pPr algn="ctr"/>
            <a:r>
              <a:rPr lang="en-GB" b="1" dirty="0" smtClean="0"/>
              <a:t>Ian Gent</a:t>
            </a:r>
          </a:p>
          <a:p>
            <a:pPr algn="ctr"/>
            <a:r>
              <a:rPr lang="en-GB" b="1" dirty="0" smtClean="0"/>
              <a:t>Chris </a:t>
            </a:r>
            <a:r>
              <a:rPr lang="en-GB" b="1" dirty="0" err="1" smtClean="0"/>
              <a:t>Unsworth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Stephan </a:t>
            </a:r>
            <a:r>
              <a:rPr lang="en-GB" b="1" dirty="0" err="1" smtClean="0"/>
              <a:t>Mertens</a:t>
            </a:r>
            <a:r>
              <a:rPr lang="en-GB" dirty="0" smtClean="0"/>
              <a:t> </a:t>
            </a:r>
          </a:p>
          <a:p>
            <a:pPr algn="ctr"/>
            <a:r>
              <a:rPr lang="en-GB" b="1" dirty="0" smtClean="0"/>
              <a:t>Ciaran McCreesh</a:t>
            </a:r>
          </a:p>
          <a:p>
            <a:pPr algn="ctr"/>
            <a:r>
              <a:rPr lang="en-GB" dirty="0" smtClean="0"/>
              <a:t> </a:t>
            </a:r>
            <a:r>
              <a:rPr lang="en-GB" b="1" dirty="0" smtClean="0"/>
              <a:t>Paul Cockshott</a:t>
            </a:r>
            <a:r>
              <a:rPr lang="en-GB" dirty="0" smtClean="0"/>
              <a:t> </a:t>
            </a:r>
          </a:p>
          <a:p>
            <a:pPr algn="ctr"/>
            <a:r>
              <a:rPr lang="en-GB" b="1" dirty="0" smtClean="0"/>
              <a:t>Joe </a:t>
            </a:r>
            <a:r>
              <a:rPr lang="en-GB" b="1" dirty="0" err="1" smtClean="0"/>
              <a:t>Sventek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Augustine </a:t>
            </a:r>
            <a:r>
              <a:rPr lang="en-GB" b="1" dirty="0" err="1" smtClean="0"/>
              <a:t>Kwanashie</a:t>
            </a:r>
            <a:r>
              <a:rPr lang="en-GB" dirty="0" smtClean="0"/>
              <a:t> </a:t>
            </a:r>
          </a:p>
          <a:p>
            <a:pPr algn="ctr"/>
            <a:r>
              <a:rPr lang="en-GB" b="1" dirty="0" smtClean="0"/>
              <a:t>Andrea</a:t>
            </a:r>
          </a:p>
        </p:txBody>
      </p:sp>
      <p:pic>
        <p:nvPicPr>
          <p:cNvPr id="3" name="Picture 5" descr="http://www.dcs.gla.ac.uk/%7Epat/beach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11715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51109"/>
            <a:ext cx="1983328" cy="22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r. David Manl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7878"/>
            <a:ext cx="1420205" cy="18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ugustine Kwanash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58" y="4392499"/>
            <a:ext cx="1776108" cy="22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iaran McCre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49" y="300990"/>
            <a:ext cx="1827515" cy="2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ecx.images-amazon.com/images/I/413jDk5jgpL._BO2,204,203,200_PIsitb-sticker-arrow-click,TopRight,35,-76_SX385_SY500_CR,0,0,385,500_SH20_OU02_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/>
          <a:stretch/>
        </p:blipFill>
        <p:spPr bwMode="auto">
          <a:xfrm>
            <a:off x="271475" y="2211475"/>
            <a:ext cx="2312903" cy="26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bcdn-sphotos-b-a.akamaihd.net/hphotos-ak-ash3/t1.0-9/1999_10151244199887149_107329171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t="9501" r="27966" b="23812"/>
          <a:stretch/>
        </p:blipFill>
        <p:spPr bwMode="auto">
          <a:xfrm>
            <a:off x="120054" y="110057"/>
            <a:ext cx="2491275" cy="20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fbcdn-sphotos-b-a.akamaihd.net/hphotos-ak-ash3/t1.0-9/1655964_10203211239825516_913562550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6112" y="4733988"/>
            <a:ext cx="2263036" cy="16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onferenze.dei.polimi.it/asmea05/Jsvente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12" y="366662"/>
            <a:ext cx="1475259" cy="18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raspberrypicloud.files.wordpress.com/2012/10/jerem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08" y="2432881"/>
            <a:ext cx="1305245" cy="19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www.cs.st-andrews.ac.uk/Data/People/Images/ip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68" y="2867122"/>
            <a:ext cx="1191240" cy="15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at's 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07" y="300990"/>
            <a:ext cx="2427555" cy="16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-b.xx.fbcdn.net/hphotos-prn1/t1.0-9/1723246_10201526190897443_2135325158_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1" t="12477" r="18875"/>
          <a:stretch/>
        </p:blipFill>
        <p:spPr bwMode="auto">
          <a:xfrm>
            <a:off x="4186269" y="2400503"/>
            <a:ext cx="1983097" cy="19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ecx.images-amazon.com/images/I/415K9qh5LLL._SX385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14358"/>
            <a:ext cx="1259235" cy="15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5787941"/>
            <a:ext cx="205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Order n squared</a:t>
            </a:r>
          </a:p>
          <a:p>
            <a:r>
              <a:rPr lang="en-GB" dirty="0" smtClean="0"/>
              <a:t>(Knuth thought not)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50000" r="20128" b="36169"/>
          <a:stretch/>
        </p:blipFill>
        <p:spPr bwMode="auto">
          <a:xfrm>
            <a:off x="179512" y="2060848"/>
            <a:ext cx="86814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A young Donald Kn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8284"/>
            <a:ext cx="2024722" cy="24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67" y="1457"/>
            <a:ext cx="192873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What’s the problem?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7" y="1457"/>
            <a:ext cx="215636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Stable Roommates (SR)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5787941"/>
            <a:ext cx="175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Order n squared</a:t>
            </a:r>
          </a:p>
          <a:p>
            <a:r>
              <a:rPr lang="en-GB" dirty="0" smtClean="0"/>
              <a:t>(Rob thought so)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t="9828" r="18481" b="6006"/>
          <a:stretch/>
        </p:blipFill>
        <p:spPr bwMode="auto">
          <a:xfrm>
            <a:off x="478562" y="534280"/>
            <a:ext cx="4309462" cy="60332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00" y="1268760"/>
            <a:ext cx="2559215" cy="29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2042</Words>
  <Application>Microsoft Office PowerPoint</Application>
  <PresentationFormat>On-screen Show (4:3)</PresentationFormat>
  <Paragraphs>361</Paragraphs>
  <Slides>71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Patrick Prosser</cp:lastModifiedBy>
  <cp:revision>69</cp:revision>
  <dcterms:created xsi:type="dcterms:W3CDTF">2013-08-10T18:23:42Z</dcterms:created>
  <dcterms:modified xsi:type="dcterms:W3CDTF">2014-05-14T09:13:15Z</dcterms:modified>
</cp:coreProperties>
</file>